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7"/>
  </p:notesMasterIdLst>
  <p:handoutMasterIdLst>
    <p:handoutMasterId r:id="rId58"/>
  </p:handoutMasterIdLst>
  <p:sldIdLst>
    <p:sldId id="285" r:id="rId6"/>
    <p:sldId id="330" r:id="rId7"/>
    <p:sldId id="332" r:id="rId8"/>
    <p:sldId id="384" r:id="rId9"/>
    <p:sldId id="333" r:id="rId10"/>
    <p:sldId id="412" r:id="rId11"/>
    <p:sldId id="413" r:id="rId12"/>
    <p:sldId id="272" r:id="rId13"/>
    <p:sldId id="414" r:id="rId14"/>
    <p:sldId id="415" r:id="rId15"/>
    <p:sldId id="383" r:id="rId16"/>
    <p:sldId id="337" r:id="rId17"/>
    <p:sldId id="388" r:id="rId18"/>
    <p:sldId id="389" r:id="rId19"/>
    <p:sldId id="390" r:id="rId20"/>
    <p:sldId id="336" r:id="rId21"/>
    <p:sldId id="339" r:id="rId22"/>
    <p:sldId id="392" r:id="rId23"/>
    <p:sldId id="393" r:id="rId24"/>
    <p:sldId id="391" r:id="rId25"/>
    <p:sldId id="394" r:id="rId26"/>
    <p:sldId id="416" r:id="rId27"/>
    <p:sldId id="417" r:id="rId28"/>
    <p:sldId id="418" r:id="rId29"/>
    <p:sldId id="395" r:id="rId30"/>
    <p:sldId id="338" r:id="rId31"/>
    <p:sldId id="342" r:id="rId32"/>
    <p:sldId id="359" r:id="rId33"/>
    <p:sldId id="344" r:id="rId34"/>
    <p:sldId id="361" r:id="rId35"/>
    <p:sldId id="348" r:id="rId36"/>
    <p:sldId id="419" r:id="rId37"/>
    <p:sldId id="420" r:id="rId38"/>
    <p:sldId id="421" r:id="rId39"/>
    <p:sldId id="352" r:id="rId40"/>
    <p:sldId id="396" r:id="rId41"/>
    <p:sldId id="397" r:id="rId42"/>
    <p:sldId id="422" r:id="rId43"/>
    <p:sldId id="423" r:id="rId44"/>
    <p:sldId id="400" r:id="rId45"/>
    <p:sldId id="424" r:id="rId46"/>
    <p:sldId id="425" r:id="rId47"/>
    <p:sldId id="403" r:id="rId48"/>
    <p:sldId id="404" r:id="rId49"/>
    <p:sldId id="405" r:id="rId50"/>
    <p:sldId id="426" r:id="rId51"/>
    <p:sldId id="427" r:id="rId52"/>
    <p:sldId id="428" r:id="rId53"/>
    <p:sldId id="429" r:id="rId54"/>
    <p:sldId id="430" r:id="rId55"/>
    <p:sldId id="431" r:id="rId5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84075" autoAdjust="0"/>
  </p:normalViewPr>
  <p:slideViewPr>
    <p:cSldViewPr>
      <p:cViewPr>
        <p:scale>
          <a:sx n="66" d="100"/>
          <a:sy n="66" d="100"/>
        </p:scale>
        <p:origin x="-804" y="-6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carliv\AppData\Local\Microsoft\Windows\Temporary%20Internet%20Files\Content.Outlook\TK5E81WA\Stats%20OFO-seminarie%202016%20en%20fran&#231;ai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arliv\AppData\Local\Microsoft\Windows\Temporary%20Internet%20Files\Content.Outlook\TK5E81WA\Stats%20OFO-seminarie%202016%20en%20fran&#231;ai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arliv\AppData\Local\Microsoft\Windows\Temporary%20Internet%20Files\Content.Outlook\TK5E81WA\Stats%20seminarie%20OFO%20-%20SM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arliv\AppData\Local\Microsoft\Windows\Temporary%20Internet%20Files\Content.Outlook\TK5E81WA\Stats%20seminarie%20OFO%20-%20SMS.xlsx" TargetMode="Externa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a:pPr>
            <a:r>
              <a:rPr lang="en-US"/>
              <a:t>SOLVIT - nombre</a:t>
            </a:r>
            <a:r>
              <a:rPr lang="en-US" baseline="0"/>
              <a:t> de </a:t>
            </a:r>
            <a:r>
              <a:rPr lang="en-US" i="1" baseline="0"/>
              <a:t>business cases </a:t>
            </a:r>
            <a:r>
              <a:rPr lang="en-US" baseline="0"/>
              <a:t>en 2015</a:t>
            </a:r>
            <a:endParaRPr lang="en-US"/>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'SOLVIT Business cases 2015'!$B$2</c:f>
              <c:strCache>
                <c:ptCount val="1"/>
                <c:pt idx="0">
                  <c:v>Aantal business cases in 2015</c:v>
                </c:pt>
              </c:strCache>
            </c:strRef>
          </c:tx>
          <c:invertIfNegative val="0"/>
          <c:cat>
            <c:strRef>
              <c:f>'SOLVIT Business cases 2015'!$A$3:$A$28</c:f>
              <c:strCache>
                <c:ptCount val="26"/>
                <c:pt idx="0">
                  <c:v>HU</c:v>
                </c:pt>
                <c:pt idx="1">
                  <c:v>LU</c:v>
                </c:pt>
                <c:pt idx="2">
                  <c:v>FI</c:v>
                </c:pt>
                <c:pt idx="3">
                  <c:v>EE</c:v>
                </c:pt>
                <c:pt idx="4">
                  <c:v>CY</c:v>
                </c:pt>
                <c:pt idx="5">
                  <c:v>RO</c:v>
                </c:pt>
                <c:pt idx="6">
                  <c:v>NO</c:v>
                </c:pt>
                <c:pt idx="7">
                  <c:v>IE</c:v>
                </c:pt>
                <c:pt idx="8">
                  <c:v>AT</c:v>
                </c:pt>
                <c:pt idx="9">
                  <c:v>SK</c:v>
                </c:pt>
                <c:pt idx="10">
                  <c:v>DK</c:v>
                </c:pt>
                <c:pt idx="11">
                  <c:v>HR</c:v>
                </c:pt>
                <c:pt idx="12">
                  <c:v>LT</c:v>
                </c:pt>
                <c:pt idx="13">
                  <c:v>IT</c:v>
                </c:pt>
                <c:pt idx="14">
                  <c:v>CZ</c:v>
                </c:pt>
                <c:pt idx="15">
                  <c:v>NL</c:v>
                </c:pt>
                <c:pt idx="16">
                  <c:v>PL</c:v>
                </c:pt>
                <c:pt idx="17">
                  <c:v>FR</c:v>
                </c:pt>
                <c:pt idx="18">
                  <c:v>BG</c:v>
                </c:pt>
                <c:pt idx="19">
                  <c:v>UK</c:v>
                </c:pt>
                <c:pt idx="20">
                  <c:v>PT</c:v>
                </c:pt>
                <c:pt idx="21">
                  <c:v>ES</c:v>
                </c:pt>
                <c:pt idx="22">
                  <c:v>SI</c:v>
                </c:pt>
                <c:pt idx="23">
                  <c:v>SE</c:v>
                </c:pt>
                <c:pt idx="24">
                  <c:v>BE</c:v>
                </c:pt>
                <c:pt idx="25">
                  <c:v>DE</c:v>
                </c:pt>
              </c:strCache>
            </c:strRef>
          </c:cat>
          <c:val>
            <c:numRef>
              <c:f>'SOLVIT Business cases 2015'!$B$3:$B$28</c:f>
              <c:numCache>
                <c:formatCode>General</c:formatCode>
                <c:ptCount val="26"/>
                <c:pt idx="0">
                  <c:v>1</c:v>
                </c:pt>
                <c:pt idx="1">
                  <c:v>1</c:v>
                </c:pt>
                <c:pt idx="2">
                  <c:v>1</c:v>
                </c:pt>
                <c:pt idx="3">
                  <c:v>1</c:v>
                </c:pt>
                <c:pt idx="4">
                  <c:v>1</c:v>
                </c:pt>
                <c:pt idx="5">
                  <c:v>1</c:v>
                </c:pt>
                <c:pt idx="6">
                  <c:v>1</c:v>
                </c:pt>
                <c:pt idx="7">
                  <c:v>2</c:v>
                </c:pt>
                <c:pt idx="8">
                  <c:v>2</c:v>
                </c:pt>
                <c:pt idx="9">
                  <c:v>2</c:v>
                </c:pt>
                <c:pt idx="10">
                  <c:v>2</c:v>
                </c:pt>
                <c:pt idx="11">
                  <c:v>3</c:v>
                </c:pt>
                <c:pt idx="12">
                  <c:v>3</c:v>
                </c:pt>
                <c:pt idx="13">
                  <c:v>3</c:v>
                </c:pt>
                <c:pt idx="14">
                  <c:v>4</c:v>
                </c:pt>
                <c:pt idx="15">
                  <c:v>4</c:v>
                </c:pt>
                <c:pt idx="16">
                  <c:v>5</c:v>
                </c:pt>
                <c:pt idx="17">
                  <c:v>6</c:v>
                </c:pt>
                <c:pt idx="18">
                  <c:v>6</c:v>
                </c:pt>
                <c:pt idx="19">
                  <c:v>6</c:v>
                </c:pt>
                <c:pt idx="20">
                  <c:v>7</c:v>
                </c:pt>
                <c:pt idx="21">
                  <c:v>7</c:v>
                </c:pt>
                <c:pt idx="22">
                  <c:v>7</c:v>
                </c:pt>
                <c:pt idx="23">
                  <c:v>8</c:v>
                </c:pt>
                <c:pt idx="24">
                  <c:v>9</c:v>
                </c:pt>
                <c:pt idx="25">
                  <c:v>14</c:v>
                </c:pt>
              </c:numCache>
            </c:numRef>
          </c:val>
        </c:ser>
        <c:dLbls>
          <c:showLegendKey val="0"/>
          <c:showVal val="0"/>
          <c:showCatName val="0"/>
          <c:showSerName val="0"/>
          <c:showPercent val="0"/>
          <c:showBubbleSize val="0"/>
        </c:dLbls>
        <c:gapWidth val="150"/>
        <c:shape val="box"/>
        <c:axId val="17366400"/>
        <c:axId val="50250880"/>
        <c:axId val="0"/>
      </c:bar3DChart>
      <c:catAx>
        <c:axId val="17366400"/>
        <c:scaling>
          <c:orientation val="minMax"/>
        </c:scaling>
        <c:delete val="0"/>
        <c:axPos val="b"/>
        <c:majorTickMark val="none"/>
        <c:minorTickMark val="none"/>
        <c:tickLblPos val="nextTo"/>
        <c:txPr>
          <a:bodyPr/>
          <a:lstStyle/>
          <a:p>
            <a:pPr>
              <a:defRPr lang="en-US"/>
            </a:pPr>
            <a:endParaRPr lang="en-US"/>
          </a:p>
        </c:txPr>
        <c:crossAx val="50250880"/>
        <c:crosses val="autoZero"/>
        <c:auto val="1"/>
        <c:lblAlgn val="ctr"/>
        <c:lblOffset val="100"/>
        <c:noMultiLvlLbl val="0"/>
      </c:catAx>
      <c:valAx>
        <c:axId val="50250880"/>
        <c:scaling>
          <c:orientation val="minMax"/>
        </c:scaling>
        <c:delete val="0"/>
        <c:axPos val="l"/>
        <c:majorGridlines/>
        <c:numFmt formatCode="General" sourceLinked="1"/>
        <c:majorTickMark val="none"/>
        <c:minorTickMark val="none"/>
        <c:tickLblPos val="nextTo"/>
        <c:txPr>
          <a:bodyPr/>
          <a:lstStyle/>
          <a:p>
            <a:pPr>
              <a:defRPr lang="en-US"/>
            </a:pPr>
            <a:endParaRPr lang="en-US"/>
          </a:p>
        </c:txPr>
        <c:crossAx val="17366400"/>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a:pPr>
            <a:r>
              <a:rPr lang="en-US"/>
              <a:t>SOLVIT - dossiers</a:t>
            </a:r>
            <a:r>
              <a:rPr lang="en-US" baseline="0"/>
              <a:t> soumis en 2015 par catégorie</a:t>
            </a:r>
            <a:endParaRPr lang="en-US"/>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0725225897116201E-5"/>
          <c:y val="0.40314893768033899"/>
          <c:w val="0.96740141044607197"/>
          <c:h val="0.49360585816654201"/>
        </c:manualLayout>
      </c:layout>
      <c:pie3DChart>
        <c:varyColors val="1"/>
        <c:ser>
          <c:idx val="0"/>
          <c:order val="0"/>
          <c:cat>
            <c:strRef>
              <c:f>'SOLVIT problem areas SMS'!$C$3:$C$11</c:f>
              <c:strCache>
                <c:ptCount val="9"/>
                <c:pt idx="0">
                  <c:v>Securité sociale (58,26%)</c:v>
                </c:pt>
                <c:pt idx="1">
                  <c:v>Libre circulation des personnen et permis de résidence (15,44%)</c:v>
                </c:pt>
                <c:pt idx="2">
                  <c:v>Reconnaissance des qualifications professionnelles (12,43%)</c:v>
                </c:pt>
                <c:pt idx="3">
                  <c:v>Enregistrement des vehicules et permis de conduire (3,64%)</c:v>
                </c:pt>
                <c:pt idx="4">
                  <c:v>Taxation et douanes (3,37%)</c:v>
                </c:pt>
                <c:pt idx="5">
                  <c:v>Libre circulation des employés (1,84%)</c:v>
                </c:pt>
                <c:pt idx="6">
                  <c:v>Libre circulation des services (1,43%)</c:v>
                </c:pt>
                <c:pt idx="7">
                  <c:v> Libre circulation des biens (0,99%)</c:v>
                </c:pt>
                <c:pt idx="8">
                  <c:v>Autre (2,60%)</c:v>
                </c:pt>
              </c:strCache>
            </c:strRef>
          </c:cat>
          <c:val>
            <c:numRef>
              <c:f>'SOLVIT problem areas SMS'!$D$3:$D$11</c:f>
              <c:numCache>
                <c:formatCode>#,000%</c:formatCode>
                <c:ptCount val="9"/>
                <c:pt idx="0">
                  <c:v>0.58260000000000001</c:v>
                </c:pt>
                <c:pt idx="1">
                  <c:v>0.15440000000000001</c:v>
                </c:pt>
                <c:pt idx="2">
                  <c:v>0.12429999999999999</c:v>
                </c:pt>
                <c:pt idx="3">
                  <c:v>3.6400000000000002E-2</c:v>
                </c:pt>
                <c:pt idx="4">
                  <c:v>3.3700000000000001E-2</c:v>
                </c:pt>
                <c:pt idx="5">
                  <c:v>1.84E-2</c:v>
                </c:pt>
                <c:pt idx="6">
                  <c:v>1.43E-2</c:v>
                </c:pt>
                <c:pt idx="7">
                  <c:v>9.9000000000000008E-3</c:v>
                </c:pt>
                <c:pt idx="8">
                  <c:v>2.5999999999999999E-2</c:v>
                </c:pt>
              </c:numCache>
            </c:numRef>
          </c:val>
        </c:ser>
        <c:dLbls>
          <c:showLegendKey val="0"/>
          <c:showVal val="0"/>
          <c:showCatName val="0"/>
          <c:showSerName val="0"/>
          <c:showPercent val="1"/>
          <c:showBubbleSize val="0"/>
          <c:showLeaderLines val="0"/>
        </c:dLbls>
      </c:pie3DChart>
    </c:plotArea>
    <c:legend>
      <c:legendPos val="t"/>
      <c:legendEntry>
        <c:idx val="0"/>
        <c:txPr>
          <a:bodyPr/>
          <a:lstStyle/>
          <a:p>
            <a:pPr>
              <a:defRPr sz="1200"/>
            </a:pPr>
            <a:endParaRPr lang="en-US"/>
          </a:p>
        </c:txPr>
      </c:legendEntry>
      <c:layout>
        <c:manualLayout>
          <c:xMode val="edge"/>
          <c:yMode val="edge"/>
          <c:x val="9.0550480146080706E-2"/>
          <c:y val="9.0573076756903501E-2"/>
          <c:w val="0.88371852320302502"/>
          <c:h val="0.21780276728511599"/>
        </c:manualLayout>
      </c:layout>
      <c:overlay val="0"/>
      <c:txPr>
        <a:bodyPr/>
        <a:lstStyle/>
        <a:p>
          <a:pPr>
            <a:defRPr lang="en-US"/>
          </a:pPr>
          <a:endParaRPr lang="en-US"/>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a:pPr>
            <a:r>
              <a:rPr lang="en-US"/>
              <a:t>SOLVIT - dossiers structurels par catégorie</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35930359828171299"/>
          <c:w val="1"/>
          <c:h val="0.50277763567581901"/>
        </c:manualLayout>
      </c:layout>
      <c:pie3DChart>
        <c:varyColors val="1"/>
        <c:ser>
          <c:idx val="0"/>
          <c:order val="0"/>
          <c:cat>
            <c:strRef>
              <c:f>'SOLVIT structural cases area'!$C$4:$C$14</c:f>
              <c:strCache>
                <c:ptCount val="11"/>
                <c:pt idx="0">
                  <c:v>Libre circulation des personnen et permis de résidence (52%%)</c:v>
                </c:pt>
                <c:pt idx="1">
                  <c:v>Reconnaissance des qualifications professionnelles (15%)</c:v>
                </c:pt>
                <c:pt idx="2">
                  <c:v>Libre circulation des employés (10%)</c:v>
                </c:pt>
                <c:pt idx="3">
                  <c:v>Securité sociale (10%)</c:v>
                </c:pt>
                <c:pt idx="4">
                  <c:v> Libre circulation des biens (3%)</c:v>
                </c:pt>
                <c:pt idx="5">
                  <c:v>Enregistrement des vehicules et permis de conduire (2%)</c:v>
                </c:pt>
                <c:pt idx="6">
                  <c:v>Services financières (2%)</c:v>
                </c:pt>
                <c:pt idx="7">
                  <c:v>Taxation et douanes (1%)</c:v>
                </c:pt>
                <c:pt idx="8">
                  <c:v>Libre circulation des services (1%)</c:v>
                </c:pt>
                <c:pt idx="9">
                  <c:v>Acces à l'éducation (1%)</c:v>
                </c:pt>
                <c:pt idx="10">
                  <c:v>Autre (3%)</c:v>
                </c:pt>
              </c:strCache>
            </c:strRef>
          </c:cat>
          <c:val>
            <c:numRef>
              <c:f>'SOLVIT structural cases area'!$D$4:$D$14</c:f>
              <c:numCache>
                <c:formatCode>0%</c:formatCode>
                <c:ptCount val="11"/>
                <c:pt idx="0">
                  <c:v>0.52</c:v>
                </c:pt>
                <c:pt idx="1">
                  <c:v>0.15</c:v>
                </c:pt>
                <c:pt idx="2">
                  <c:v>0.1</c:v>
                </c:pt>
                <c:pt idx="3">
                  <c:v>0.1</c:v>
                </c:pt>
                <c:pt idx="4">
                  <c:v>0.03</c:v>
                </c:pt>
                <c:pt idx="5">
                  <c:v>0.02</c:v>
                </c:pt>
                <c:pt idx="6">
                  <c:v>0.02</c:v>
                </c:pt>
                <c:pt idx="7">
                  <c:v>0.01</c:v>
                </c:pt>
                <c:pt idx="8">
                  <c:v>0.01</c:v>
                </c:pt>
                <c:pt idx="9">
                  <c:v>0.01</c:v>
                </c:pt>
                <c:pt idx="10">
                  <c:v>0.03</c:v>
                </c:pt>
              </c:numCache>
            </c:numRef>
          </c:val>
        </c:ser>
        <c:dLbls>
          <c:showLegendKey val="0"/>
          <c:showVal val="0"/>
          <c:showCatName val="0"/>
          <c:showSerName val="0"/>
          <c:showPercent val="1"/>
          <c:showBubbleSize val="0"/>
          <c:showLeaderLines val="0"/>
        </c:dLbls>
      </c:pie3DChart>
    </c:plotArea>
    <c:legend>
      <c:legendPos val="t"/>
      <c:layout/>
      <c:overlay val="0"/>
      <c:txPr>
        <a:bodyPr/>
        <a:lstStyle/>
        <a:p>
          <a:pPr>
            <a:defRPr lang="en-US"/>
          </a:pPr>
          <a:endParaRPr lang="en-US"/>
        </a:p>
      </c:tx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a:pPr>
            <a:r>
              <a:rPr lang="en-US"/>
              <a:t>Dossiers</a:t>
            </a:r>
            <a:r>
              <a:rPr lang="en-US" baseline="0"/>
              <a:t> SOLVIT Home/Lead par état-membre</a:t>
            </a:r>
            <a:r>
              <a:rPr lang="en-US"/>
              <a:t> (2015)</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'SOLVIT home - lead'!$B$1</c:f>
              <c:strCache>
                <c:ptCount val="1"/>
                <c:pt idx="0">
                  <c:v>Home</c:v>
                </c:pt>
              </c:strCache>
            </c:strRef>
          </c:tx>
          <c:invertIfNegative val="0"/>
          <c:cat>
            <c:strRef>
              <c:f>'SOLVIT home - lead'!$A$2:$A$30</c:f>
              <c:strCache>
                <c:ptCount val="29"/>
                <c:pt idx="0">
                  <c:v>LV</c:v>
                </c:pt>
                <c:pt idx="1">
                  <c:v>EE</c:v>
                </c:pt>
                <c:pt idx="2">
                  <c:v>LT</c:v>
                </c:pt>
                <c:pt idx="3">
                  <c:v>MT</c:v>
                </c:pt>
                <c:pt idx="4">
                  <c:v>SK</c:v>
                </c:pt>
                <c:pt idx="5">
                  <c:v>FI</c:v>
                </c:pt>
                <c:pt idx="6">
                  <c:v>SI</c:v>
                </c:pt>
                <c:pt idx="7">
                  <c:v>DK</c:v>
                </c:pt>
                <c:pt idx="8">
                  <c:v>CZ</c:v>
                </c:pt>
                <c:pt idx="9">
                  <c:v>BG</c:v>
                </c:pt>
                <c:pt idx="10">
                  <c:v>LU</c:v>
                </c:pt>
                <c:pt idx="11">
                  <c:v>PL</c:v>
                </c:pt>
                <c:pt idx="12">
                  <c:v>HU</c:v>
                </c:pt>
                <c:pt idx="13">
                  <c:v>NO</c:v>
                </c:pt>
                <c:pt idx="14">
                  <c:v>NL</c:v>
                </c:pt>
                <c:pt idx="15">
                  <c:v>CY</c:v>
                </c:pt>
                <c:pt idx="16">
                  <c:v>SE</c:v>
                </c:pt>
                <c:pt idx="17">
                  <c:v>HR</c:v>
                </c:pt>
                <c:pt idx="18">
                  <c:v>AT</c:v>
                </c:pt>
                <c:pt idx="19">
                  <c:v>BE</c:v>
                </c:pt>
                <c:pt idx="20">
                  <c:v>EL</c:v>
                </c:pt>
                <c:pt idx="21">
                  <c:v>IE</c:v>
                </c:pt>
                <c:pt idx="22">
                  <c:v>RO</c:v>
                </c:pt>
                <c:pt idx="23">
                  <c:v>PT</c:v>
                </c:pt>
                <c:pt idx="24">
                  <c:v>ES</c:v>
                </c:pt>
                <c:pt idx="25">
                  <c:v>UK</c:v>
                </c:pt>
                <c:pt idx="26">
                  <c:v>IT</c:v>
                </c:pt>
                <c:pt idx="27">
                  <c:v>FR</c:v>
                </c:pt>
                <c:pt idx="28">
                  <c:v>DE</c:v>
                </c:pt>
              </c:strCache>
            </c:strRef>
          </c:cat>
          <c:val>
            <c:numRef>
              <c:f>'SOLVIT home - lead'!$B$2:$B$30</c:f>
              <c:numCache>
                <c:formatCode>General</c:formatCode>
                <c:ptCount val="29"/>
                <c:pt idx="0">
                  <c:v>13</c:v>
                </c:pt>
                <c:pt idx="1">
                  <c:v>5</c:v>
                </c:pt>
                <c:pt idx="2">
                  <c:v>24</c:v>
                </c:pt>
                <c:pt idx="3">
                  <c:v>4</c:v>
                </c:pt>
                <c:pt idx="4">
                  <c:v>67</c:v>
                </c:pt>
                <c:pt idx="5">
                  <c:v>13</c:v>
                </c:pt>
                <c:pt idx="6">
                  <c:v>22</c:v>
                </c:pt>
                <c:pt idx="7">
                  <c:v>19</c:v>
                </c:pt>
                <c:pt idx="8">
                  <c:v>84</c:v>
                </c:pt>
                <c:pt idx="9">
                  <c:v>183</c:v>
                </c:pt>
                <c:pt idx="10">
                  <c:v>54</c:v>
                </c:pt>
                <c:pt idx="11">
                  <c:v>224</c:v>
                </c:pt>
                <c:pt idx="12">
                  <c:v>259</c:v>
                </c:pt>
                <c:pt idx="13">
                  <c:v>13</c:v>
                </c:pt>
                <c:pt idx="14">
                  <c:v>67</c:v>
                </c:pt>
                <c:pt idx="15">
                  <c:v>3</c:v>
                </c:pt>
                <c:pt idx="16">
                  <c:v>38</c:v>
                </c:pt>
                <c:pt idx="17">
                  <c:v>24</c:v>
                </c:pt>
                <c:pt idx="18">
                  <c:v>86</c:v>
                </c:pt>
                <c:pt idx="19">
                  <c:v>67</c:v>
                </c:pt>
                <c:pt idx="20">
                  <c:v>18</c:v>
                </c:pt>
                <c:pt idx="21">
                  <c:v>90</c:v>
                </c:pt>
                <c:pt idx="22">
                  <c:v>129</c:v>
                </c:pt>
                <c:pt idx="23">
                  <c:v>95</c:v>
                </c:pt>
                <c:pt idx="24">
                  <c:v>155</c:v>
                </c:pt>
                <c:pt idx="25">
                  <c:v>146</c:v>
                </c:pt>
                <c:pt idx="26">
                  <c:v>253</c:v>
                </c:pt>
                <c:pt idx="27">
                  <c:v>129</c:v>
                </c:pt>
                <c:pt idx="28">
                  <c:v>100</c:v>
                </c:pt>
              </c:numCache>
            </c:numRef>
          </c:val>
        </c:ser>
        <c:ser>
          <c:idx val="1"/>
          <c:order val="1"/>
          <c:tx>
            <c:strRef>
              <c:f>'SOLVIT home - lead'!$C$1</c:f>
              <c:strCache>
                <c:ptCount val="1"/>
                <c:pt idx="0">
                  <c:v>Lead</c:v>
                </c:pt>
              </c:strCache>
            </c:strRef>
          </c:tx>
          <c:invertIfNegative val="0"/>
          <c:cat>
            <c:strRef>
              <c:f>'SOLVIT home - lead'!$A$2:$A$30</c:f>
              <c:strCache>
                <c:ptCount val="29"/>
                <c:pt idx="0">
                  <c:v>LV</c:v>
                </c:pt>
                <c:pt idx="1">
                  <c:v>EE</c:v>
                </c:pt>
                <c:pt idx="2">
                  <c:v>LT</c:v>
                </c:pt>
                <c:pt idx="3">
                  <c:v>MT</c:v>
                </c:pt>
                <c:pt idx="4">
                  <c:v>SK</c:v>
                </c:pt>
                <c:pt idx="5">
                  <c:v>FI</c:v>
                </c:pt>
                <c:pt idx="6">
                  <c:v>SI</c:v>
                </c:pt>
                <c:pt idx="7">
                  <c:v>DK</c:v>
                </c:pt>
                <c:pt idx="8">
                  <c:v>CZ</c:v>
                </c:pt>
                <c:pt idx="9">
                  <c:v>BG</c:v>
                </c:pt>
                <c:pt idx="10">
                  <c:v>LU</c:v>
                </c:pt>
                <c:pt idx="11">
                  <c:v>PL</c:v>
                </c:pt>
                <c:pt idx="12">
                  <c:v>HU</c:v>
                </c:pt>
                <c:pt idx="13">
                  <c:v>NO</c:v>
                </c:pt>
                <c:pt idx="14">
                  <c:v>NL</c:v>
                </c:pt>
                <c:pt idx="15">
                  <c:v>CY</c:v>
                </c:pt>
                <c:pt idx="16">
                  <c:v>SE</c:v>
                </c:pt>
                <c:pt idx="17">
                  <c:v>HR</c:v>
                </c:pt>
                <c:pt idx="18">
                  <c:v>AT</c:v>
                </c:pt>
                <c:pt idx="19">
                  <c:v>BE</c:v>
                </c:pt>
                <c:pt idx="20">
                  <c:v>EL</c:v>
                </c:pt>
                <c:pt idx="21">
                  <c:v>IE</c:v>
                </c:pt>
                <c:pt idx="22">
                  <c:v>RO</c:v>
                </c:pt>
                <c:pt idx="23">
                  <c:v>PT</c:v>
                </c:pt>
                <c:pt idx="24">
                  <c:v>ES</c:v>
                </c:pt>
                <c:pt idx="25">
                  <c:v>UK</c:v>
                </c:pt>
                <c:pt idx="26">
                  <c:v>IT</c:v>
                </c:pt>
                <c:pt idx="27">
                  <c:v>FR</c:v>
                </c:pt>
                <c:pt idx="28">
                  <c:v>DE</c:v>
                </c:pt>
              </c:strCache>
            </c:strRef>
          </c:cat>
          <c:val>
            <c:numRef>
              <c:f>'SOLVIT home - lead'!$C$2:$C$30</c:f>
              <c:numCache>
                <c:formatCode>General</c:formatCode>
                <c:ptCount val="29"/>
                <c:pt idx="0">
                  <c:v>1</c:v>
                </c:pt>
                <c:pt idx="1">
                  <c:v>2</c:v>
                </c:pt>
                <c:pt idx="2">
                  <c:v>5</c:v>
                </c:pt>
                <c:pt idx="3">
                  <c:v>9</c:v>
                </c:pt>
                <c:pt idx="4">
                  <c:v>9</c:v>
                </c:pt>
                <c:pt idx="5">
                  <c:v>10</c:v>
                </c:pt>
                <c:pt idx="6">
                  <c:v>10</c:v>
                </c:pt>
                <c:pt idx="7">
                  <c:v>12</c:v>
                </c:pt>
                <c:pt idx="8">
                  <c:v>12</c:v>
                </c:pt>
                <c:pt idx="9">
                  <c:v>16</c:v>
                </c:pt>
                <c:pt idx="10">
                  <c:v>21</c:v>
                </c:pt>
                <c:pt idx="11">
                  <c:v>21</c:v>
                </c:pt>
                <c:pt idx="12">
                  <c:v>26</c:v>
                </c:pt>
                <c:pt idx="13">
                  <c:v>29</c:v>
                </c:pt>
                <c:pt idx="14">
                  <c:v>36</c:v>
                </c:pt>
                <c:pt idx="15">
                  <c:v>47</c:v>
                </c:pt>
                <c:pt idx="16">
                  <c:v>55</c:v>
                </c:pt>
                <c:pt idx="17">
                  <c:v>63</c:v>
                </c:pt>
                <c:pt idx="18">
                  <c:v>64</c:v>
                </c:pt>
                <c:pt idx="19">
                  <c:v>81</c:v>
                </c:pt>
                <c:pt idx="20">
                  <c:v>89</c:v>
                </c:pt>
                <c:pt idx="21">
                  <c:v>90</c:v>
                </c:pt>
                <c:pt idx="22">
                  <c:v>129</c:v>
                </c:pt>
                <c:pt idx="23">
                  <c:v>140</c:v>
                </c:pt>
                <c:pt idx="24">
                  <c:v>146</c:v>
                </c:pt>
                <c:pt idx="25">
                  <c:v>160</c:v>
                </c:pt>
                <c:pt idx="26">
                  <c:v>184</c:v>
                </c:pt>
                <c:pt idx="27">
                  <c:v>289</c:v>
                </c:pt>
                <c:pt idx="28">
                  <c:v>471</c:v>
                </c:pt>
              </c:numCache>
            </c:numRef>
          </c:val>
        </c:ser>
        <c:dLbls>
          <c:showLegendKey val="0"/>
          <c:showVal val="0"/>
          <c:showCatName val="0"/>
          <c:showSerName val="0"/>
          <c:showPercent val="0"/>
          <c:showBubbleSize val="0"/>
        </c:dLbls>
        <c:gapWidth val="150"/>
        <c:shape val="box"/>
        <c:axId val="48931200"/>
        <c:axId val="48932736"/>
        <c:axId val="0"/>
      </c:bar3DChart>
      <c:catAx>
        <c:axId val="48931200"/>
        <c:scaling>
          <c:orientation val="minMax"/>
        </c:scaling>
        <c:delete val="0"/>
        <c:axPos val="b"/>
        <c:majorTickMark val="none"/>
        <c:minorTickMark val="none"/>
        <c:tickLblPos val="nextTo"/>
        <c:txPr>
          <a:bodyPr/>
          <a:lstStyle/>
          <a:p>
            <a:pPr>
              <a:defRPr lang="en-US"/>
            </a:pPr>
            <a:endParaRPr lang="en-US"/>
          </a:p>
        </c:txPr>
        <c:crossAx val="48932736"/>
        <c:crosses val="autoZero"/>
        <c:auto val="1"/>
        <c:lblAlgn val="ctr"/>
        <c:lblOffset val="100"/>
        <c:noMultiLvlLbl val="0"/>
      </c:catAx>
      <c:valAx>
        <c:axId val="48932736"/>
        <c:scaling>
          <c:orientation val="minMax"/>
        </c:scaling>
        <c:delete val="0"/>
        <c:axPos val="l"/>
        <c:majorGridlines/>
        <c:numFmt formatCode="General" sourceLinked="1"/>
        <c:majorTickMark val="none"/>
        <c:minorTickMark val="none"/>
        <c:tickLblPos val="nextTo"/>
        <c:txPr>
          <a:bodyPr/>
          <a:lstStyle/>
          <a:p>
            <a:pPr>
              <a:defRPr lang="en-US"/>
            </a:pPr>
            <a:endParaRPr lang="en-US"/>
          </a:p>
        </c:txPr>
        <c:crossAx val="48931200"/>
        <c:crosses val="autoZero"/>
        <c:crossBetween val="between"/>
      </c:valAx>
    </c:plotArea>
    <c:legend>
      <c:legendPos val="r"/>
      <c:overlay val="0"/>
      <c:txPr>
        <a:bodyPr/>
        <a:lstStyle/>
        <a:p>
          <a:pPr>
            <a:defRPr lang="en-US"/>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Plaintes des belges contre un </a:t>
            </a:r>
            <a:r>
              <a:rPr lang="en-US" baseline="0"/>
              <a:t>autre Etat membre, par catégorie: septembre 2015 à août 2016. </a:t>
            </a:r>
            <a:endParaRPr lang="en-US"/>
          </a:p>
        </c:rich>
      </c:tx>
      <c:overlay val="0"/>
    </c:title>
    <c:autoTitleDeleted val="0"/>
    <c:plotArea>
      <c:layout/>
      <c:pieChart>
        <c:varyColors val="1"/>
        <c:ser>
          <c:idx val="0"/>
          <c:order val="0"/>
          <c:dLbls>
            <c:txPr>
              <a:bodyPr/>
              <a:lstStyle/>
              <a:p>
                <a:pPr>
                  <a:defRPr lang="en-US"/>
                </a:pPr>
                <a:endParaRPr lang="en-US"/>
              </a:p>
            </c:txPr>
            <c:showLegendKey val="0"/>
            <c:showVal val="0"/>
            <c:showCatName val="0"/>
            <c:showSerName val="0"/>
            <c:showPercent val="1"/>
            <c:showBubbleSize val="0"/>
            <c:showLeaderLines val="1"/>
          </c:dLbls>
          <c:cat>
            <c:strRef>
              <c:f>'Definitieve versie'!$A$2:$A$9</c:f>
              <c:strCache>
                <c:ptCount val="8"/>
                <c:pt idx="0">
                  <c:v>Sécurité sociale  (43%)</c:v>
                </c:pt>
                <c:pt idx="1">
                  <c:v>Libre circulation des personnes et résidence (17%)</c:v>
                </c:pt>
                <c:pt idx="2">
                  <c:v>Reconnaissance de qualifications professionelles (14%)</c:v>
                </c:pt>
                <c:pt idx="3">
                  <c:v>Véhicules et permis de conduire (13%)</c:v>
                </c:pt>
                <c:pt idx="4">
                  <c:v>Taxation et douane (6%)</c:v>
                </c:pt>
                <c:pt idx="5">
                  <c:v>Libre circulation des travailleurs (4%)</c:v>
                </c:pt>
                <c:pt idx="6">
                  <c:v>Libre circulation des biens (2%)</c:v>
                </c:pt>
                <c:pt idx="7">
                  <c:v>Libre circulation des capitaux (1%)</c:v>
                </c:pt>
              </c:strCache>
            </c:strRef>
          </c:cat>
          <c:val>
            <c:numRef>
              <c:f>'Definitieve versie'!$B$2:$B$9</c:f>
              <c:numCache>
                <c:formatCode>General</c:formatCode>
                <c:ptCount val="8"/>
                <c:pt idx="0">
                  <c:v>37</c:v>
                </c:pt>
                <c:pt idx="1">
                  <c:v>15</c:v>
                </c:pt>
                <c:pt idx="2">
                  <c:v>12</c:v>
                </c:pt>
                <c:pt idx="3">
                  <c:v>11</c:v>
                </c:pt>
                <c:pt idx="4">
                  <c:v>5</c:v>
                </c:pt>
                <c:pt idx="5">
                  <c:v>3</c:v>
                </c:pt>
                <c:pt idx="6">
                  <c:v>2</c:v>
                </c:pt>
                <c:pt idx="7">
                  <c:v>1</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overlay val="0"/>
      <c:txPr>
        <a:bodyPr/>
        <a:lstStyle/>
        <a:p>
          <a:pPr>
            <a:defRPr lang="en-US"/>
          </a:pPr>
          <a:endParaRPr lang="en-US"/>
        </a:p>
      </c:txPr>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Plaintes contre les autorités belges, par catégorie</a:t>
            </a:r>
            <a:r>
              <a:rPr lang="en-US" baseline="0"/>
              <a:t>: septembre 2015 à août 2016</a:t>
            </a:r>
            <a:r>
              <a:rPr lang="en-US"/>
              <a:t> </a:t>
            </a:r>
          </a:p>
        </c:rich>
      </c:tx>
      <c:overlay val="0"/>
    </c:title>
    <c:autoTitleDeleted val="0"/>
    <c:plotArea>
      <c:layout/>
      <c:pieChart>
        <c:varyColors val="1"/>
        <c:ser>
          <c:idx val="0"/>
          <c:order val="0"/>
          <c:dLbls>
            <c:txPr>
              <a:bodyPr/>
              <a:lstStyle/>
              <a:p>
                <a:pPr>
                  <a:defRPr lang="en-US"/>
                </a:pPr>
                <a:endParaRPr lang="en-US"/>
              </a:p>
            </c:txPr>
            <c:showLegendKey val="0"/>
            <c:showVal val="0"/>
            <c:showCatName val="0"/>
            <c:showSerName val="0"/>
            <c:showPercent val="1"/>
            <c:showBubbleSize val="0"/>
            <c:showLeaderLines val="1"/>
          </c:dLbls>
          <c:cat>
            <c:strRef>
              <c:f>'Definitieve versie'!$E$2:$E$10</c:f>
              <c:strCache>
                <c:ptCount val="9"/>
                <c:pt idx="0">
                  <c:v>Sécurité sociale (31%)</c:v>
                </c:pt>
                <c:pt idx="1">
                  <c:v>Libre circulation des personnes et résidence (26%)</c:v>
                </c:pt>
                <c:pt idx="2">
                  <c:v>Reconnaissance de qualifications professionelles (11%)</c:v>
                </c:pt>
                <c:pt idx="3">
                  <c:v>Véhicules et permis de conduire (9%)</c:v>
                </c:pt>
                <c:pt idx="4">
                  <c:v>Libre circulation des travailleurs (7%)</c:v>
                </c:pt>
                <c:pt idx="5">
                  <c:v>Taxation et douane (6%)</c:v>
                </c:pt>
                <c:pt idx="6">
                  <c:v>Libre circulation des services (3%)</c:v>
                </c:pt>
                <c:pt idx="7">
                  <c:v>Libre circulation des biens (3%)</c:v>
                </c:pt>
                <c:pt idx="8">
                  <c:v>Autres (4%)</c:v>
                </c:pt>
              </c:strCache>
            </c:strRef>
          </c:cat>
          <c:val>
            <c:numRef>
              <c:f>'Definitieve versie'!$F$2:$F$10</c:f>
              <c:numCache>
                <c:formatCode>General</c:formatCode>
                <c:ptCount val="9"/>
                <c:pt idx="0">
                  <c:v>22</c:v>
                </c:pt>
                <c:pt idx="1">
                  <c:v>18</c:v>
                </c:pt>
                <c:pt idx="2">
                  <c:v>8</c:v>
                </c:pt>
                <c:pt idx="3">
                  <c:v>6</c:v>
                </c:pt>
                <c:pt idx="4">
                  <c:v>5</c:v>
                </c:pt>
                <c:pt idx="5">
                  <c:v>4</c:v>
                </c:pt>
                <c:pt idx="6">
                  <c:v>2</c:v>
                </c:pt>
                <c:pt idx="7">
                  <c:v>2</c:v>
                </c:pt>
                <c:pt idx="8">
                  <c:v>3</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overlay val="0"/>
      <c:txPr>
        <a:bodyPr/>
        <a:lstStyle/>
        <a:p>
          <a:pPr>
            <a:defRPr lang="en-US"/>
          </a:pPr>
          <a:endParaRPr lang="en-US"/>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Nombre de dossiers CHAP - EU Pilot </a:t>
            </a:r>
            <a:r>
              <a:rPr lang="en-US" baseline="0"/>
              <a:t>(2015)</a:t>
            </a:r>
            <a:endParaRPr lang="en-US"/>
          </a:p>
        </c:rich>
      </c:tx>
      <c:overlay val="0"/>
    </c:title>
    <c:autoTitleDeleted val="0"/>
    <c:plotArea>
      <c:layout>
        <c:manualLayout>
          <c:layoutTarget val="inner"/>
          <c:xMode val="edge"/>
          <c:yMode val="edge"/>
          <c:x val="0.131528020802955"/>
          <c:y val="0.19224200965669799"/>
          <c:w val="0.65062891021519098"/>
          <c:h val="0.52890699285674703"/>
        </c:manualLayout>
      </c:layout>
      <c:lineChart>
        <c:grouping val="standard"/>
        <c:varyColors val="0"/>
        <c:ser>
          <c:idx val="0"/>
          <c:order val="0"/>
          <c:tx>
            <c:strRef>
              <c:f>'EU Pilot - CHAP 2015'!$B$2</c:f>
              <c:strCache>
                <c:ptCount val="1"/>
                <c:pt idx="0">
                  <c:v>Nombre de dossiers CHAP</c:v>
                </c:pt>
              </c:strCache>
            </c:strRef>
          </c:tx>
          <c:cat>
            <c:numRef>
              <c:f>'EU Pilot - CHAP 2015'!$A$3:$A$7</c:f>
              <c:numCache>
                <c:formatCode>General</c:formatCode>
                <c:ptCount val="5"/>
                <c:pt idx="0">
                  <c:v>2011</c:v>
                </c:pt>
                <c:pt idx="1">
                  <c:v>2012</c:v>
                </c:pt>
                <c:pt idx="2">
                  <c:v>2013</c:v>
                </c:pt>
                <c:pt idx="3">
                  <c:v>2014</c:v>
                </c:pt>
                <c:pt idx="4">
                  <c:v>2015</c:v>
                </c:pt>
              </c:numCache>
            </c:numRef>
          </c:cat>
          <c:val>
            <c:numRef>
              <c:f>'EU Pilot - CHAP 2015'!$B$3:$B$7</c:f>
              <c:numCache>
                <c:formatCode>General</c:formatCode>
                <c:ptCount val="5"/>
                <c:pt idx="0">
                  <c:v>3115</c:v>
                </c:pt>
                <c:pt idx="1">
                  <c:v>3141</c:v>
                </c:pt>
                <c:pt idx="2">
                  <c:v>3505</c:v>
                </c:pt>
                <c:pt idx="3">
                  <c:v>3715</c:v>
                </c:pt>
                <c:pt idx="4">
                  <c:v>3450</c:v>
                </c:pt>
              </c:numCache>
            </c:numRef>
          </c:val>
          <c:smooth val="0"/>
        </c:ser>
        <c:ser>
          <c:idx val="1"/>
          <c:order val="1"/>
          <c:tx>
            <c:strRef>
              <c:f>'EU Pilot - CHAP 2015'!$C$2</c:f>
              <c:strCache>
                <c:ptCount val="1"/>
                <c:pt idx="0">
                  <c:v>Nombre de dossiers EU Pilot</c:v>
                </c:pt>
              </c:strCache>
            </c:strRef>
          </c:tx>
          <c:cat>
            <c:numRef>
              <c:f>'EU Pilot - CHAP 2015'!$A$3:$A$7</c:f>
              <c:numCache>
                <c:formatCode>General</c:formatCode>
                <c:ptCount val="5"/>
                <c:pt idx="0">
                  <c:v>2011</c:v>
                </c:pt>
                <c:pt idx="1">
                  <c:v>2012</c:v>
                </c:pt>
                <c:pt idx="2">
                  <c:v>2013</c:v>
                </c:pt>
                <c:pt idx="3">
                  <c:v>2014</c:v>
                </c:pt>
                <c:pt idx="4">
                  <c:v>2015</c:v>
                </c:pt>
              </c:numCache>
            </c:numRef>
          </c:cat>
          <c:val>
            <c:numRef>
              <c:f>'EU Pilot - CHAP 2015'!$C$3:$C$7</c:f>
              <c:numCache>
                <c:formatCode>General</c:formatCode>
                <c:ptCount val="5"/>
                <c:pt idx="0">
                  <c:v>1201</c:v>
                </c:pt>
                <c:pt idx="1">
                  <c:v>1405</c:v>
                </c:pt>
                <c:pt idx="2">
                  <c:v>1502</c:v>
                </c:pt>
                <c:pt idx="3">
                  <c:v>1208</c:v>
                </c:pt>
                <c:pt idx="4">
                  <c:v>881</c:v>
                </c:pt>
              </c:numCache>
            </c:numRef>
          </c:val>
          <c:smooth val="0"/>
        </c:ser>
        <c:dLbls>
          <c:showLegendKey val="0"/>
          <c:showVal val="0"/>
          <c:showCatName val="0"/>
          <c:showSerName val="0"/>
          <c:showPercent val="0"/>
          <c:showBubbleSize val="0"/>
        </c:dLbls>
        <c:marker val="1"/>
        <c:smooth val="0"/>
        <c:axId val="59255424"/>
        <c:axId val="59265408"/>
      </c:lineChart>
      <c:catAx>
        <c:axId val="59255424"/>
        <c:scaling>
          <c:orientation val="minMax"/>
        </c:scaling>
        <c:delete val="0"/>
        <c:axPos val="b"/>
        <c:numFmt formatCode="General" sourceLinked="1"/>
        <c:majorTickMark val="none"/>
        <c:minorTickMark val="none"/>
        <c:tickLblPos val="nextTo"/>
        <c:txPr>
          <a:bodyPr/>
          <a:lstStyle/>
          <a:p>
            <a:pPr>
              <a:defRPr lang="en-US"/>
            </a:pPr>
            <a:endParaRPr lang="en-US"/>
          </a:p>
        </c:txPr>
        <c:crossAx val="59265408"/>
        <c:crosses val="autoZero"/>
        <c:auto val="1"/>
        <c:lblAlgn val="ctr"/>
        <c:lblOffset val="100"/>
        <c:noMultiLvlLbl val="0"/>
      </c:catAx>
      <c:valAx>
        <c:axId val="59265408"/>
        <c:scaling>
          <c:orientation val="minMax"/>
        </c:scaling>
        <c:delete val="0"/>
        <c:axPos val="l"/>
        <c:majorGridlines/>
        <c:title>
          <c:tx>
            <c:rich>
              <a:bodyPr/>
              <a:lstStyle/>
              <a:p>
                <a:pPr>
                  <a:defRPr lang="en-US"/>
                </a:pPr>
                <a:r>
                  <a:rPr lang="en-US"/>
                  <a:t>Nombre</a:t>
                </a:r>
                <a:r>
                  <a:rPr lang="en-US" baseline="0"/>
                  <a:t> de dossiers</a:t>
                </a:r>
                <a:endParaRPr lang="en-US"/>
              </a:p>
            </c:rich>
          </c:tx>
          <c:overlay val="0"/>
        </c:title>
        <c:numFmt formatCode="General" sourceLinked="1"/>
        <c:majorTickMark val="none"/>
        <c:minorTickMark val="none"/>
        <c:tickLblPos val="nextTo"/>
        <c:txPr>
          <a:bodyPr/>
          <a:lstStyle/>
          <a:p>
            <a:pPr>
              <a:defRPr lang="en-US"/>
            </a:pPr>
            <a:endParaRPr lang="en-US"/>
          </a:p>
        </c:txPr>
        <c:crossAx val="59255424"/>
        <c:crosses val="autoZero"/>
        <c:crossBetween val="between"/>
      </c:valAx>
    </c:plotArea>
    <c:legend>
      <c:legendPos val="r"/>
      <c:layout>
        <c:manualLayout>
          <c:xMode val="edge"/>
          <c:yMode val="edge"/>
          <c:x val="0.69535070717280301"/>
          <c:y val="0.80386891831093099"/>
          <c:w val="0.29003742278252298"/>
          <c:h val="0.16480232737098899"/>
        </c:manualLayout>
      </c:layout>
      <c:overlay val="0"/>
      <c:txPr>
        <a:bodyPr/>
        <a:lstStyle/>
        <a:p>
          <a:pPr>
            <a:defRPr lang="en-US"/>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Dossiers</a:t>
            </a:r>
            <a:r>
              <a:rPr lang="en-US" baseline="0"/>
              <a:t> EU Pilot par domaine (2015)</a:t>
            </a:r>
            <a:endParaRPr lang="en-US"/>
          </a:p>
        </c:rich>
      </c:tx>
      <c:layout>
        <c:manualLayout>
          <c:xMode val="edge"/>
          <c:yMode val="edge"/>
          <c:x val="4.6223024205307654E-2"/>
          <c:y val="3.3768227168073678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5.97639395685296E-2"/>
                  <c:y val="-5.7224167234969897E-2"/>
                </c:manualLayout>
              </c:layout>
              <c:showLegendKey val="0"/>
              <c:showVal val="0"/>
              <c:showCatName val="1"/>
              <c:showSerName val="0"/>
              <c:showPercent val="1"/>
              <c:showBubbleSize val="0"/>
            </c:dLbl>
            <c:dLbl>
              <c:idx val="1"/>
              <c:layout>
                <c:manualLayout>
                  <c:x val="-2.4227642276422798E-2"/>
                  <c:y val="-0.31143388389403198"/>
                </c:manualLayout>
              </c:layout>
              <c:showLegendKey val="0"/>
              <c:showVal val="0"/>
              <c:showCatName val="1"/>
              <c:showSerName val="0"/>
              <c:showPercent val="1"/>
              <c:showBubbleSize val="0"/>
            </c:dLbl>
            <c:dLbl>
              <c:idx val="2"/>
              <c:layout>
                <c:manualLayout>
                  <c:x val="7.0416506625696207E-2"/>
                  <c:y val="3.2783734477720497E-2"/>
                </c:manualLayout>
              </c:layout>
              <c:showLegendKey val="0"/>
              <c:showVal val="0"/>
              <c:showCatName val="1"/>
              <c:showSerName val="0"/>
              <c:showPercent val="1"/>
              <c:showBubbleSize val="0"/>
            </c:dLbl>
            <c:dLbl>
              <c:idx val="3"/>
              <c:layout>
                <c:manualLayout>
                  <c:x val="2.2574419051277099E-2"/>
                  <c:y val="-1.39306653695526E-2"/>
                </c:manualLayout>
              </c:layout>
              <c:showLegendKey val="0"/>
              <c:showVal val="0"/>
              <c:showCatName val="1"/>
              <c:showSerName val="0"/>
              <c:showPercent val="1"/>
              <c:showBubbleSize val="0"/>
            </c:dLbl>
            <c:dLbl>
              <c:idx val="4"/>
              <c:layout>
                <c:manualLayout>
                  <c:x val="7.0519813072146498E-2"/>
                  <c:y val="-4.6773913888078101E-3"/>
                </c:manualLayout>
              </c:layout>
              <c:showLegendKey val="0"/>
              <c:showVal val="0"/>
              <c:showCatName val="1"/>
              <c:showSerName val="0"/>
              <c:showPercent val="1"/>
              <c:showBubbleSize val="0"/>
            </c:dLbl>
            <c:dLbl>
              <c:idx val="5"/>
              <c:layout>
                <c:manualLayout>
                  <c:x val="3.4156744126496402E-3"/>
                  <c:y val="-5.4590348883673798E-2"/>
                </c:manualLayout>
              </c:layout>
              <c:showLegendKey val="0"/>
              <c:showVal val="0"/>
              <c:showCatName val="1"/>
              <c:showSerName val="0"/>
              <c:showPercent val="1"/>
              <c:showBubbleSize val="0"/>
            </c:dLbl>
            <c:txPr>
              <a:bodyPr/>
              <a:lstStyle/>
              <a:p>
                <a:pPr>
                  <a:defRPr lang="en-US"/>
                </a:pPr>
                <a:endParaRPr lang="en-US"/>
              </a:p>
            </c:txPr>
            <c:showLegendKey val="0"/>
            <c:showVal val="0"/>
            <c:showCatName val="1"/>
            <c:showSerName val="0"/>
            <c:showPercent val="1"/>
            <c:showBubbleSize val="0"/>
            <c:showLeaderLines val="1"/>
          </c:dLbls>
          <c:cat>
            <c:strRef>
              <c:f>'EU Pilot - main policy areas'!$D$4:$D$9</c:f>
              <c:strCache>
                <c:ptCount val="6"/>
                <c:pt idx="0">
                  <c:v>Taxation et douane</c:v>
                </c:pt>
                <c:pt idx="1">
                  <c:v>Environnement</c:v>
                </c:pt>
                <c:pt idx="2">
                  <c:v>Justice et consommateurs</c:v>
                </c:pt>
                <c:pt idx="3">
                  <c:v>Marché intérieur, industrie, entreprenariat et PMEs</c:v>
                </c:pt>
                <c:pt idx="4">
                  <c:v>Mobilité et transport</c:v>
                </c:pt>
                <c:pt idx="5">
                  <c:v>Autre</c:v>
                </c:pt>
              </c:strCache>
            </c:strRef>
          </c:cat>
          <c:val>
            <c:numRef>
              <c:f>'EU Pilot - main policy areas'!$E$4:$E$9</c:f>
              <c:numCache>
                <c:formatCode>General</c:formatCode>
                <c:ptCount val="6"/>
                <c:pt idx="0">
                  <c:v>90</c:v>
                </c:pt>
                <c:pt idx="1">
                  <c:v>101</c:v>
                </c:pt>
                <c:pt idx="2">
                  <c:v>103</c:v>
                </c:pt>
                <c:pt idx="3">
                  <c:v>107</c:v>
                </c:pt>
                <c:pt idx="4">
                  <c:v>123</c:v>
                </c:pt>
                <c:pt idx="5">
                  <c:v>357</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a:lstStyle/>
          <a:p>
            <a:pPr>
              <a:defRPr lang="en-US"/>
            </a:pPr>
            <a:r>
              <a:rPr lang="en-US"/>
              <a:t>Dossiers EU Pilot BE par domaine (2016)</a:t>
            </a: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09581332851479"/>
          <c:y val="0.11761489780015801"/>
          <c:w val="0.89041866714852103"/>
          <c:h val="0.43793120446224898"/>
        </c:manualLayout>
      </c:layout>
      <c:bar3DChart>
        <c:barDir val="col"/>
        <c:grouping val="clustered"/>
        <c:varyColors val="0"/>
        <c:ser>
          <c:idx val="0"/>
          <c:order val="0"/>
          <c:invertIfNegative val="0"/>
          <c:cat>
            <c:strRef>
              <c:f>'EU Pilot BE - probleemdomeinen'!$J$1:$J$8</c:f>
              <c:strCache>
                <c:ptCount val="8"/>
                <c:pt idx="0">
                  <c:v>Taxation et douane</c:v>
                </c:pt>
                <c:pt idx="1">
                  <c:v>Marché intérieur, industrie, entreprenariat et PMEs</c:v>
                </c:pt>
                <c:pt idx="2">
                  <c:v>Justice et consommateurs</c:v>
                </c:pt>
                <c:pt idx="3">
                  <c:v>Environnement</c:v>
                </c:pt>
                <c:pt idx="4">
                  <c:v>Mobilité et transport</c:v>
                </c:pt>
                <c:pt idx="5">
                  <c:v>Autre (MARE, FISMA, CNECT, …)</c:v>
                </c:pt>
                <c:pt idx="6">
                  <c:v>Emploi, affaires sociales et inclusion </c:v>
                </c:pt>
                <c:pt idx="7">
                  <c:v>Migration et affaires intérieures</c:v>
                </c:pt>
              </c:strCache>
            </c:strRef>
          </c:cat>
          <c:val>
            <c:numRef>
              <c:f>'EU Pilot BE - probleemdomeinen'!$K$1:$K$8</c:f>
              <c:numCache>
                <c:formatCode>General</c:formatCode>
                <c:ptCount val="8"/>
                <c:pt idx="0">
                  <c:v>12</c:v>
                </c:pt>
                <c:pt idx="1">
                  <c:v>10</c:v>
                </c:pt>
                <c:pt idx="2">
                  <c:v>10</c:v>
                </c:pt>
                <c:pt idx="3">
                  <c:v>9</c:v>
                </c:pt>
                <c:pt idx="4">
                  <c:v>7</c:v>
                </c:pt>
                <c:pt idx="5">
                  <c:v>5</c:v>
                </c:pt>
                <c:pt idx="6">
                  <c:v>2</c:v>
                </c:pt>
                <c:pt idx="7">
                  <c:v>2</c:v>
                </c:pt>
              </c:numCache>
            </c:numRef>
          </c:val>
        </c:ser>
        <c:dLbls>
          <c:showLegendKey val="0"/>
          <c:showVal val="0"/>
          <c:showCatName val="0"/>
          <c:showSerName val="0"/>
          <c:showPercent val="0"/>
          <c:showBubbleSize val="0"/>
        </c:dLbls>
        <c:gapWidth val="75"/>
        <c:shape val="box"/>
        <c:axId val="223111424"/>
        <c:axId val="223113216"/>
        <c:axId val="0"/>
      </c:bar3DChart>
      <c:catAx>
        <c:axId val="223111424"/>
        <c:scaling>
          <c:orientation val="minMax"/>
        </c:scaling>
        <c:delete val="0"/>
        <c:axPos val="b"/>
        <c:majorTickMark val="none"/>
        <c:minorTickMark val="none"/>
        <c:tickLblPos val="nextTo"/>
        <c:txPr>
          <a:bodyPr/>
          <a:lstStyle/>
          <a:p>
            <a:pPr>
              <a:defRPr lang="en-US"/>
            </a:pPr>
            <a:endParaRPr lang="en-US"/>
          </a:p>
        </c:txPr>
        <c:crossAx val="223113216"/>
        <c:crosses val="autoZero"/>
        <c:auto val="1"/>
        <c:lblAlgn val="ctr"/>
        <c:lblOffset val="100"/>
        <c:noMultiLvlLbl val="0"/>
      </c:catAx>
      <c:valAx>
        <c:axId val="223113216"/>
        <c:scaling>
          <c:orientation val="minMax"/>
        </c:scaling>
        <c:delete val="0"/>
        <c:axPos val="l"/>
        <c:majorGridlines/>
        <c:numFmt formatCode="General" sourceLinked="1"/>
        <c:majorTickMark val="none"/>
        <c:minorTickMark val="none"/>
        <c:tickLblPos val="nextTo"/>
        <c:txPr>
          <a:bodyPr/>
          <a:lstStyle/>
          <a:p>
            <a:pPr>
              <a:defRPr lang="en-US"/>
            </a:pPr>
            <a:endParaRPr lang="en-US"/>
          </a:p>
        </c:txPr>
        <c:crossAx val="223111424"/>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380702F-DC28-4689-8EBA-73802D70DB18}" type="datetimeFigureOut">
              <a:rPr lang="en-US" smtClean="0"/>
              <a:pPr/>
              <a:t>19/12/2016</a:t>
            </a:fld>
            <a:endParaRPr lang="en-US"/>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2AE2A19-D674-4344-8F65-C2B81D28ED48}" type="slidenum">
              <a:rPr lang="en-US" smtClean="0"/>
              <a:pPr/>
              <a:t>‹#›</a:t>
            </a:fld>
            <a:endParaRPr lang="en-US"/>
          </a:p>
        </p:txBody>
      </p:sp>
    </p:spTree>
    <p:extLst>
      <p:ext uri="{BB962C8B-B14F-4D97-AF65-F5344CB8AC3E}">
        <p14:creationId xmlns:p14="http://schemas.microsoft.com/office/powerpoint/2010/main" val="740261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D39C675-23B4-40C0-B4AA-45DF542E584E}" type="datetimeFigureOut">
              <a:rPr lang="en-US" smtClean="0"/>
              <a:pPr/>
              <a:t>19/12/2016</a:t>
            </a:fld>
            <a:endParaRPr lang="en-US"/>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E202CDD-8388-4E50-8CF9-A92F7CDFA344}" type="slidenum">
              <a:rPr lang="en-US" smtClean="0"/>
              <a:pPr/>
              <a:t>‹#›</a:t>
            </a:fld>
            <a:endParaRPr lang="en-US"/>
          </a:p>
        </p:txBody>
      </p:sp>
    </p:spTree>
    <p:extLst>
      <p:ext uri="{BB962C8B-B14F-4D97-AF65-F5344CB8AC3E}">
        <p14:creationId xmlns:p14="http://schemas.microsoft.com/office/powerpoint/2010/main" val="48827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02CDD-8388-4E50-8CF9-A92F7CDFA344}" type="slidenum">
              <a:rPr lang="en-US" smtClean="0"/>
              <a:pPr/>
              <a:t>2</a:t>
            </a:fld>
            <a:endParaRPr lang="en-US"/>
          </a:p>
        </p:txBody>
      </p:sp>
    </p:spTree>
    <p:extLst>
      <p:ext uri="{BB962C8B-B14F-4D97-AF65-F5344CB8AC3E}">
        <p14:creationId xmlns:p14="http://schemas.microsoft.com/office/powerpoint/2010/main" val="4266627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02CDD-8388-4E50-8CF9-A92F7CDFA344}" type="slidenum">
              <a:rPr lang="en-US" smtClean="0"/>
              <a:pPr/>
              <a:t>12</a:t>
            </a:fld>
            <a:endParaRPr lang="en-US"/>
          </a:p>
        </p:txBody>
      </p:sp>
    </p:spTree>
    <p:extLst>
      <p:ext uri="{BB962C8B-B14F-4D97-AF65-F5344CB8AC3E}">
        <p14:creationId xmlns:p14="http://schemas.microsoft.com/office/powerpoint/2010/main" val="270318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fr-BE" baseline="0" dirty="0" smtClean="0"/>
          </a:p>
        </p:txBody>
      </p:sp>
      <p:sp>
        <p:nvSpPr>
          <p:cNvPr id="4" name="Slide Number Placeholder 3"/>
          <p:cNvSpPr>
            <a:spLocks noGrp="1"/>
          </p:cNvSpPr>
          <p:nvPr>
            <p:ph type="sldNum" sz="quarter" idx="10"/>
          </p:nvPr>
        </p:nvSpPr>
        <p:spPr/>
        <p:txBody>
          <a:bodyPr/>
          <a:lstStyle/>
          <a:p>
            <a:fld id="{9E202CDD-8388-4E50-8CF9-A92F7CDFA344}" type="slidenum">
              <a:rPr lang="en-US" smtClean="0"/>
              <a:pPr/>
              <a:t>16</a:t>
            </a:fld>
            <a:endParaRPr lang="en-US"/>
          </a:p>
        </p:txBody>
      </p:sp>
    </p:spTree>
    <p:extLst>
      <p:ext uri="{BB962C8B-B14F-4D97-AF65-F5344CB8AC3E}">
        <p14:creationId xmlns:p14="http://schemas.microsoft.com/office/powerpoint/2010/main" val="3880164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endParaRPr lang="nl-NL" dirty="0"/>
          </a:p>
        </p:txBody>
      </p:sp>
      <p:sp>
        <p:nvSpPr>
          <p:cNvPr id="4" name="Tijdelijke aanduiding voor dianummer 3"/>
          <p:cNvSpPr>
            <a:spLocks noGrp="1"/>
          </p:cNvSpPr>
          <p:nvPr>
            <p:ph type="sldNum" sz="quarter" idx="10"/>
          </p:nvPr>
        </p:nvSpPr>
        <p:spPr/>
        <p:txBody>
          <a:bodyPr/>
          <a:lstStyle/>
          <a:p>
            <a:fld id="{9E202CDD-8388-4E50-8CF9-A92F7CDFA344}" type="slidenum">
              <a:rPr lang="en-US" smtClean="0"/>
              <a:pPr/>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9E202CDD-8388-4E50-8CF9-A92F7CDFA344}" type="slidenum">
              <a:rPr lang="en-US" smtClean="0"/>
              <a:pPr/>
              <a:t>29</a:t>
            </a:fld>
            <a:endParaRPr lang="en-US"/>
          </a:p>
        </p:txBody>
      </p:sp>
    </p:spTree>
    <p:extLst>
      <p:ext uri="{BB962C8B-B14F-4D97-AF65-F5344CB8AC3E}">
        <p14:creationId xmlns:p14="http://schemas.microsoft.com/office/powerpoint/2010/main" val="320207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E202CDD-8388-4E50-8CF9-A92F7CDFA344}" type="slidenum">
              <a:rPr lang="en-US" smtClean="0"/>
              <a:pPr/>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3886200" lvl="8" indent="-228600" algn="l">
              <a:buNone/>
            </a:pPr>
            <a:endParaRPr lang="nl-NL" baseline="0" dirty="0" smtClean="0"/>
          </a:p>
        </p:txBody>
      </p:sp>
      <p:sp>
        <p:nvSpPr>
          <p:cNvPr id="4" name="Tijdelijke aanduiding voor dianummer 3"/>
          <p:cNvSpPr>
            <a:spLocks noGrp="1"/>
          </p:cNvSpPr>
          <p:nvPr>
            <p:ph type="sldNum" sz="quarter" idx="10"/>
          </p:nvPr>
        </p:nvSpPr>
        <p:spPr/>
        <p:txBody>
          <a:bodyPr/>
          <a:lstStyle/>
          <a:p>
            <a:fld id="{9E202CDD-8388-4E50-8CF9-A92F7CDFA344}"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200" b="0" dirty="0" smtClean="0"/>
          </a:p>
        </p:txBody>
      </p:sp>
      <p:sp>
        <p:nvSpPr>
          <p:cNvPr id="4" name="Slide Number Placeholder 3"/>
          <p:cNvSpPr>
            <a:spLocks noGrp="1"/>
          </p:cNvSpPr>
          <p:nvPr>
            <p:ph type="sldNum" sz="quarter" idx="10"/>
          </p:nvPr>
        </p:nvSpPr>
        <p:spPr/>
        <p:txBody>
          <a:bodyPr/>
          <a:lstStyle/>
          <a:p>
            <a:fld id="{9E202CDD-8388-4E50-8CF9-A92F7CDFA344}" type="slidenum">
              <a:rPr lang="en-US" smtClean="0"/>
              <a:pPr/>
              <a:t>35</a:t>
            </a:fld>
            <a:endParaRPr lang="en-US"/>
          </a:p>
        </p:txBody>
      </p:sp>
    </p:spTree>
    <p:extLst>
      <p:ext uri="{BB962C8B-B14F-4D97-AF65-F5344CB8AC3E}">
        <p14:creationId xmlns:p14="http://schemas.microsoft.com/office/powerpoint/2010/main" val="200047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E202CDD-8388-4E50-8CF9-A92F7CDFA344}" type="slidenum">
              <a:rPr lang="en-US" smtClean="0">
                <a:solidFill>
                  <a:prstClr val="black"/>
                </a:solidFill>
              </a:rPr>
              <a:pPr/>
              <a:t>38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11560" y="3933056"/>
            <a:ext cx="7772400" cy="747514"/>
          </a:xfrm>
        </p:spPr>
        <p:txBody>
          <a:bodyPr>
            <a:normAutofit/>
          </a:bodyPr>
          <a:lstStyle>
            <a:lvl1pPr algn="l" defTabSz="914400" rtl="0" eaLnBrk="1" latinLnBrk="0" hangingPunct="1">
              <a:spcBef>
                <a:spcPct val="0"/>
              </a:spcBef>
              <a:buNone/>
              <a:defRPr lang="fr-BE" sz="4000" b="1" kern="1200" cap="all" baseline="0" dirty="0">
                <a:solidFill>
                  <a:srgbClr val="C4594A"/>
                </a:solidFill>
                <a:latin typeface="+mj-lt"/>
                <a:ea typeface="+mj-ea"/>
                <a:cs typeface="+mj-cs"/>
              </a:defRPr>
            </a:lvl1pPr>
          </a:lstStyle>
          <a:p>
            <a:r>
              <a:rPr lang="fr-FR" smtClean="0"/>
              <a:t>Modifiez le style du titre</a:t>
            </a:r>
            <a:endParaRPr lang="fr-BE" dirty="0"/>
          </a:p>
        </p:txBody>
      </p:sp>
      <p:sp>
        <p:nvSpPr>
          <p:cNvPr id="3" name="Sous-titre 2"/>
          <p:cNvSpPr>
            <a:spLocks noGrp="1"/>
          </p:cNvSpPr>
          <p:nvPr>
            <p:ph type="subTitle" idx="1"/>
          </p:nvPr>
        </p:nvSpPr>
        <p:spPr>
          <a:xfrm>
            <a:off x="611560" y="4941168"/>
            <a:ext cx="7776864" cy="697632"/>
          </a:xfrm>
        </p:spPr>
        <p:txBody>
          <a:bodyPr>
            <a:noAutofit/>
          </a:bodyPr>
          <a:lstStyle>
            <a:lvl1pPr marL="0" indent="0" algn="l">
              <a:buNone/>
              <a:defRPr lang="fr-BE" sz="3200" b="1" kern="1200" cap="all" baseline="0" dirty="0">
                <a:solidFill>
                  <a:srgbClr val="33817E"/>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dirty="0"/>
          </a:p>
        </p:txBody>
      </p:sp>
      <p:sp>
        <p:nvSpPr>
          <p:cNvPr id="4" name="Espace réservé de la date 3"/>
          <p:cNvSpPr>
            <a:spLocks noGrp="1"/>
          </p:cNvSpPr>
          <p:nvPr>
            <p:ph type="dt" sz="half" idx="10"/>
          </p:nvPr>
        </p:nvSpPr>
        <p:spPr/>
        <p:txBody>
          <a:bodyPr/>
          <a:lstStyle/>
          <a:p>
            <a:fld id="{F200BF60-47FE-4A21-A48C-7691AB698107}" type="datetime1">
              <a:rPr lang="fr-BE" smtClean="0"/>
              <a:pPr/>
              <a:t>19/12/2016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4E69D53-DC5D-4522-98FC-D9AD655F59CF}" type="slidenum">
              <a:rPr lang="fr-BE" smtClean="0"/>
              <a:pPr/>
              <a:t>‹#›</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1874"/>
            <a:ext cx="9144000" cy="2745103"/>
          </a:xfrm>
          <a:prstGeom prst="rect">
            <a:avLst/>
          </a:prstGeom>
          <a:noFill/>
        </p:spPr>
      </p:pic>
      <p:pic>
        <p:nvPicPr>
          <p:cNvPr id="8" name="Image 7" descr="IFA_PPT_fond.png"/>
          <p:cNvPicPr>
            <a:picLocks noChangeAspect="1"/>
          </p:cNvPicPr>
          <p:nvPr userDrawn="1"/>
        </p:nvPicPr>
        <p:blipFill rotWithShape="1">
          <a:blip r:embed="rId3">
            <a:extLst>
              <a:ext uri="{28A0092B-C50C-407E-A947-70E740481C1C}">
                <a14:useLocalDpi xmlns:a14="http://schemas.microsoft.com/office/drawing/2010/main" val="0"/>
              </a:ext>
            </a:extLst>
          </a:blip>
          <a:srcRect t="13637" b="85313"/>
          <a:stretch/>
        </p:blipFill>
        <p:spPr>
          <a:xfrm>
            <a:off x="0" y="3702132"/>
            <a:ext cx="9144000" cy="72000"/>
          </a:xfrm>
          <a:prstGeom prst="rect">
            <a:avLst/>
          </a:prstGeom>
        </p:spPr>
      </p:pic>
    </p:spTree>
    <p:extLst>
      <p:ext uri="{BB962C8B-B14F-4D97-AF65-F5344CB8AC3E}">
        <p14:creationId xmlns:p14="http://schemas.microsoft.com/office/powerpoint/2010/main" val="1742658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5C930CC-FB79-47FF-8C07-A93E26013761}" type="datetime1">
              <a:rPr lang="fr-BE" smtClean="0"/>
              <a:pPr/>
              <a:t>19/12/2016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229110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543250B-FEA6-45ED-8852-FE637507AC2F}" type="datetime1">
              <a:rPr lang="fr-BE" smtClean="0"/>
              <a:pPr/>
              <a:t>19/12/2016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190713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7544" y="1268760"/>
            <a:ext cx="8229600" cy="504056"/>
          </a:xfrm>
        </p:spPr>
        <p:txBody>
          <a:bodyPr/>
          <a:lstStyle/>
          <a:p>
            <a:r>
              <a:rPr lang="fr-FR" smtClean="0"/>
              <a:t>Modifiez le style du titre</a:t>
            </a:r>
            <a:endParaRPr lang="fr-BE"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33BB6B-A2C7-415D-B188-374FB9F13121}" type="datetime1">
              <a:rPr lang="fr-BE" smtClean="0"/>
              <a:pPr/>
              <a:t>19/12/2016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329124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3568" y="4437112"/>
            <a:ext cx="7772400" cy="1362075"/>
          </a:xfrm>
        </p:spPr>
        <p:txBody>
          <a:bodyPr anchor="t">
            <a:normAutofit/>
          </a:bodyPr>
          <a:lstStyle>
            <a:lvl1pPr algn="l" defTabSz="914400" rtl="0" eaLnBrk="1" latinLnBrk="0" hangingPunct="1">
              <a:spcBef>
                <a:spcPct val="0"/>
              </a:spcBef>
              <a:buNone/>
              <a:defRPr lang="fr-BE" sz="4000" b="1" kern="1200" cap="all" baseline="0" dirty="0">
                <a:solidFill>
                  <a:srgbClr val="33817E"/>
                </a:solidFill>
                <a:latin typeface="+mj-lt"/>
                <a:ea typeface="+mj-ea"/>
                <a:cs typeface="+mj-cs"/>
              </a:defRPr>
            </a:lvl1pPr>
          </a:lstStyle>
          <a:p>
            <a:r>
              <a:rPr lang="fr-FR" smtClean="0"/>
              <a:t>Modifiez le style du titre</a:t>
            </a:r>
            <a:endParaRPr lang="fr-BE"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7FFE1C6-206C-43B6-BA1F-7C1B475CC7A3}" type="datetime1">
              <a:rPr lang="fr-BE" smtClean="0"/>
              <a:pPr/>
              <a:t>19/12/2016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245605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u contenu 3"/>
          <p:cNvSpPr>
            <a:spLocks noGrp="1"/>
          </p:cNvSpPr>
          <p:nvPr>
            <p:ph sz="half" idx="2"/>
          </p:nvPr>
        </p:nvSpPr>
        <p:spPr>
          <a:xfrm>
            <a:off x="4648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4"/>
          <p:cNvSpPr>
            <a:spLocks noGrp="1"/>
          </p:cNvSpPr>
          <p:nvPr>
            <p:ph type="dt" sz="half" idx="10"/>
          </p:nvPr>
        </p:nvSpPr>
        <p:spPr/>
        <p:txBody>
          <a:bodyPr/>
          <a:lstStyle/>
          <a:p>
            <a:fld id="{ADDBBE0E-8131-47EB-BFA2-484ED56596B9}" type="datetime1">
              <a:rPr lang="fr-BE" smtClean="0"/>
              <a:pPr/>
              <a:t>19/12/2016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142679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700807"/>
            <a:ext cx="4040188" cy="474067"/>
          </a:xfrm>
        </p:spPr>
        <p:txBody>
          <a:bodyPr anchor="b">
            <a:noAutofit/>
          </a:bodyPr>
          <a:lstStyle>
            <a:lvl1pPr marL="0" indent="0">
              <a:buNone/>
              <a:defRPr lang="fr-FR" sz="2400" b="1" kern="1200" dirty="0" smtClean="0">
                <a:solidFill>
                  <a:srgbClr val="33817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700807"/>
            <a:ext cx="4041775" cy="474067"/>
          </a:xfrm>
        </p:spPr>
        <p:txBody>
          <a:bodyPr anchor="b"/>
          <a:lstStyle>
            <a:lvl1pPr marL="0" indent="0">
              <a:buNone/>
              <a:defRPr lang="fr-FR" sz="2400" b="1" kern="1200" dirty="0" smtClean="0">
                <a:solidFill>
                  <a:srgbClr val="33817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69DCE8A2-BDBD-47BA-91D0-C9046B903635}" type="datetime1">
              <a:rPr lang="fr-BE" smtClean="0"/>
              <a:pPr/>
              <a:t>19/12/2016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56097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4A174D25-2FBB-448F-9BB2-6C52FC446DF2}" type="datetime1">
              <a:rPr lang="fr-BE" smtClean="0"/>
              <a:pPr/>
              <a:t>19/12/2016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228015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71BF5AD-EC42-4781-A72B-F20AA3A9659E}" type="datetime1">
              <a:rPr lang="fr-BE" smtClean="0"/>
              <a:pPr/>
              <a:t>19/12/2016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143479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C702648-C17C-42DE-A6EE-68CBE05EE92E}" type="datetime1">
              <a:rPr lang="fr-BE" smtClean="0"/>
              <a:pPr/>
              <a:t>19/12/2016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53965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B097D80-2DA7-4617-93F4-F0B8427D0FCB}" type="datetime1">
              <a:rPr lang="fr-BE" smtClean="0"/>
              <a:pPr/>
              <a:t>19/12/2016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196205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24744"/>
            <a:ext cx="8229600" cy="580926"/>
          </a:xfrm>
          <a:prstGeom prst="rect">
            <a:avLst/>
          </a:prstGeom>
        </p:spPr>
        <p:txBody>
          <a:bodyPr vert="horz" lIns="91440" tIns="45720" rIns="91440" bIns="45720" rtlCol="0" anchor="ctr">
            <a:normAutofit/>
          </a:bodyPr>
          <a:lstStyle/>
          <a:p>
            <a:r>
              <a:rPr lang="fr-FR" dirty="0" smtClean="0"/>
              <a:t>Modifiez le style du titre</a:t>
            </a:r>
            <a:endParaRPr lang="fr-BE" dirty="0"/>
          </a:p>
        </p:txBody>
      </p:sp>
      <p:sp>
        <p:nvSpPr>
          <p:cNvPr id="3" name="Espace réservé du texte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7BD38-8BDA-4954-A59E-DC0E2EB02870}" type="datetime1">
              <a:rPr lang="fr-BE" smtClean="0"/>
              <a:pPr/>
              <a:t>19/12/2016</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69D53-DC5D-4522-98FC-D9AD655F59CF}" type="slidenum">
              <a:rPr lang="fr-BE" smtClean="0"/>
              <a:pPr/>
              <a:t>‹#›</a:t>
            </a:fld>
            <a:endParaRPr lang="fr-BE"/>
          </a:p>
        </p:txBody>
      </p:sp>
      <p:pic>
        <p:nvPicPr>
          <p:cNvPr id="7" name="Image 1" descr="IFA_PPT_fond.png"/>
          <p:cNvPicPr>
            <a:picLocks noChangeAspect="1"/>
          </p:cNvPicPr>
          <p:nvPr/>
        </p:nvPicPr>
        <p:blipFill rotWithShape="1">
          <a:blip r:embed="rId13">
            <a:extLst>
              <a:ext uri="{28A0092B-C50C-407E-A947-70E740481C1C}">
                <a14:useLocalDpi xmlns:a14="http://schemas.microsoft.com/office/drawing/2010/main" val="0"/>
              </a:ext>
            </a:extLst>
          </a:blip>
          <a:srcRect t="2" b="85386"/>
          <a:stretch/>
        </p:blipFill>
        <p:spPr>
          <a:xfrm>
            <a:off x="0" y="0"/>
            <a:ext cx="9144000" cy="1002082"/>
          </a:xfrm>
          <a:prstGeom prst="rect">
            <a:avLst/>
          </a:prstGeom>
        </p:spPr>
      </p:pic>
    </p:spTree>
    <p:extLst>
      <p:ext uri="{BB962C8B-B14F-4D97-AF65-F5344CB8AC3E}">
        <p14:creationId xmlns:p14="http://schemas.microsoft.com/office/powerpoint/2010/main" val="1644504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uropa.eu/youreurope/advice/index_nl.htm" TargetMode="External"/><Relationship Id="rId2" Type="http://schemas.openxmlformats.org/officeDocument/2006/relationships/hyperlink" Target="http://europa.eu/youreurope/" TargetMode="External"/><Relationship Id="rId1" Type="http://schemas.openxmlformats.org/officeDocument/2006/relationships/slideLayout" Target="../slideLayouts/slideLayout2.xml"/><Relationship Id="rId5" Type="http://schemas.openxmlformats.org/officeDocument/2006/relationships/hyperlink" Target="http://een.ec.europa.eu/" TargetMode="External"/><Relationship Id="rId4" Type="http://schemas.openxmlformats.org/officeDocument/2006/relationships/hyperlink" Target="http://www.eccbelgie.b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enic-naric.net/" TargetMode="External"/><Relationship Id="rId2" Type="http://schemas.openxmlformats.org/officeDocument/2006/relationships/hyperlink" Target="https://ec.europa.eu/eures/" TargetMode="External"/><Relationship Id="rId1" Type="http://schemas.openxmlformats.org/officeDocument/2006/relationships/slideLayout" Target="../slideLayouts/slideLayout2.xml"/><Relationship Id="rId5" Type="http://schemas.openxmlformats.org/officeDocument/2006/relationships/hyperlink" Target="http://www.ombudsman.be/" TargetMode="External"/><Relationship Id="rId4" Type="http://schemas.openxmlformats.org/officeDocument/2006/relationships/hyperlink" Target="http://startpuntgrensarbeid.benelux.int/n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valerie.carlier@diplobel.fed.be" TargetMode="External"/><Relationship Id="rId2" Type="http://schemas.openxmlformats.org/officeDocument/2006/relationships/hyperlink" Target="mailto:solvit@diplobel.fed.be" TargetMode="External"/><Relationship Id="rId1" Type="http://schemas.openxmlformats.org/officeDocument/2006/relationships/slideLayout" Target="../slideLayouts/slideLayout2.xml"/><Relationship Id="rId5" Type="http://schemas.openxmlformats.org/officeDocument/2006/relationships/hyperlink" Target="mailto:laura.adriaensen@diplobel.fed.be" TargetMode="External"/><Relationship Id="rId4" Type="http://schemas.openxmlformats.org/officeDocument/2006/relationships/hyperlink" Target="mailto:lore.aerts@diplobel.fed.be"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27784" y="4005064"/>
            <a:ext cx="4104456" cy="747514"/>
          </a:xfrm>
        </p:spPr>
        <p:txBody>
          <a:bodyPr>
            <a:normAutofit fontScale="90000"/>
          </a:bodyPr>
          <a:lstStyle/>
          <a:p>
            <a:r>
              <a:rPr lang="nl-BE" dirty="0" smtClean="0"/>
              <a:t>  Conference  IFA  </a:t>
            </a:r>
            <a:br>
              <a:rPr lang="nl-BE" dirty="0" smtClean="0"/>
            </a:br>
            <a:r>
              <a:rPr lang="nl-BE" dirty="0" smtClean="0"/>
              <a:t>          19-12-2016</a:t>
            </a:r>
            <a:endParaRPr lang="nl-BE" dirty="0"/>
          </a:p>
        </p:txBody>
      </p:sp>
      <p:sp>
        <p:nvSpPr>
          <p:cNvPr id="3" name="Sous-titre 2"/>
          <p:cNvSpPr>
            <a:spLocks noGrp="1"/>
          </p:cNvSpPr>
          <p:nvPr>
            <p:ph type="subTitle" idx="1"/>
          </p:nvPr>
        </p:nvSpPr>
        <p:spPr>
          <a:xfrm>
            <a:off x="611560" y="5085184"/>
            <a:ext cx="8208912" cy="985664"/>
          </a:xfrm>
        </p:spPr>
        <p:txBody>
          <a:bodyPr/>
          <a:lstStyle/>
          <a:p>
            <a:pPr algn="ctr"/>
            <a:r>
              <a:rPr lang="fr-BE" i="1" dirty="0" smtClean="0"/>
              <a:t>COMMENT FAIRE VALOIR VOS DROITS EN</a:t>
            </a:r>
          </a:p>
          <a:p>
            <a:pPr algn="ctr"/>
            <a:r>
              <a:rPr lang="fr-BE" i="1" dirty="0" smtClean="0"/>
              <a:t>EUROPE</a:t>
            </a:r>
            <a:r>
              <a:rPr lang="fr-BE" dirty="0" smtClean="0"/>
              <a:t> </a:t>
            </a:r>
            <a:endParaRPr lang="fr-BE" dirty="0"/>
          </a:p>
        </p:txBody>
      </p:sp>
      <p:sp>
        <p:nvSpPr>
          <p:cNvPr id="7" name="Espace réservé du numéro de diapositive 6"/>
          <p:cNvSpPr>
            <a:spLocks noGrp="1"/>
          </p:cNvSpPr>
          <p:nvPr>
            <p:ph type="sldNum" sz="quarter" idx="12"/>
          </p:nvPr>
        </p:nvSpPr>
        <p:spPr/>
        <p:txBody>
          <a:bodyPr/>
          <a:lstStyle/>
          <a:p>
            <a:fld id="{A4E69D53-DC5D-4522-98FC-D9AD655F59CF}" type="slidenum">
              <a:rPr lang="fr-BE" smtClean="0"/>
              <a:pPr/>
              <a:t>1</a:t>
            </a:fld>
            <a:endParaRPr lang="fr-BE"/>
          </a:p>
        </p:txBody>
      </p:sp>
    </p:spTree>
    <p:extLst>
      <p:ext uri="{BB962C8B-B14F-4D97-AF65-F5344CB8AC3E}">
        <p14:creationId xmlns:p14="http://schemas.microsoft.com/office/powerpoint/2010/main" val="16967728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087544" cy="504056"/>
          </a:xfrm>
        </p:spPr>
        <p:txBody>
          <a:bodyPr>
            <a:normAutofit fontScale="90000"/>
          </a:bodyPr>
          <a:lstStyle/>
          <a:p>
            <a:r>
              <a:rPr lang="fr-BE" dirty="0" smtClean="0"/>
              <a:t/>
            </a:r>
            <a:br>
              <a:rPr lang="fr-BE" dirty="0" smtClean="0"/>
            </a:br>
            <a:r>
              <a:rPr lang="fr-BE" dirty="0"/>
              <a:t>	</a:t>
            </a:r>
            <a:r>
              <a:rPr lang="fr-BE" dirty="0" smtClean="0"/>
              <a:t>Qu’est-ce que SOLVIT (2)</a:t>
            </a:r>
            <a:endParaRPr lang="en-US" dirty="0"/>
          </a:p>
        </p:txBody>
      </p:sp>
      <p:sp>
        <p:nvSpPr>
          <p:cNvPr id="3" name="Content Placeholder 2"/>
          <p:cNvSpPr>
            <a:spLocks noGrp="1"/>
          </p:cNvSpPr>
          <p:nvPr>
            <p:ph idx="1"/>
          </p:nvPr>
        </p:nvSpPr>
        <p:spPr>
          <a:xfrm>
            <a:off x="381000" y="2590800"/>
            <a:ext cx="8229600" cy="3200400"/>
          </a:xfrm>
        </p:spPr>
        <p:txBody>
          <a:bodyPr>
            <a:noAutofit/>
          </a:bodyPr>
          <a:lstStyle/>
          <a:p>
            <a:pPr>
              <a:defRPr/>
            </a:pPr>
            <a:r>
              <a:rPr lang="fr-BE" sz="2000" dirty="0" smtClean="0"/>
              <a:t>Le </a:t>
            </a:r>
            <a:r>
              <a:rPr lang="fr-BE" sz="2000" dirty="0"/>
              <a:t>centre </a:t>
            </a:r>
            <a:r>
              <a:rPr lang="fr-BE" sz="2000" b="1" dirty="0"/>
              <a:t>SOLVIT </a:t>
            </a:r>
            <a:r>
              <a:rPr lang="fr-BE" sz="2000" b="1" dirty="0" smtClean="0"/>
              <a:t>Belgique </a:t>
            </a:r>
            <a:r>
              <a:rPr lang="fr-BE" sz="2000" dirty="0"/>
              <a:t>est un </a:t>
            </a:r>
            <a:r>
              <a:rPr lang="fr-BE" sz="2000" b="1" dirty="0"/>
              <a:t>service du SPF Affaires étrangères, Commerce extérieur et Coopération au développement</a:t>
            </a:r>
            <a:r>
              <a:rPr lang="fr-BE" sz="2000" dirty="0" smtClean="0"/>
              <a:t>.</a:t>
            </a:r>
          </a:p>
          <a:p>
            <a:pPr>
              <a:buNone/>
              <a:defRPr/>
            </a:pPr>
            <a:r>
              <a:rPr lang="fr-BE" sz="2000" dirty="0" smtClean="0"/>
              <a:t>                                     </a:t>
            </a:r>
            <a:endParaRPr lang="fr-BE" sz="2000" dirty="0"/>
          </a:p>
          <a:p>
            <a:pPr>
              <a:defRPr/>
            </a:pPr>
            <a:r>
              <a:rPr lang="fr-BE" sz="2000" dirty="0"/>
              <a:t>Nous travaillons en </a:t>
            </a:r>
            <a:r>
              <a:rPr lang="fr-BE" sz="2000" b="1" dirty="0"/>
              <a:t>étroite collaboration </a:t>
            </a:r>
            <a:r>
              <a:rPr lang="fr-BE" sz="2000" dirty="0"/>
              <a:t>avec:</a:t>
            </a:r>
          </a:p>
          <a:p>
            <a:pPr marL="3086100" lvl="6" indent="-342900">
              <a:defRPr/>
            </a:pPr>
            <a:r>
              <a:rPr lang="fr-BE" dirty="0"/>
              <a:t>Les autres services de Médiation</a:t>
            </a:r>
          </a:p>
          <a:p>
            <a:pPr marL="3086100" lvl="6" indent="-342900">
              <a:defRPr/>
            </a:pPr>
            <a:r>
              <a:rPr lang="fr-BE" dirty="0"/>
              <a:t>Les collègues d’EU</a:t>
            </a:r>
            <a:r>
              <a:rPr lang="fr-BE" dirty="0" smtClean="0"/>
              <a:t> Pilot</a:t>
            </a:r>
            <a:endParaRPr lang="fr-BE" dirty="0"/>
          </a:p>
          <a:p>
            <a:pPr marL="3086100" lvl="6" indent="-342900">
              <a:defRPr/>
            </a:pPr>
            <a:r>
              <a:rPr lang="fr-BE" dirty="0"/>
              <a:t>Le réseau des </a:t>
            </a:r>
            <a:r>
              <a:rPr lang="fr-BE" dirty="0" smtClean="0"/>
              <a:t>Euro-coordinateurs</a:t>
            </a:r>
          </a:p>
          <a:p>
            <a:pPr marL="0" indent="0">
              <a:buNone/>
            </a:pPr>
            <a:endParaRPr lang="en-US" sz="2400" dirty="0"/>
          </a:p>
        </p:txBody>
      </p:sp>
      <p:sp>
        <p:nvSpPr>
          <p:cNvPr id="4" name="Slide Number Placeholder 3"/>
          <p:cNvSpPr>
            <a:spLocks noGrp="1"/>
          </p:cNvSpPr>
          <p:nvPr>
            <p:ph type="sldNum" sz="quarter" idx="12"/>
          </p:nvPr>
        </p:nvSpPr>
        <p:spPr/>
        <p:txBody>
          <a:bodyPr/>
          <a:lstStyle/>
          <a:p>
            <a:fld id="{A4E69D53-DC5D-4522-98FC-D9AD655F59CF}" type="slidenum">
              <a:rPr lang="fr-BE" smtClean="0">
                <a:solidFill>
                  <a:prstClr val="black">
                    <a:tint val="75000"/>
                  </a:prstClr>
                </a:solidFill>
              </a:rPr>
              <a:pPr/>
              <a:t>10</a:t>
            </a:fld>
            <a:endParaRPr lang="fr-BE">
              <a:solidFill>
                <a:prstClr val="black">
                  <a:tint val="75000"/>
                </a:prstClr>
              </a:solidFill>
            </a:endParaRPr>
          </a:p>
        </p:txBody>
      </p:sp>
    </p:spTree>
    <p:extLst>
      <p:ext uri="{BB962C8B-B14F-4D97-AF65-F5344CB8AC3E}">
        <p14:creationId xmlns:p14="http://schemas.microsoft.com/office/powerpoint/2010/main" val="1689258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Qu’est-ce qu’un euro-coordinateur?</a:t>
            </a:r>
            <a:endParaRPr lang="en-US" dirty="0"/>
          </a:p>
        </p:txBody>
      </p:sp>
      <p:sp>
        <p:nvSpPr>
          <p:cNvPr id="3" name="Content Placeholder 2"/>
          <p:cNvSpPr>
            <a:spLocks noGrp="1"/>
          </p:cNvSpPr>
          <p:nvPr>
            <p:ph idx="1"/>
          </p:nvPr>
        </p:nvSpPr>
        <p:spPr>
          <a:xfrm>
            <a:off x="457200" y="2420888"/>
            <a:ext cx="8229600" cy="3705275"/>
          </a:xfrm>
        </p:spPr>
        <p:txBody>
          <a:bodyPr>
            <a:normAutofit/>
          </a:bodyPr>
          <a:lstStyle/>
          <a:p>
            <a:r>
              <a:rPr lang="fr-BE" sz="2400" dirty="0" smtClean="0"/>
              <a:t>Pour chaque administration fédérale ou fédérée, le point de contact pour les dossiers de plainte est l’euro-coordinateur.</a:t>
            </a:r>
          </a:p>
          <a:p>
            <a:endParaRPr lang="fr-BE" sz="2400" dirty="0" smtClean="0"/>
          </a:p>
          <a:p>
            <a:r>
              <a:rPr lang="fr-BE" sz="2400" dirty="0" smtClean="0"/>
              <a:t>Nous lui transmettons un descriptif du problème, une analyse juridique et les documents relatifs au dossier qui nous a été soumis.  L’euro-coordinateur les transmet aux experts techniques au sein de son département afin de résoudre le problème dans les meilleurs délais.</a:t>
            </a:r>
            <a:endParaRPr lang="en-US" sz="2400"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11</a:t>
            </a:fld>
            <a:endParaRPr lang="fr-BE"/>
          </a:p>
        </p:txBody>
      </p:sp>
    </p:spTree>
    <p:extLst>
      <p:ext uri="{BB962C8B-B14F-4D97-AF65-F5344CB8AC3E}">
        <p14:creationId xmlns:p14="http://schemas.microsoft.com/office/powerpoint/2010/main" val="354283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24" y="990600"/>
            <a:ext cx="8784976" cy="792088"/>
          </a:xfrm>
        </p:spPr>
        <p:txBody>
          <a:bodyPr>
            <a:normAutofit/>
          </a:bodyPr>
          <a:lstStyle/>
          <a:p>
            <a:r>
              <a:rPr lang="fr-BE" sz="3600" dirty="0" smtClean="0"/>
              <a:t>Quand peut-on faire appel à SOLVIT ?</a:t>
            </a:r>
            <a:endParaRPr lang="en-US" sz="3600" dirty="0"/>
          </a:p>
        </p:txBody>
      </p:sp>
      <p:sp>
        <p:nvSpPr>
          <p:cNvPr id="3" name="Content Placeholder 2"/>
          <p:cNvSpPr>
            <a:spLocks noGrp="1"/>
          </p:cNvSpPr>
          <p:nvPr>
            <p:ph idx="1"/>
          </p:nvPr>
        </p:nvSpPr>
        <p:spPr>
          <a:xfrm>
            <a:off x="457200" y="1828800"/>
            <a:ext cx="8458200" cy="4800600"/>
          </a:xfrm>
        </p:spPr>
        <p:txBody>
          <a:bodyPr>
            <a:normAutofit fontScale="85000" lnSpcReduction="10000"/>
          </a:bodyPr>
          <a:lstStyle/>
          <a:p>
            <a:pPr marL="0" indent="0">
              <a:buNone/>
            </a:pPr>
            <a:r>
              <a:rPr lang="fr-BE" sz="3294" b="1" i="1" dirty="0" smtClean="0"/>
              <a:t>         Les plaintes des citoyens et des entreprises</a:t>
            </a:r>
          </a:p>
          <a:p>
            <a:pPr marL="0" indent="0">
              <a:buNone/>
            </a:pPr>
            <a:endParaRPr lang="fr-BE" b="1" i="1" dirty="0" smtClean="0"/>
          </a:p>
          <a:p>
            <a:pPr>
              <a:spcBef>
                <a:spcPct val="0"/>
              </a:spcBef>
              <a:buFont typeface="+mj-lt"/>
              <a:buAutoNum type="arabicPeriod"/>
              <a:defRPr/>
            </a:pPr>
            <a:r>
              <a:rPr lang="nl-NL" altLang="en-US" sz="2400" dirty="0" smtClean="0"/>
              <a:t>Pour </a:t>
            </a:r>
            <a:r>
              <a:rPr lang="nl-NL" altLang="en-US" sz="2400" dirty="0" err="1" smtClean="0"/>
              <a:t>un</a:t>
            </a:r>
            <a:r>
              <a:rPr lang="nl-NL" altLang="en-US" sz="2400" dirty="0" smtClean="0"/>
              <a:t> </a:t>
            </a:r>
            <a:r>
              <a:rPr lang="nl-NL" altLang="en-US" sz="2400" dirty="0" err="1" smtClean="0"/>
              <a:t>problème</a:t>
            </a:r>
            <a:r>
              <a:rPr lang="nl-NL" altLang="en-US" sz="2400" dirty="0" smtClean="0"/>
              <a:t> </a:t>
            </a:r>
            <a:r>
              <a:rPr lang="nl-NL" altLang="en-US" sz="2400" dirty="0" err="1" smtClean="0"/>
              <a:t>individuel</a:t>
            </a:r>
            <a:r>
              <a:rPr lang="nl-NL" altLang="en-US" sz="2400" dirty="0" smtClean="0"/>
              <a:t> pour </a:t>
            </a:r>
            <a:r>
              <a:rPr lang="nl-NL" altLang="en-US" sz="2400" dirty="0" err="1" smtClean="0"/>
              <a:t>lequel</a:t>
            </a:r>
            <a:r>
              <a:rPr lang="nl-NL" altLang="en-US" sz="2400" dirty="0" smtClean="0"/>
              <a:t> </a:t>
            </a:r>
            <a:r>
              <a:rPr lang="nl-NL" altLang="en-US" sz="2400" dirty="0" err="1" smtClean="0"/>
              <a:t>aucune</a:t>
            </a:r>
            <a:r>
              <a:rPr lang="nl-NL" altLang="en-US" sz="2400" dirty="0" smtClean="0"/>
              <a:t> </a:t>
            </a:r>
            <a:r>
              <a:rPr lang="nl-NL" altLang="en-US" sz="2400" dirty="0" err="1" smtClean="0"/>
              <a:t>procédure</a:t>
            </a:r>
            <a:r>
              <a:rPr lang="nl-NL" altLang="en-US" sz="2400" dirty="0" smtClean="0"/>
              <a:t> </a:t>
            </a:r>
            <a:r>
              <a:rPr lang="nl-NL" altLang="en-US" sz="2400" dirty="0" err="1" smtClean="0"/>
              <a:t>juridique</a:t>
            </a:r>
            <a:r>
              <a:rPr lang="nl-NL" altLang="en-US" sz="2400" dirty="0" smtClean="0"/>
              <a:t> </a:t>
            </a:r>
            <a:r>
              <a:rPr lang="nl-NL" altLang="en-US" sz="2400" dirty="0" err="1" smtClean="0"/>
              <a:t>n’a</a:t>
            </a:r>
            <a:r>
              <a:rPr lang="nl-NL" altLang="en-US" sz="2400" dirty="0" smtClean="0"/>
              <a:t> </a:t>
            </a:r>
            <a:r>
              <a:rPr lang="nl-NL" altLang="en-US" sz="2400" dirty="0" err="1" smtClean="0"/>
              <a:t>été</a:t>
            </a:r>
            <a:r>
              <a:rPr lang="nl-NL" altLang="en-US" sz="2400" dirty="0" smtClean="0"/>
              <a:t> </a:t>
            </a:r>
            <a:r>
              <a:rPr lang="nl-NL" altLang="en-US" sz="2400" dirty="0" err="1" smtClean="0"/>
              <a:t>initiée</a:t>
            </a:r>
            <a:endParaRPr lang="nl-NL" altLang="en-US" sz="2400" dirty="0" smtClean="0"/>
          </a:p>
          <a:p>
            <a:pPr>
              <a:spcBef>
                <a:spcPct val="0"/>
              </a:spcBef>
              <a:buFont typeface="+mj-lt"/>
              <a:buAutoNum type="arabicPeriod"/>
              <a:defRPr/>
            </a:pPr>
            <a:endParaRPr lang="nl-NL" altLang="en-US" sz="2400" dirty="0"/>
          </a:p>
          <a:p>
            <a:pPr>
              <a:spcBef>
                <a:spcPct val="0"/>
              </a:spcBef>
              <a:buFont typeface="+mj-lt"/>
              <a:buAutoNum type="arabicPeriod"/>
              <a:defRPr/>
            </a:pPr>
            <a:r>
              <a:rPr lang="nl-NL" altLang="en-US" sz="2400" dirty="0" smtClean="0"/>
              <a:t>Pour </a:t>
            </a:r>
            <a:r>
              <a:rPr lang="nl-NL" altLang="en-US" sz="2400" dirty="0" err="1" smtClean="0"/>
              <a:t>un</a:t>
            </a:r>
            <a:r>
              <a:rPr lang="nl-NL" altLang="en-US" sz="2400" dirty="0" smtClean="0"/>
              <a:t> </a:t>
            </a:r>
            <a:r>
              <a:rPr lang="nl-NL" altLang="en-US" sz="2400" dirty="0" err="1" smtClean="0"/>
              <a:t>problème</a:t>
            </a:r>
            <a:r>
              <a:rPr lang="nl-NL" altLang="en-US" sz="2400" dirty="0" smtClean="0"/>
              <a:t> </a:t>
            </a:r>
            <a:r>
              <a:rPr lang="nl-NL" altLang="en-US" sz="2400" dirty="0" err="1" smtClean="0"/>
              <a:t>transfrontalier</a:t>
            </a:r>
            <a:r>
              <a:rPr lang="nl-NL" altLang="en-US" sz="2400" dirty="0" smtClean="0"/>
              <a:t> au sein de </a:t>
            </a:r>
            <a:r>
              <a:rPr lang="nl-NL" altLang="en-US" sz="2400" dirty="0" err="1" smtClean="0"/>
              <a:t>l’Union</a:t>
            </a:r>
            <a:r>
              <a:rPr lang="nl-NL" altLang="en-US" sz="2400" dirty="0" smtClean="0"/>
              <a:t> </a:t>
            </a:r>
            <a:r>
              <a:rPr lang="nl-NL" altLang="en-US" sz="2400" dirty="0" err="1" smtClean="0"/>
              <a:t>européenne</a:t>
            </a:r>
            <a:r>
              <a:rPr lang="nl-NL" altLang="en-US" sz="2400" dirty="0" smtClean="0"/>
              <a:t>, en </a:t>
            </a:r>
            <a:r>
              <a:rPr lang="nl-NL" altLang="en-US" sz="2400" dirty="0" err="1" smtClean="0"/>
              <a:t>Islande</a:t>
            </a:r>
            <a:r>
              <a:rPr lang="nl-NL" altLang="en-US" sz="2400" dirty="0" smtClean="0"/>
              <a:t>, au </a:t>
            </a:r>
            <a:r>
              <a:rPr lang="nl-NL" altLang="en-US" sz="2400" dirty="0" err="1" smtClean="0"/>
              <a:t>Lichtenstein</a:t>
            </a:r>
            <a:r>
              <a:rPr lang="nl-NL" altLang="en-US" sz="2400" dirty="0" smtClean="0"/>
              <a:t> et en </a:t>
            </a:r>
            <a:r>
              <a:rPr lang="nl-NL" altLang="en-US" sz="2400" dirty="0" err="1" smtClean="0"/>
              <a:t>Norvège</a:t>
            </a:r>
            <a:endParaRPr lang="nl-NL" altLang="en-US" sz="2400" dirty="0" smtClean="0"/>
          </a:p>
          <a:p>
            <a:pPr>
              <a:spcBef>
                <a:spcPct val="0"/>
              </a:spcBef>
              <a:buFont typeface="+mj-lt"/>
              <a:buAutoNum type="arabicPeriod"/>
              <a:defRPr/>
            </a:pPr>
            <a:endParaRPr lang="nl-NL" altLang="en-US" sz="2400" dirty="0" smtClean="0"/>
          </a:p>
          <a:p>
            <a:pPr>
              <a:spcBef>
                <a:spcPct val="0"/>
              </a:spcBef>
              <a:buFont typeface="+mj-lt"/>
              <a:buAutoNum type="arabicPeriod"/>
              <a:defRPr/>
            </a:pPr>
            <a:r>
              <a:rPr lang="nl-NL" altLang="en-US" sz="2400" dirty="0" err="1" smtClean="0"/>
              <a:t>Qui</a:t>
            </a:r>
            <a:r>
              <a:rPr lang="nl-NL" altLang="en-US" sz="2400" dirty="0" smtClean="0"/>
              <a:t> </a:t>
            </a:r>
            <a:r>
              <a:rPr lang="nl-NL" altLang="en-US" sz="2400" dirty="0" err="1" smtClean="0"/>
              <a:t>est</a:t>
            </a:r>
            <a:r>
              <a:rPr lang="nl-NL" altLang="en-US" sz="2400" dirty="0" smtClean="0"/>
              <a:t> en </a:t>
            </a:r>
            <a:r>
              <a:rPr lang="nl-NL" altLang="en-US" sz="2400" dirty="0" err="1" smtClean="0"/>
              <a:t>lien</a:t>
            </a:r>
            <a:r>
              <a:rPr lang="nl-NL" altLang="en-US" sz="2400" dirty="0" smtClean="0"/>
              <a:t> </a:t>
            </a:r>
            <a:r>
              <a:rPr lang="nl-NL" altLang="en-US" sz="2400" dirty="0" err="1" smtClean="0"/>
              <a:t>avec</a:t>
            </a:r>
            <a:r>
              <a:rPr lang="nl-NL" altLang="en-US" sz="2400" dirty="0" smtClean="0"/>
              <a:t> </a:t>
            </a:r>
            <a:r>
              <a:rPr lang="nl-NL" altLang="en-US" sz="2400" dirty="0" err="1" smtClean="0"/>
              <a:t>une</a:t>
            </a:r>
            <a:r>
              <a:rPr lang="nl-NL" altLang="en-US" sz="2400" dirty="0" smtClean="0"/>
              <a:t> </a:t>
            </a:r>
            <a:r>
              <a:rPr lang="nl-NL" altLang="en-US" sz="2400" dirty="0" err="1" smtClean="0"/>
              <a:t>décision</a:t>
            </a:r>
            <a:r>
              <a:rPr lang="nl-NL" altLang="en-US" sz="2400" dirty="0" smtClean="0"/>
              <a:t> prise par </a:t>
            </a:r>
            <a:r>
              <a:rPr lang="nl-NL" altLang="en-US" sz="2400" dirty="0" err="1" smtClean="0"/>
              <a:t>une</a:t>
            </a:r>
            <a:r>
              <a:rPr lang="nl-NL" altLang="en-US" sz="2400" dirty="0" smtClean="0"/>
              <a:t> </a:t>
            </a:r>
            <a:r>
              <a:rPr lang="nl-NL" altLang="en-US" sz="2400" dirty="0" err="1" smtClean="0"/>
              <a:t>administration</a:t>
            </a:r>
            <a:r>
              <a:rPr lang="nl-NL" altLang="en-US" sz="2400" dirty="0" smtClean="0"/>
              <a:t> </a:t>
            </a:r>
            <a:r>
              <a:rPr lang="nl-NL" altLang="en-US" sz="2400" dirty="0" err="1" smtClean="0"/>
              <a:t>locale</a:t>
            </a:r>
            <a:r>
              <a:rPr lang="nl-NL" altLang="en-US" sz="2400" dirty="0" smtClean="0"/>
              <a:t>, </a:t>
            </a:r>
            <a:r>
              <a:rPr lang="nl-NL" altLang="en-US" sz="2400" dirty="0" err="1" smtClean="0"/>
              <a:t>régionale</a:t>
            </a:r>
            <a:r>
              <a:rPr lang="nl-NL" altLang="en-US" sz="2400" dirty="0" smtClean="0"/>
              <a:t> </a:t>
            </a:r>
            <a:r>
              <a:rPr lang="nl-NL" altLang="en-US" sz="2400" dirty="0" err="1" smtClean="0"/>
              <a:t>ou</a:t>
            </a:r>
            <a:r>
              <a:rPr lang="nl-NL" altLang="en-US" sz="2400" dirty="0" smtClean="0"/>
              <a:t> nationale</a:t>
            </a:r>
            <a:endParaRPr lang="nl-NL" altLang="en-US" sz="2400" b="1" dirty="0"/>
          </a:p>
          <a:p>
            <a:pPr>
              <a:spcBef>
                <a:spcPct val="0"/>
              </a:spcBef>
              <a:buFont typeface="+mj-lt"/>
              <a:buAutoNum type="arabicPeriod"/>
              <a:defRPr/>
            </a:pPr>
            <a:endParaRPr lang="nl-NL" altLang="en-US" sz="2400" dirty="0"/>
          </a:p>
          <a:p>
            <a:pPr>
              <a:spcBef>
                <a:spcPct val="0"/>
              </a:spcBef>
              <a:buFont typeface="+mj-lt"/>
              <a:buAutoNum type="arabicPeriod"/>
              <a:defRPr/>
            </a:pPr>
            <a:r>
              <a:rPr lang="fr-BE" altLang="en-US" sz="2400" dirty="0" smtClean="0"/>
              <a:t>Qui est imputable à une mauvaise application de la législation européenne</a:t>
            </a:r>
          </a:p>
          <a:p>
            <a:pPr>
              <a:spcBef>
                <a:spcPct val="0"/>
              </a:spcBef>
              <a:buFontTx/>
              <a:buChar char="-"/>
              <a:defRPr/>
            </a:pPr>
            <a:r>
              <a:rPr lang="fr-BE" altLang="en-US" sz="2400" b="1" dirty="0" smtClean="0">
                <a:solidFill>
                  <a:srgbClr val="FF0000"/>
                </a:solidFill>
              </a:rPr>
              <a:t>La nouvelle recommandation du 17/09/2013 prévoyait une extension du mandat de SOLVIT,</a:t>
            </a:r>
          </a:p>
          <a:p>
            <a:pPr>
              <a:spcBef>
                <a:spcPct val="0"/>
              </a:spcBef>
              <a:buFontTx/>
              <a:buChar char="-"/>
              <a:defRPr/>
            </a:pPr>
            <a:r>
              <a:rPr lang="fr-BE" altLang="en-US" sz="2400" b="1" dirty="0" smtClean="0">
                <a:solidFill>
                  <a:srgbClr val="FF0000"/>
                </a:solidFill>
              </a:rPr>
              <a:t>Une procédure SOLVIT n’a pas d’effet suspensif sur les délais en cours</a:t>
            </a:r>
          </a:p>
          <a:p>
            <a:pPr>
              <a:spcBef>
                <a:spcPct val="0"/>
              </a:spcBef>
              <a:buFontTx/>
              <a:buChar char="-"/>
              <a:defRPr/>
            </a:pPr>
            <a:r>
              <a:rPr lang="fr-BE" altLang="en-US" sz="2400" b="1" dirty="0" smtClean="0">
                <a:solidFill>
                  <a:srgbClr val="FF0000"/>
                </a:solidFill>
              </a:rPr>
              <a:t>Un dossier SOLVIT peut être révélateur d’un problème plus vaste</a:t>
            </a:r>
            <a:endParaRPr lang="en-US" altLang="en-US" sz="2162" b="1" dirty="0">
              <a:solidFill>
                <a:srgbClr val="FF0000"/>
              </a:solidFill>
            </a:endParaRPr>
          </a:p>
          <a:p>
            <a:pPr marL="0" indent="0">
              <a:buNone/>
            </a:pPr>
            <a:endParaRPr lang="en-US" b="1" i="1"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12</a:t>
            </a:fld>
            <a:endParaRPr lang="fr-BE"/>
          </a:p>
        </p:txBody>
      </p:sp>
    </p:spTree>
    <p:extLst>
      <p:ext uri="{BB962C8B-B14F-4D97-AF65-F5344CB8AC3E}">
        <p14:creationId xmlns:p14="http://schemas.microsoft.com/office/powerpoint/2010/main" val="3011729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E69D53-DC5D-4522-98FC-D9AD655F59CF}" type="slidenum">
              <a:rPr lang="fr-BE" smtClean="0"/>
              <a:pPr/>
              <a:t>13</a:t>
            </a:fld>
            <a:endParaRPr lang="fr-BE"/>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1531725"/>
              </p:ext>
            </p:extLst>
          </p:nvPr>
        </p:nvGraphicFramePr>
        <p:xfrm>
          <a:off x="457200" y="1196752"/>
          <a:ext cx="8229600" cy="49294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1437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E69D53-DC5D-4522-98FC-D9AD655F59CF}" type="slidenum">
              <a:rPr lang="fr-BE" smtClean="0"/>
              <a:pPr/>
              <a:t>14</a:t>
            </a:fld>
            <a:endParaRPr lang="fr-BE"/>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03140044"/>
              </p:ext>
            </p:extLst>
          </p:nvPr>
        </p:nvGraphicFramePr>
        <p:xfrm>
          <a:off x="395536" y="1196752"/>
          <a:ext cx="8424936"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569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E69D53-DC5D-4522-98FC-D9AD655F59CF}" type="slidenum">
              <a:rPr lang="fr-BE" smtClean="0"/>
              <a:pPr/>
              <a:t>15</a:t>
            </a:fld>
            <a:endParaRPr lang="fr-BE"/>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72455266"/>
              </p:ext>
            </p:extLst>
          </p:nvPr>
        </p:nvGraphicFramePr>
        <p:xfrm>
          <a:off x="323528" y="1196752"/>
          <a:ext cx="8496944"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4754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6781800" cy="504056"/>
          </a:xfrm>
        </p:spPr>
        <p:txBody>
          <a:bodyPr>
            <a:normAutofit fontScale="90000"/>
          </a:bodyPr>
          <a:lstStyle/>
          <a:p>
            <a:r>
              <a:rPr lang="fr-BE" dirty="0" smtClean="0"/>
              <a:t>Comment fonctionne SOLVIT ?</a:t>
            </a: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16</a:t>
            </a:fld>
            <a:endParaRPr lang="fr-BE"/>
          </a:p>
        </p:txBody>
      </p:sp>
      <p:pic>
        <p:nvPicPr>
          <p:cNvPr id="5"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23528" y="1700808"/>
            <a:ext cx="8341713" cy="4882808"/>
          </a:xfrm>
          <a:prstGeom prst="rect">
            <a:avLst/>
          </a:prstGeom>
        </p:spPr>
      </p:pic>
      <p:sp>
        <p:nvSpPr>
          <p:cNvPr id="7" name="TextBox 6"/>
          <p:cNvSpPr txBox="1"/>
          <p:nvPr/>
        </p:nvSpPr>
        <p:spPr>
          <a:xfrm>
            <a:off x="5297760" y="1828800"/>
            <a:ext cx="3846240" cy="1569660"/>
          </a:xfrm>
          <a:prstGeom prst="rect">
            <a:avLst/>
          </a:prstGeom>
          <a:noFill/>
        </p:spPr>
        <p:txBody>
          <a:bodyPr wrap="square" rtlCol="0">
            <a:spAutoFit/>
          </a:bodyPr>
          <a:lstStyle/>
          <a:p>
            <a:pPr marL="285750" indent="-285750">
              <a:buFont typeface="Wingdings" panose="05000000000000000000" pitchFamily="2" charset="2"/>
              <a:buChar char="ü"/>
            </a:pPr>
            <a:r>
              <a:rPr lang="fr-BE" sz="1600" dirty="0" smtClean="0"/>
              <a:t>Formulaire de plainte en ligne</a:t>
            </a:r>
          </a:p>
          <a:p>
            <a:pPr marL="285750" indent="-285750">
              <a:buFont typeface="Wingdings" panose="05000000000000000000" pitchFamily="2" charset="2"/>
              <a:buChar char="ü"/>
            </a:pPr>
            <a:r>
              <a:rPr lang="fr-BE" sz="1600" dirty="0" smtClean="0"/>
              <a:t>2 centres SOLVIT : home – et lead center</a:t>
            </a:r>
          </a:p>
          <a:p>
            <a:pPr marL="285750" indent="-285750">
              <a:buFont typeface="Wingdings" panose="05000000000000000000" pitchFamily="2" charset="2"/>
              <a:buChar char="ü"/>
            </a:pPr>
            <a:r>
              <a:rPr lang="fr-BE" sz="1600" dirty="0" smtClean="0"/>
              <a:t>Solution informelle et pratique</a:t>
            </a:r>
          </a:p>
          <a:p>
            <a:pPr marL="285750" indent="-285750">
              <a:buFont typeface="Wingdings" panose="05000000000000000000" pitchFamily="2" charset="2"/>
              <a:buChar char="ü"/>
            </a:pPr>
            <a:r>
              <a:rPr lang="fr-BE" sz="1600" dirty="0" smtClean="0"/>
              <a:t>Délais précis</a:t>
            </a:r>
          </a:p>
          <a:p>
            <a:pPr marL="285750" indent="-285750">
              <a:buFont typeface="Wingdings" panose="05000000000000000000" pitchFamily="2" charset="2"/>
              <a:buChar char="ü"/>
            </a:pPr>
            <a:r>
              <a:rPr lang="fr-BE" sz="1600" dirty="0" smtClean="0"/>
              <a:t>ILA: </a:t>
            </a:r>
            <a:r>
              <a:rPr lang="fr-BE" sz="1600" i="1" dirty="0" smtClean="0"/>
              <a:t>Informal </a:t>
            </a:r>
            <a:r>
              <a:rPr lang="fr-BE" sz="1600" i="1" dirty="0" err="1" smtClean="0"/>
              <a:t>Legal</a:t>
            </a:r>
            <a:r>
              <a:rPr lang="fr-BE" sz="1600" i="1" dirty="0" smtClean="0"/>
              <a:t> </a:t>
            </a:r>
            <a:r>
              <a:rPr lang="fr-BE" sz="1600" i="1" dirty="0" err="1" smtClean="0"/>
              <a:t>Advice</a:t>
            </a:r>
            <a:endParaRPr lang="fr-BE" sz="1600" i="1" dirty="0" smtClean="0"/>
          </a:p>
          <a:p>
            <a:pPr marL="285750" indent="-285750">
              <a:buFont typeface="Wingdings" panose="05000000000000000000" pitchFamily="2" charset="2"/>
              <a:buChar char="ü"/>
            </a:pPr>
            <a:r>
              <a:rPr lang="fr-BE" sz="1600" dirty="0" smtClean="0"/>
              <a:t>SOLVIT … la suite</a:t>
            </a:r>
            <a:endParaRPr lang="en-US" sz="1600" dirty="0"/>
          </a:p>
        </p:txBody>
      </p:sp>
    </p:spTree>
    <p:extLst>
      <p:ext uri="{BB962C8B-B14F-4D97-AF65-F5344CB8AC3E}">
        <p14:creationId xmlns:p14="http://schemas.microsoft.com/office/powerpoint/2010/main" val="523882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8760"/>
            <a:ext cx="7086600" cy="504056"/>
          </a:xfrm>
        </p:spPr>
        <p:txBody>
          <a:bodyPr>
            <a:normAutofit fontScale="90000"/>
          </a:bodyPr>
          <a:lstStyle/>
          <a:p>
            <a:r>
              <a:rPr lang="fr-BE" dirty="0" smtClean="0"/>
              <a:t>SOLVIT RESULTATS 2015</a:t>
            </a:r>
            <a:endParaRPr lang="en-US" dirty="0"/>
          </a:p>
        </p:txBody>
      </p:sp>
      <p:sp>
        <p:nvSpPr>
          <p:cNvPr id="3" name="Content Placeholder 2"/>
          <p:cNvSpPr>
            <a:spLocks noGrp="1"/>
          </p:cNvSpPr>
          <p:nvPr>
            <p:ph idx="1"/>
          </p:nvPr>
        </p:nvSpPr>
        <p:spPr>
          <a:xfrm>
            <a:off x="457200" y="1988840"/>
            <a:ext cx="8686800" cy="4411960"/>
          </a:xfrm>
        </p:spPr>
        <p:txBody>
          <a:bodyPr>
            <a:normAutofit/>
          </a:bodyPr>
          <a:lstStyle/>
          <a:p>
            <a:r>
              <a:rPr lang="fr-BE" sz="2800" b="1" dirty="0" smtClean="0"/>
              <a:t>POUR L’ENSEMBLE DU RESEAU</a:t>
            </a:r>
            <a:endParaRPr lang="fr-BE" dirty="0" smtClean="0"/>
          </a:p>
          <a:p>
            <a:pPr lvl="1">
              <a:buFont typeface="Wingdings" panose="05000000000000000000" pitchFamily="2" charset="2"/>
              <a:buChar char="ü"/>
            </a:pPr>
            <a:r>
              <a:rPr lang="fr-BE" sz="2400" dirty="0" smtClean="0"/>
              <a:t> 2 228 dossiers</a:t>
            </a:r>
          </a:p>
          <a:p>
            <a:pPr lvl="1">
              <a:buFont typeface="Wingdings" panose="05000000000000000000" pitchFamily="2" charset="2"/>
              <a:buChar char="ü"/>
            </a:pPr>
            <a:r>
              <a:rPr lang="fr-BE" sz="2400" dirty="0" smtClean="0"/>
              <a:t> 88% de taux de réussite ( moyenne de tous les centres)</a:t>
            </a:r>
          </a:p>
          <a:p>
            <a:pPr lvl="1">
              <a:buNone/>
            </a:pPr>
            <a:endParaRPr lang="fr-BE" sz="2000" dirty="0" smtClean="0"/>
          </a:p>
          <a:p>
            <a:r>
              <a:rPr lang="fr-BE" sz="2800" b="1" dirty="0" smtClean="0"/>
              <a:t>CENTRE SOLVIT BELGIQUE</a:t>
            </a:r>
            <a:endParaRPr lang="en-US" sz="2800" b="1" dirty="0" smtClean="0"/>
          </a:p>
          <a:p>
            <a:pPr lvl="1">
              <a:buFont typeface="Wingdings" panose="05000000000000000000" pitchFamily="2" charset="2"/>
              <a:buChar char="ü"/>
            </a:pPr>
            <a:r>
              <a:rPr lang="fr-BE" sz="2000" b="1" dirty="0"/>
              <a:t> </a:t>
            </a:r>
            <a:r>
              <a:rPr lang="fr-BE" sz="2400" dirty="0" smtClean="0"/>
              <a:t>149 dossiers: </a:t>
            </a:r>
          </a:p>
          <a:p>
            <a:pPr lvl="2">
              <a:buFont typeface="Arial"/>
              <a:buChar char="•"/>
            </a:pPr>
            <a:r>
              <a:rPr lang="fr-BE" dirty="0" smtClean="0"/>
              <a:t>71 dossiers Home centre    </a:t>
            </a:r>
          </a:p>
          <a:p>
            <a:pPr lvl="2">
              <a:buFont typeface="Arial"/>
              <a:buChar char="•"/>
            </a:pPr>
            <a:r>
              <a:rPr lang="fr-BE" dirty="0" smtClean="0"/>
              <a:t>78 dossiers Lead centre: 58 résolus, 7 non-resolus, 13 ouverts</a:t>
            </a:r>
          </a:p>
          <a:p>
            <a:pPr lvl="1">
              <a:buFont typeface="Wingdings" panose="05000000000000000000" pitchFamily="2" charset="2"/>
              <a:buChar char="ü"/>
            </a:pPr>
            <a:r>
              <a:rPr lang="fr-BE" sz="2400" b="1" dirty="0"/>
              <a:t> </a:t>
            </a:r>
            <a:r>
              <a:rPr lang="fr-BE" sz="2400" dirty="0" smtClean="0"/>
              <a:t>86% taux de réussite </a:t>
            </a:r>
          </a:p>
          <a:p>
            <a:pPr lvl="1">
              <a:buFont typeface="Wingdings" panose="05000000000000000000" pitchFamily="2" charset="2"/>
              <a:buChar char="ü"/>
            </a:pPr>
            <a:endParaRPr lang="fr-BE" sz="2162" b="1" dirty="0" smtClean="0"/>
          </a:p>
        </p:txBody>
      </p:sp>
      <p:sp>
        <p:nvSpPr>
          <p:cNvPr id="4" name="Slide Number Placeholder 3"/>
          <p:cNvSpPr>
            <a:spLocks noGrp="1"/>
          </p:cNvSpPr>
          <p:nvPr>
            <p:ph type="sldNum" sz="quarter" idx="12"/>
          </p:nvPr>
        </p:nvSpPr>
        <p:spPr/>
        <p:txBody>
          <a:bodyPr/>
          <a:lstStyle/>
          <a:p>
            <a:fld id="{A4E69D53-DC5D-4522-98FC-D9AD655F59CF}" type="slidenum">
              <a:rPr lang="fr-BE" smtClean="0"/>
              <a:pPr/>
              <a:t>17</a:t>
            </a:fld>
            <a:endParaRPr lang="fr-BE"/>
          </a:p>
        </p:txBody>
      </p:sp>
    </p:spTree>
    <p:extLst>
      <p:ext uri="{BB962C8B-B14F-4D97-AF65-F5344CB8AC3E}">
        <p14:creationId xmlns:p14="http://schemas.microsoft.com/office/powerpoint/2010/main" val="1712763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E69D53-DC5D-4522-98FC-D9AD655F59CF}" type="slidenum">
              <a:rPr lang="fr-BE" smtClean="0"/>
              <a:pPr/>
              <a:t>18</a:t>
            </a:fld>
            <a:endParaRPr lang="fr-BE"/>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8050336"/>
              </p:ext>
            </p:extLst>
          </p:nvPr>
        </p:nvGraphicFramePr>
        <p:xfrm>
          <a:off x="539552" y="1196752"/>
          <a:ext cx="8280920"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6278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1.4 Exemples de dossiers SOLVIT</a:t>
            </a: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19</a:t>
            </a:fld>
            <a:endParaRPr lang="fr-BE"/>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4853" y="2795669"/>
            <a:ext cx="6334293" cy="25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70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24744"/>
            <a:ext cx="8229600" cy="504056"/>
          </a:xfrm>
        </p:spPr>
        <p:txBody>
          <a:bodyPr>
            <a:normAutofit fontScale="90000"/>
          </a:bodyPr>
          <a:lstStyle/>
          <a:p>
            <a:r>
              <a:rPr lang="fr-BE" dirty="0" smtClean="0"/>
              <a:t>INTRODUCTION</a:t>
            </a:r>
            <a:endParaRPr lang="en-US" dirty="0"/>
          </a:p>
        </p:txBody>
      </p:sp>
      <p:pic>
        <p:nvPicPr>
          <p:cNvPr id="5" name="Content Placeholder 4"/>
          <p:cNvPicPr>
            <a:picLocks noGrp="1" noChangeAspect="1"/>
          </p:cNvPicPr>
          <p:nvPr>
            <p:ph idx="1"/>
          </p:nvPr>
        </p:nvPicPr>
        <p:blipFill>
          <a:blip r:embed="rId3" cstate="print">
            <a:lum bright="17000" contrast="17000"/>
            <a:extLst>
              <a:ext uri="{28A0092B-C50C-407E-A947-70E740481C1C}">
                <a14:useLocalDpi xmlns:a14="http://schemas.microsoft.com/office/drawing/2010/main" val="0"/>
              </a:ext>
            </a:extLst>
          </a:blip>
          <a:stretch>
            <a:fillRect/>
          </a:stretch>
        </p:blipFill>
        <p:spPr>
          <a:xfrm>
            <a:off x="4932040" y="1124744"/>
            <a:ext cx="3746822" cy="5597106"/>
          </a:xfrm>
        </p:spPr>
      </p:pic>
      <p:sp>
        <p:nvSpPr>
          <p:cNvPr id="4" name="Slide Number Placeholder 3"/>
          <p:cNvSpPr>
            <a:spLocks noGrp="1"/>
          </p:cNvSpPr>
          <p:nvPr>
            <p:ph type="sldNum" sz="quarter" idx="12"/>
          </p:nvPr>
        </p:nvSpPr>
        <p:spPr/>
        <p:txBody>
          <a:bodyPr/>
          <a:lstStyle/>
          <a:p>
            <a:fld id="{A4E69D53-DC5D-4522-98FC-D9AD655F59CF}" type="slidenum">
              <a:rPr lang="fr-BE" smtClean="0"/>
              <a:pPr/>
              <a:t>2</a:t>
            </a:fld>
            <a:endParaRPr lang="fr-BE"/>
          </a:p>
        </p:txBody>
      </p:sp>
      <p:sp>
        <p:nvSpPr>
          <p:cNvPr id="6" name="Rectangle 5"/>
          <p:cNvSpPr/>
          <p:nvPr/>
        </p:nvSpPr>
        <p:spPr>
          <a:xfrm>
            <a:off x="-180528" y="1844824"/>
            <a:ext cx="7128792" cy="4955203"/>
          </a:xfrm>
          <a:prstGeom prst="rect">
            <a:avLst/>
          </a:prstGeom>
        </p:spPr>
        <p:txBody>
          <a:bodyPr wrap="square">
            <a:spAutoFit/>
          </a:bodyPr>
          <a:lstStyle/>
          <a:p>
            <a:r>
              <a:rPr lang="fr-BE" sz="2400" dirty="0"/>
              <a:t> </a:t>
            </a:r>
            <a:r>
              <a:rPr lang="fr-BE" sz="2400" dirty="0" smtClean="0"/>
              <a:t>  </a:t>
            </a:r>
            <a:r>
              <a:rPr lang="fr-BE" sz="2800" b="1" i="1" dirty="0" smtClean="0"/>
              <a:t>Vos droits en Europe : gestion des problèmes</a:t>
            </a:r>
          </a:p>
          <a:p>
            <a:pPr marL="971550" lvl="1" indent="-514350">
              <a:buFont typeface="+mj-lt"/>
              <a:buAutoNum type="arabicPeriod"/>
            </a:pPr>
            <a:endParaRPr lang="fr-BE" sz="2400" dirty="0" smtClean="0"/>
          </a:p>
          <a:p>
            <a:pPr marL="971550" lvl="1" indent="-514350">
              <a:buFont typeface="+mj-lt"/>
              <a:buAutoNum type="arabicPeriod"/>
            </a:pPr>
            <a:r>
              <a:rPr lang="fr-BE" sz="2400" dirty="0" smtClean="0"/>
              <a:t>SOLVIT</a:t>
            </a:r>
          </a:p>
          <a:p>
            <a:pPr marL="971550" lvl="1" indent="-514350">
              <a:buFont typeface="+mj-lt"/>
              <a:buAutoNum type="arabicPeriod"/>
            </a:pPr>
            <a:r>
              <a:rPr lang="fr-BE" sz="2400" dirty="0" smtClean="0"/>
              <a:t>Commission européenne: </a:t>
            </a:r>
            <a:r>
              <a:rPr lang="fr-BE" sz="2400" dirty="0"/>
              <a:t>EU Pilot</a:t>
            </a:r>
            <a:endParaRPr lang="fr-BE" sz="2400" dirty="0" smtClean="0"/>
          </a:p>
          <a:p>
            <a:pPr marL="971550" lvl="1" indent="-514350">
              <a:buFont typeface="+mj-lt"/>
              <a:buAutoNum type="arabicPeriod"/>
            </a:pPr>
            <a:r>
              <a:rPr lang="fr-BE" sz="2400" dirty="0" smtClean="0"/>
              <a:t>Dossier d’infraction</a:t>
            </a:r>
          </a:p>
          <a:p>
            <a:pPr lvl="1"/>
            <a:endParaRPr lang="fr-BE" sz="2400" dirty="0"/>
          </a:p>
          <a:p>
            <a:pPr lvl="1"/>
            <a:r>
              <a:rPr lang="fr-BE" sz="2400" i="1" dirty="0" smtClean="0"/>
              <a:t>Pause</a:t>
            </a:r>
          </a:p>
          <a:p>
            <a:pPr lvl="1"/>
            <a:endParaRPr lang="fr-BE" sz="2400" i="1" dirty="0" smtClean="0"/>
          </a:p>
          <a:p>
            <a:pPr marL="971550" lvl="1" indent="-514350">
              <a:buFont typeface="+mj-lt"/>
              <a:buAutoNum type="arabicPeriod" startAt="4"/>
            </a:pPr>
            <a:r>
              <a:rPr lang="fr-BE" sz="2400" dirty="0" smtClean="0"/>
              <a:t>Procédure en manquement</a:t>
            </a:r>
          </a:p>
          <a:p>
            <a:pPr marL="971550" lvl="1" indent="-514350">
              <a:buFont typeface="+mj-lt"/>
              <a:buAutoNum type="arabicPeriod" startAt="4"/>
            </a:pPr>
            <a:r>
              <a:rPr lang="fr-BE" sz="2400" dirty="0" smtClean="0"/>
              <a:t>Question préjudicielle</a:t>
            </a:r>
          </a:p>
          <a:p>
            <a:pPr marL="971550" lvl="1" indent="-514350">
              <a:buFont typeface="+mj-lt"/>
              <a:buAutoNum type="arabicPeriod" startAt="4"/>
            </a:pPr>
            <a:r>
              <a:rPr lang="fr-BE" sz="2400" dirty="0" smtClean="0"/>
              <a:t>Effet direct</a:t>
            </a:r>
          </a:p>
          <a:p>
            <a:pPr marL="971550" lvl="1" indent="-514350">
              <a:buFont typeface="+mj-lt"/>
              <a:buAutoNum type="arabicPeriod" startAt="4"/>
            </a:pPr>
            <a:r>
              <a:rPr lang="fr-BE" sz="2400" dirty="0" smtClean="0"/>
              <a:t>Plan B</a:t>
            </a:r>
            <a:endParaRPr lang="fr-BE" sz="2400" dirty="0"/>
          </a:p>
          <a:p>
            <a:pPr lvl="1"/>
            <a:endParaRPr lang="fr-BE" sz="2400" i="1" dirty="0" smtClean="0"/>
          </a:p>
        </p:txBody>
      </p:sp>
    </p:spTree>
    <p:extLst>
      <p:ext uri="{BB962C8B-B14F-4D97-AF65-F5344CB8AC3E}">
        <p14:creationId xmlns:p14="http://schemas.microsoft.com/office/powerpoint/2010/main" val="3234992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err="1" smtClean="0"/>
              <a:t>Problemes</a:t>
            </a:r>
            <a:r>
              <a:rPr lang="fr-BE" dirty="0" smtClean="0"/>
              <a:t> des belges en Europe</a:t>
            </a: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20</a:t>
            </a:fld>
            <a:endParaRPr lang="fr-BE"/>
          </a:p>
        </p:txBody>
      </p:sp>
      <p:graphicFrame>
        <p:nvGraphicFramePr>
          <p:cNvPr id="5" name="Content Placeholder 4"/>
          <p:cNvGraphicFramePr>
            <a:graphicFrameLocks noGrp="1"/>
          </p:cNvGraphicFramePr>
          <p:nvPr>
            <p:ph idx="1"/>
          </p:nvPr>
        </p:nvGraphicFramePr>
        <p:xfrm>
          <a:off x="457200" y="1989138"/>
          <a:ext cx="8229600" cy="4137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9223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40768"/>
            <a:ext cx="8229600" cy="504056"/>
          </a:xfrm>
        </p:spPr>
        <p:txBody>
          <a:bodyPr>
            <a:normAutofit fontScale="90000"/>
          </a:bodyPr>
          <a:lstStyle/>
          <a:p>
            <a:r>
              <a:rPr lang="fr-BE" dirty="0" smtClean="0"/>
              <a:t>Problèmes administratifs en Be</a:t>
            </a: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21</a:t>
            </a:fld>
            <a:endParaRPr lang="fr-BE"/>
          </a:p>
        </p:txBody>
      </p:sp>
      <p:graphicFrame>
        <p:nvGraphicFramePr>
          <p:cNvPr id="5" name="Content Placeholder 4"/>
          <p:cNvGraphicFramePr>
            <a:graphicFrameLocks noGrp="1"/>
          </p:cNvGraphicFramePr>
          <p:nvPr>
            <p:ph idx="1"/>
          </p:nvPr>
        </p:nvGraphicFramePr>
        <p:xfrm>
          <a:off x="457200" y="1989138"/>
          <a:ext cx="8229600" cy="4137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5729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8087544" cy="504056"/>
          </a:xfrm>
        </p:spPr>
        <p:txBody>
          <a:bodyPr>
            <a:normAutofit fontScale="90000"/>
          </a:bodyPr>
          <a:lstStyle/>
          <a:p>
            <a:r>
              <a:rPr lang="fr-BE" dirty="0" smtClean="0"/>
              <a:t>1. 	SOLVIT ETUDE DE CAS (1)</a:t>
            </a:r>
            <a:endParaRPr lang="en-US" dirty="0"/>
          </a:p>
        </p:txBody>
      </p:sp>
      <p:sp>
        <p:nvSpPr>
          <p:cNvPr id="3" name="Content Placeholder 2"/>
          <p:cNvSpPr>
            <a:spLocks noGrp="1"/>
          </p:cNvSpPr>
          <p:nvPr>
            <p:ph idx="1"/>
          </p:nvPr>
        </p:nvSpPr>
        <p:spPr>
          <a:xfrm>
            <a:off x="457200" y="3124200"/>
            <a:ext cx="8229600" cy="3001963"/>
          </a:xfrm>
        </p:spPr>
        <p:txBody>
          <a:bodyPr>
            <a:normAutofit/>
          </a:bodyPr>
          <a:lstStyle/>
          <a:p>
            <a:pPr>
              <a:buClr>
                <a:srgbClr val="99FF99"/>
              </a:buClr>
              <a:buNone/>
              <a:defRPr/>
            </a:pPr>
            <a:r>
              <a:rPr lang="fr-BE" altLang="en-US" sz="2400" b="1" i="1" dirty="0" smtClean="0"/>
              <a:t>Problème pour obtenir le paiement des allocations familiales : que faire lorsqu’il y a un manque de collaboration entre les instances compétentes dans les différents pays ?</a:t>
            </a:r>
            <a:endParaRPr lang="en-US" sz="2400" b="1" i="1" dirty="0"/>
          </a:p>
        </p:txBody>
      </p:sp>
      <p:sp>
        <p:nvSpPr>
          <p:cNvPr id="4" name="Slide Number Placeholder 3"/>
          <p:cNvSpPr>
            <a:spLocks noGrp="1"/>
          </p:cNvSpPr>
          <p:nvPr>
            <p:ph type="sldNum" sz="quarter" idx="12"/>
          </p:nvPr>
        </p:nvSpPr>
        <p:spPr/>
        <p:txBody>
          <a:bodyPr/>
          <a:lstStyle/>
          <a:p>
            <a:fld id="{A4E69D53-DC5D-4522-98FC-D9AD655F59CF}" type="slidenum">
              <a:rPr lang="fr-BE" smtClean="0">
                <a:solidFill>
                  <a:prstClr val="black">
                    <a:tint val="75000"/>
                  </a:prstClr>
                </a:solidFill>
              </a:rPr>
              <a:pPr/>
              <a:t>22</a:t>
            </a:fld>
            <a:endParaRPr lang="fr-BE">
              <a:solidFill>
                <a:prstClr val="black">
                  <a:tint val="75000"/>
                </a:prstClr>
              </a:solidFill>
            </a:endParaRPr>
          </a:p>
        </p:txBody>
      </p:sp>
    </p:spTree>
    <p:extLst>
      <p:ext uri="{BB962C8B-B14F-4D97-AF65-F5344CB8AC3E}">
        <p14:creationId xmlns:p14="http://schemas.microsoft.com/office/powerpoint/2010/main" val="2222156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0"/>
            <a:ext cx="8011344" cy="504056"/>
          </a:xfrm>
        </p:spPr>
        <p:txBody>
          <a:bodyPr>
            <a:normAutofit fontScale="90000"/>
          </a:bodyPr>
          <a:lstStyle/>
          <a:p>
            <a:r>
              <a:rPr lang="fr-BE" dirty="0" smtClean="0"/>
              <a:t>2.   SOLVIT ETUDE DE CAS (2)</a:t>
            </a:r>
            <a:endParaRPr lang="en-US" dirty="0"/>
          </a:p>
        </p:txBody>
      </p:sp>
      <p:sp>
        <p:nvSpPr>
          <p:cNvPr id="3" name="Content Placeholder 2"/>
          <p:cNvSpPr>
            <a:spLocks noGrp="1"/>
          </p:cNvSpPr>
          <p:nvPr>
            <p:ph idx="1"/>
          </p:nvPr>
        </p:nvSpPr>
        <p:spPr>
          <a:xfrm>
            <a:off x="457200" y="2819400"/>
            <a:ext cx="8229600" cy="2849563"/>
          </a:xfrm>
        </p:spPr>
        <p:txBody>
          <a:bodyPr>
            <a:normAutofit/>
          </a:bodyPr>
          <a:lstStyle/>
          <a:p>
            <a:pPr marL="0" indent="0">
              <a:buNone/>
            </a:pPr>
            <a:r>
              <a:rPr lang="fr-BE" sz="2400" b="1" i="1" dirty="0" smtClean="0"/>
              <a:t>Un Kinésithérapeute britannique a l’intention d’exercer ses fonctions en France où il ne souhaite soigner que des patients anglophones. </a:t>
            </a:r>
          </a:p>
          <a:p>
            <a:pPr marL="0" indent="0">
              <a:buNone/>
            </a:pPr>
            <a:endParaRPr lang="fr-BE" sz="2400" b="1" i="1" dirty="0" smtClean="0"/>
          </a:p>
          <a:p>
            <a:pPr marL="0" indent="0">
              <a:buNone/>
            </a:pPr>
            <a:r>
              <a:rPr lang="fr-BE" sz="2400" b="1" i="1" dirty="0" smtClean="0"/>
              <a:t>Au regard de la législation européenne, les autorités françaises ont elles le droit de demander de vérifier la connaissance du Français de cette personne ?</a:t>
            </a:r>
          </a:p>
        </p:txBody>
      </p:sp>
      <p:sp>
        <p:nvSpPr>
          <p:cNvPr id="4" name="Slide Number Placeholder 3"/>
          <p:cNvSpPr>
            <a:spLocks noGrp="1"/>
          </p:cNvSpPr>
          <p:nvPr>
            <p:ph type="sldNum" sz="quarter" idx="12"/>
          </p:nvPr>
        </p:nvSpPr>
        <p:spPr/>
        <p:txBody>
          <a:bodyPr/>
          <a:lstStyle/>
          <a:p>
            <a:fld id="{A4E69D53-DC5D-4522-98FC-D9AD655F59CF}" type="slidenum">
              <a:rPr lang="fr-BE" smtClean="0">
                <a:solidFill>
                  <a:prstClr val="black">
                    <a:tint val="75000"/>
                  </a:prstClr>
                </a:solidFill>
              </a:rPr>
              <a:pPr/>
              <a:t>23</a:t>
            </a:fld>
            <a:endParaRPr lang="fr-BE">
              <a:solidFill>
                <a:prstClr val="black">
                  <a:tint val="75000"/>
                </a:prstClr>
              </a:solidFill>
            </a:endParaRPr>
          </a:p>
        </p:txBody>
      </p:sp>
    </p:spTree>
    <p:extLst>
      <p:ext uri="{BB962C8B-B14F-4D97-AF65-F5344CB8AC3E}">
        <p14:creationId xmlns:p14="http://schemas.microsoft.com/office/powerpoint/2010/main" val="3856359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8229600" cy="504056"/>
          </a:xfrm>
        </p:spPr>
        <p:txBody>
          <a:bodyPr>
            <a:normAutofit fontScale="90000"/>
          </a:bodyPr>
          <a:lstStyle/>
          <a:p>
            <a:r>
              <a:rPr lang="fr-BE" dirty="0" smtClean="0"/>
              <a:t>3.  SOLVIT ETUDE DE CAS (3)</a:t>
            </a:r>
            <a:endParaRPr lang="en-US" dirty="0"/>
          </a:p>
        </p:txBody>
      </p:sp>
      <p:sp>
        <p:nvSpPr>
          <p:cNvPr id="3" name="Content Placeholder 2"/>
          <p:cNvSpPr>
            <a:spLocks noGrp="1"/>
          </p:cNvSpPr>
          <p:nvPr>
            <p:ph idx="1"/>
          </p:nvPr>
        </p:nvSpPr>
        <p:spPr>
          <a:xfrm>
            <a:off x="457200" y="3200400"/>
            <a:ext cx="8229600" cy="2925763"/>
          </a:xfrm>
        </p:spPr>
        <p:txBody>
          <a:bodyPr>
            <a:normAutofit/>
          </a:bodyPr>
          <a:lstStyle/>
          <a:p>
            <a:pPr marL="0" indent="0">
              <a:buNone/>
            </a:pPr>
            <a:r>
              <a:rPr lang="fr-BE" sz="2400" b="1" i="1" dirty="0" smtClean="0"/>
              <a:t>Livraison intracommunautaire d’un véhicule neuf acheté en Allemagne en vue d’une importation en Belgique : Quel Etat membre est responsable pour la perception de la TVA ?</a:t>
            </a:r>
            <a:endParaRPr lang="en-US" sz="2400" b="1" i="1" dirty="0"/>
          </a:p>
        </p:txBody>
      </p:sp>
      <p:sp>
        <p:nvSpPr>
          <p:cNvPr id="4" name="Slide Number Placeholder 3"/>
          <p:cNvSpPr>
            <a:spLocks noGrp="1"/>
          </p:cNvSpPr>
          <p:nvPr>
            <p:ph type="sldNum" sz="quarter" idx="12"/>
          </p:nvPr>
        </p:nvSpPr>
        <p:spPr/>
        <p:txBody>
          <a:bodyPr/>
          <a:lstStyle/>
          <a:p>
            <a:fld id="{A4E69D53-DC5D-4522-98FC-D9AD655F59CF}" type="slidenum">
              <a:rPr lang="fr-BE" smtClean="0">
                <a:solidFill>
                  <a:prstClr val="black">
                    <a:tint val="75000"/>
                  </a:prstClr>
                </a:solidFill>
              </a:rPr>
              <a:pPr/>
              <a:t>24</a:t>
            </a:fld>
            <a:endParaRPr lang="fr-BE">
              <a:solidFill>
                <a:prstClr val="black">
                  <a:tint val="75000"/>
                </a:prstClr>
              </a:solidFill>
            </a:endParaRPr>
          </a:p>
        </p:txBody>
      </p:sp>
    </p:spTree>
    <p:extLst>
      <p:ext uri="{BB962C8B-B14F-4D97-AF65-F5344CB8AC3E}">
        <p14:creationId xmlns:p14="http://schemas.microsoft.com/office/powerpoint/2010/main" val="3200053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1.5 autres services  utiles (1)</a:t>
            </a: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25</a:t>
            </a:fld>
            <a:endParaRPr lang="fr-BE"/>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938" t="5765" r="12494" b="11531"/>
          <a:stretch>
            <a:fillRect/>
          </a:stretch>
        </p:blipFill>
        <p:spPr>
          <a:xfrm>
            <a:off x="395536" y="1989138"/>
            <a:ext cx="8064896" cy="4137025"/>
          </a:xfrm>
          <a:prstGeom prst="rect">
            <a:avLst/>
          </a:prstGeom>
        </p:spPr>
      </p:pic>
    </p:spTree>
    <p:extLst>
      <p:ext uri="{BB962C8B-B14F-4D97-AF65-F5344CB8AC3E}">
        <p14:creationId xmlns:p14="http://schemas.microsoft.com/office/powerpoint/2010/main" val="1459308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AUTRES SERVICES UTILES(2) </a:t>
            </a:r>
            <a:endParaRPr lang="en-US" dirty="0"/>
          </a:p>
        </p:txBody>
      </p:sp>
      <p:sp>
        <p:nvSpPr>
          <p:cNvPr id="3" name="Content Placeholder 2"/>
          <p:cNvSpPr>
            <a:spLocks noGrp="1"/>
          </p:cNvSpPr>
          <p:nvPr>
            <p:ph idx="1"/>
          </p:nvPr>
        </p:nvSpPr>
        <p:spPr>
          <a:xfrm>
            <a:off x="457200" y="1988840"/>
            <a:ext cx="8229600" cy="4488160"/>
          </a:xfrm>
        </p:spPr>
        <p:txBody>
          <a:bodyPr>
            <a:normAutofit fontScale="85000" lnSpcReduction="20000"/>
          </a:bodyPr>
          <a:lstStyle/>
          <a:p>
            <a:pPr>
              <a:buFont typeface="Arial"/>
              <a:buChar char="•"/>
              <a:defRPr/>
            </a:pPr>
            <a:r>
              <a:rPr lang="nl-BE" altLang="en-US" sz="2353" b="1" i="1" dirty="0"/>
              <a:t>« </a:t>
            </a:r>
            <a:r>
              <a:rPr lang="nl-BE" altLang="en-US" sz="2353" b="1" i="1" dirty="0" err="1" smtClean="0"/>
              <a:t>Votre</a:t>
            </a:r>
            <a:r>
              <a:rPr lang="nl-BE" altLang="en-US" sz="2353" b="1" i="1" dirty="0" smtClean="0"/>
              <a:t> Europe»</a:t>
            </a:r>
            <a:r>
              <a:rPr lang="nl-BE" altLang="en-US" sz="2353" i="1" dirty="0"/>
              <a:t>	</a:t>
            </a:r>
            <a:r>
              <a:rPr lang="nl-BE" altLang="en-US" sz="1800" i="1" dirty="0"/>
              <a:t> </a:t>
            </a:r>
          </a:p>
          <a:p>
            <a:pPr lvl="2">
              <a:defRPr/>
            </a:pPr>
            <a:r>
              <a:rPr lang="nl-BE" altLang="en-US" sz="2118" dirty="0" err="1" smtClean="0"/>
              <a:t>Informations</a:t>
            </a:r>
            <a:r>
              <a:rPr lang="nl-BE" altLang="en-US" sz="2118" dirty="0" smtClean="0"/>
              <a:t> </a:t>
            </a:r>
            <a:r>
              <a:rPr lang="nl-BE" altLang="en-US" sz="2118" dirty="0" err="1" smtClean="0"/>
              <a:t>générales</a:t>
            </a:r>
            <a:r>
              <a:rPr lang="nl-BE" altLang="en-US" sz="2118" dirty="0" smtClean="0"/>
              <a:t> </a:t>
            </a:r>
            <a:r>
              <a:rPr lang="nl-BE" altLang="en-US" sz="2118" dirty="0" err="1" smtClean="0"/>
              <a:t>sur</a:t>
            </a:r>
            <a:r>
              <a:rPr lang="nl-BE" altLang="en-US" sz="2118" dirty="0" smtClean="0"/>
              <a:t> vos </a:t>
            </a:r>
            <a:r>
              <a:rPr lang="nl-BE" altLang="en-US" sz="2118" dirty="0" err="1" smtClean="0"/>
              <a:t>droits</a:t>
            </a:r>
            <a:r>
              <a:rPr lang="nl-BE" altLang="en-US" sz="2118" dirty="0" smtClean="0"/>
              <a:t> en Europe</a:t>
            </a:r>
          </a:p>
          <a:p>
            <a:pPr lvl="2">
              <a:buNone/>
              <a:defRPr/>
            </a:pPr>
            <a:r>
              <a:rPr lang="nl-BE" altLang="en-US" sz="2118" dirty="0" smtClean="0"/>
              <a:t>     </a:t>
            </a:r>
            <a:r>
              <a:rPr lang="nl-BE" sz="2118" u="sng" dirty="0">
                <a:hlinkClick r:id="rId2"/>
              </a:rPr>
              <a:t>http://europa.eu/youreurope/</a:t>
            </a:r>
            <a:r>
              <a:rPr lang="nl-BE" sz="2118" u="sng" dirty="0"/>
              <a:t> </a:t>
            </a:r>
          </a:p>
          <a:p>
            <a:pPr marL="452438" lvl="1" indent="0">
              <a:buNone/>
              <a:defRPr/>
            </a:pPr>
            <a:endParaRPr lang="nl-BE" altLang="en-US" sz="1600" dirty="0"/>
          </a:p>
          <a:p>
            <a:pPr marL="342900" lvl="1" indent="-342900">
              <a:buSzPct val="80000"/>
              <a:buFont typeface="Arial"/>
              <a:buChar char="•"/>
              <a:defRPr/>
            </a:pPr>
            <a:r>
              <a:rPr lang="nl-BE" altLang="en-US" sz="2353" b="1" i="1" dirty="0"/>
              <a:t>« </a:t>
            </a:r>
            <a:r>
              <a:rPr lang="nl-BE" altLang="en-US" sz="2353" b="1" i="1" dirty="0" err="1" smtClean="0"/>
              <a:t>L’Europe</a:t>
            </a:r>
            <a:r>
              <a:rPr lang="nl-BE" altLang="en-US" sz="2353" b="1" i="1" dirty="0" smtClean="0"/>
              <a:t>  </a:t>
            </a:r>
            <a:r>
              <a:rPr lang="nl-BE" altLang="en-US" sz="2353" b="1" i="1" dirty="0" err="1" smtClean="0"/>
              <a:t>vous</a:t>
            </a:r>
            <a:r>
              <a:rPr lang="nl-BE" altLang="en-US" sz="2353" b="1" i="1" dirty="0" smtClean="0"/>
              <a:t> </a:t>
            </a:r>
            <a:r>
              <a:rPr lang="nl-BE" altLang="en-US" sz="2353" b="1" i="1" dirty="0" err="1" smtClean="0"/>
              <a:t>conseille</a:t>
            </a:r>
            <a:r>
              <a:rPr lang="nl-BE" altLang="en-US" sz="2353" b="1" i="1" dirty="0"/>
              <a:t> »</a:t>
            </a:r>
            <a:r>
              <a:rPr lang="nl-BE" altLang="en-US" sz="2595" b="1" i="1" dirty="0"/>
              <a:t> </a:t>
            </a:r>
          </a:p>
          <a:p>
            <a:pPr marL="1184275" lvl="3" indent="-338138">
              <a:buClr>
                <a:schemeClr val="hlink"/>
              </a:buClr>
              <a:buSzPct val="80000"/>
              <a:buFont typeface="Arial" panose="020B0604020202020204" pitchFamily="34" charset="0"/>
              <a:buChar char="•"/>
              <a:defRPr/>
            </a:pPr>
            <a:r>
              <a:rPr lang="nl-BE" altLang="en-US" sz="2118" dirty="0" smtClean="0"/>
              <a:t>Avis </a:t>
            </a:r>
            <a:r>
              <a:rPr lang="nl-BE" altLang="en-US" sz="2118" dirty="0" err="1" smtClean="0"/>
              <a:t>juridique</a:t>
            </a:r>
            <a:r>
              <a:rPr lang="nl-BE" altLang="en-US" sz="2118" dirty="0" smtClean="0"/>
              <a:t> gratuit , </a:t>
            </a:r>
            <a:r>
              <a:rPr lang="nl-BE" altLang="en-US" sz="2118" dirty="0" err="1" smtClean="0"/>
              <a:t>basé</a:t>
            </a:r>
            <a:r>
              <a:rPr lang="nl-BE" altLang="en-US" sz="2118" dirty="0" smtClean="0"/>
              <a:t> </a:t>
            </a:r>
            <a:r>
              <a:rPr lang="nl-BE" altLang="en-US" sz="2118" dirty="0" err="1" smtClean="0"/>
              <a:t>sur</a:t>
            </a:r>
            <a:r>
              <a:rPr lang="nl-BE" altLang="en-US" sz="2118" dirty="0" smtClean="0"/>
              <a:t> la </a:t>
            </a:r>
            <a:r>
              <a:rPr lang="nl-BE" altLang="en-US" sz="2118" dirty="0" err="1" smtClean="0"/>
              <a:t>législation</a:t>
            </a:r>
            <a:r>
              <a:rPr lang="nl-BE" altLang="en-US" sz="2118" dirty="0" smtClean="0"/>
              <a:t> </a:t>
            </a:r>
            <a:r>
              <a:rPr lang="nl-BE" altLang="en-US" sz="2118" dirty="0" err="1" smtClean="0"/>
              <a:t>européenne</a:t>
            </a:r>
            <a:r>
              <a:rPr lang="nl-BE" altLang="en-US" sz="2118" dirty="0" smtClean="0"/>
              <a:t>, à propos </a:t>
            </a:r>
            <a:r>
              <a:rPr lang="nl-BE" altLang="en-US" sz="2118" dirty="0" err="1" smtClean="0"/>
              <a:t>d’un</a:t>
            </a:r>
            <a:r>
              <a:rPr lang="nl-BE" altLang="en-US" sz="2118" dirty="0" smtClean="0"/>
              <a:t> </a:t>
            </a:r>
            <a:r>
              <a:rPr lang="nl-BE" altLang="en-US" sz="2118" dirty="0" err="1" smtClean="0"/>
              <a:t>problème</a:t>
            </a:r>
            <a:r>
              <a:rPr lang="nl-BE" altLang="en-US" sz="2118" dirty="0" smtClean="0"/>
              <a:t> </a:t>
            </a:r>
            <a:r>
              <a:rPr lang="nl-BE" altLang="en-US" sz="2118" dirty="0" err="1" smtClean="0"/>
              <a:t>concret</a:t>
            </a:r>
            <a:r>
              <a:rPr lang="nl-BE" altLang="en-US" sz="2118" dirty="0" smtClean="0"/>
              <a:t> </a:t>
            </a:r>
            <a:r>
              <a:rPr lang="nl-BE" altLang="en-US" sz="2118" dirty="0" err="1" smtClean="0"/>
              <a:t>rencontré</a:t>
            </a:r>
            <a:r>
              <a:rPr lang="nl-BE" altLang="en-US" sz="2118" dirty="0" smtClean="0"/>
              <a:t> par </a:t>
            </a:r>
            <a:r>
              <a:rPr lang="nl-BE" altLang="en-US" sz="2118" dirty="0" err="1" smtClean="0"/>
              <a:t>une</a:t>
            </a:r>
            <a:r>
              <a:rPr lang="nl-BE" altLang="en-US" sz="2118" dirty="0" smtClean="0"/>
              <a:t> </a:t>
            </a:r>
            <a:r>
              <a:rPr lang="nl-BE" altLang="en-US" sz="2118" dirty="0" err="1" smtClean="0"/>
              <a:t>entreprise</a:t>
            </a:r>
            <a:r>
              <a:rPr lang="nl-BE" altLang="en-US" sz="2118" dirty="0" smtClean="0"/>
              <a:t> </a:t>
            </a:r>
            <a:r>
              <a:rPr lang="nl-BE" altLang="en-US" sz="2118" dirty="0" err="1" smtClean="0"/>
              <a:t>ou</a:t>
            </a:r>
            <a:r>
              <a:rPr lang="nl-BE" altLang="en-US" sz="2118" dirty="0" smtClean="0"/>
              <a:t> </a:t>
            </a:r>
            <a:r>
              <a:rPr lang="nl-BE" altLang="en-US" sz="2118" dirty="0" err="1" smtClean="0"/>
              <a:t>un</a:t>
            </a:r>
            <a:r>
              <a:rPr lang="nl-BE" altLang="en-US" sz="2118" dirty="0" smtClean="0"/>
              <a:t> </a:t>
            </a:r>
            <a:r>
              <a:rPr lang="nl-BE" altLang="en-US" sz="2118" dirty="0" err="1" smtClean="0"/>
              <a:t>citoyen</a:t>
            </a:r>
            <a:endParaRPr lang="nl-BE" altLang="en-US" sz="2118" dirty="0" smtClean="0"/>
          </a:p>
          <a:p>
            <a:pPr marL="1184275" lvl="3" indent="-338138">
              <a:buClr>
                <a:schemeClr val="hlink"/>
              </a:buClr>
              <a:buSzPct val="80000"/>
              <a:buFont typeface="Arial" panose="020B0604020202020204" pitchFamily="34" charset="0"/>
              <a:buChar char="•"/>
              <a:defRPr/>
            </a:pPr>
            <a:r>
              <a:rPr lang="nl-BE" altLang="en-US" sz="2118" dirty="0" smtClean="0">
                <a:hlinkClick r:id="rId3"/>
              </a:rPr>
              <a:t>http</a:t>
            </a:r>
            <a:r>
              <a:rPr lang="nl-BE" altLang="en-US" sz="2118" dirty="0">
                <a:hlinkClick r:id="rId3"/>
              </a:rPr>
              <a:t>://europa.eu/youreurope/advice/index_nl.htm</a:t>
            </a:r>
            <a:endParaRPr lang="nl-BE" altLang="en-US" sz="2118" dirty="0"/>
          </a:p>
          <a:p>
            <a:pPr marL="733425" lvl="2" indent="-338138">
              <a:buClr>
                <a:schemeClr val="hlink"/>
              </a:buClr>
              <a:buSzPct val="80000"/>
              <a:defRPr/>
            </a:pPr>
            <a:endParaRPr lang="nl-BE" altLang="en-US" sz="1600" b="1" i="1" dirty="0"/>
          </a:p>
          <a:p>
            <a:pPr marL="342900" lvl="1" indent="-342900">
              <a:buSzPct val="80000"/>
              <a:buFont typeface="Arial"/>
              <a:buChar char="•"/>
              <a:defRPr/>
            </a:pPr>
            <a:r>
              <a:rPr lang="nl-BE" altLang="en-US" sz="2353" b="1" i="1" dirty="0"/>
              <a:t>« </a:t>
            </a:r>
            <a:r>
              <a:rPr lang="nl-BE" altLang="en-US" sz="2353" b="1" i="1" dirty="0" smtClean="0"/>
              <a:t>Centre </a:t>
            </a:r>
            <a:r>
              <a:rPr lang="nl-BE" altLang="en-US" sz="2353" b="1" i="1" dirty="0" err="1" smtClean="0"/>
              <a:t>européen</a:t>
            </a:r>
            <a:r>
              <a:rPr lang="nl-BE" altLang="en-US" sz="2353" b="1" i="1" dirty="0" smtClean="0"/>
              <a:t> des </a:t>
            </a:r>
            <a:r>
              <a:rPr lang="nl-BE" altLang="en-US" sz="2353" b="1" i="1" dirty="0" err="1" smtClean="0"/>
              <a:t>Consommateurs</a:t>
            </a:r>
            <a:r>
              <a:rPr lang="nl-BE" altLang="en-US" sz="2353" b="1" i="1" dirty="0" smtClean="0"/>
              <a:t>» </a:t>
            </a:r>
            <a:r>
              <a:rPr lang="nl-BE" altLang="en-US" sz="2000" b="1" i="1" dirty="0"/>
              <a:t>	</a:t>
            </a:r>
          </a:p>
          <a:p>
            <a:pPr marL="1184275" lvl="3" indent="-338138">
              <a:buClr>
                <a:schemeClr val="hlink"/>
              </a:buClr>
              <a:buSzPct val="80000"/>
              <a:buFont typeface="Arial" panose="020B0604020202020204" pitchFamily="34" charset="0"/>
              <a:buChar char="•"/>
              <a:defRPr/>
            </a:pPr>
            <a:r>
              <a:rPr lang="nl-BE" altLang="en-US" sz="2118" dirty="0" smtClean="0"/>
              <a:t>Assistance et </a:t>
            </a:r>
            <a:r>
              <a:rPr lang="nl-BE" altLang="en-US" sz="2118" dirty="0" err="1" smtClean="0"/>
              <a:t>résolution</a:t>
            </a:r>
            <a:r>
              <a:rPr lang="nl-BE" altLang="en-US" sz="2118" dirty="0" smtClean="0"/>
              <a:t> de </a:t>
            </a:r>
            <a:r>
              <a:rPr lang="nl-BE" altLang="en-US" sz="2118" dirty="0" err="1" smtClean="0"/>
              <a:t>problèmes</a:t>
            </a:r>
            <a:r>
              <a:rPr lang="nl-BE" altLang="en-US" sz="2118" dirty="0" smtClean="0"/>
              <a:t> </a:t>
            </a:r>
            <a:r>
              <a:rPr lang="nl-BE" altLang="en-US" sz="2118" dirty="0" err="1" smtClean="0"/>
              <a:t>liés</a:t>
            </a:r>
            <a:r>
              <a:rPr lang="nl-BE" altLang="en-US" sz="2118" dirty="0" smtClean="0"/>
              <a:t> au </a:t>
            </a:r>
            <a:r>
              <a:rPr lang="nl-BE" altLang="en-US" sz="2118" dirty="0" err="1" smtClean="0"/>
              <a:t>droit</a:t>
            </a:r>
            <a:r>
              <a:rPr lang="nl-BE" altLang="en-US" sz="2118" dirty="0" smtClean="0"/>
              <a:t> de la </a:t>
            </a:r>
            <a:r>
              <a:rPr lang="nl-BE" altLang="en-US" sz="2118" dirty="0" err="1" smtClean="0"/>
              <a:t>consommation</a:t>
            </a:r>
            <a:endParaRPr lang="nl-BE" altLang="en-US" sz="2118" dirty="0"/>
          </a:p>
          <a:p>
            <a:pPr marL="846137" lvl="3" indent="0">
              <a:buClr>
                <a:schemeClr val="hlink"/>
              </a:buClr>
              <a:buSzPct val="80000"/>
              <a:buNone/>
              <a:defRPr/>
            </a:pPr>
            <a:r>
              <a:rPr lang="nl-BE" altLang="en-US" sz="2118" dirty="0"/>
              <a:t>   </a:t>
            </a:r>
            <a:r>
              <a:rPr lang="nl-BE" altLang="en-US" sz="2118" dirty="0" smtClean="0"/>
              <a:t>     </a:t>
            </a:r>
            <a:r>
              <a:rPr lang="nl-BE" altLang="en-US" sz="2118" dirty="0">
                <a:hlinkClick r:id="rId4"/>
              </a:rPr>
              <a:t>www.eccbelgie.be</a:t>
            </a:r>
            <a:r>
              <a:rPr lang="nl-BE" altLang="en-US" sz="2118" dirty="0"/>
              <a:t> </a:t>
            </a:r>
          </a:p>
          <a:p>
            <a:pPr marL="846137" lvl="3" indent="0">
              <a:buClr>
                <a:schemeClr val="hlink"/>
              </a:buClr>
              <a:buSzPct val="80000"/>
              <a:buNone/>
              <a:defRPr/>
            </a:pPr>
            <a:endParaRPr lang="nl-BE" altLang="en-US" sz="1800" i="1" dirty="0"/>
          </a:p>
          <a:p>
            <a:pPr>
              <a:buFont typeface="Arial"/>
              <a:buChar char="•"/>
              <a:defRPr/>
            </a:pPr>
            <a:r>
              <a:rPr lang="nl-BE" altLang="en-US" sz="2353" b="1" i="1" dirty="0"/>
              <a:t>« Enterprise Europe Netwerk » </a:t>
            </a:r>
          </a:p>
          <a:p>
            <a:pPr lvl="2">
              <a:defRPr/>
            </a:pPr>
            <a:r>
              <a:rPr lang="nl-BE" altLang="en-US" sz="2118" dirty="0" err="1" smtClean="0"/>
              <a:t>Réseau</a:t>
            </a:r>
            <a:r>
              <a:rPr lang="nl-BE" altLang="en-US" sz="2118" dirty="0" smtClean="0"/>
              <a:t> </a:t>
            </a:r>
            <a:r>
              <a:rPr lang="nl-BE" altLang="en-US" sz="2118" dirty="0" err="1" smtClean="0"/>
              <a:t>d’assistance</a:t>
            </a:r>
            <a:r>
              <a:rPr lang="nl-BE" altLang="en-US" sz="2118" dirty="0" smtClean="0"/>
              <a:t> pour les </a:t>
            </a:r>
            <a:r>
              <a:rPr lang="nl-BE" altLang="en-US" sz="2118" dirty="0" err="1" smtClean="0"/>
              <a:t>entreprises</a:t>
            </a:r>
            <a:endParaRPr lang="nl-BE" altLang="en-US" sz="2118" dirty="0" smtClean="0"/>
          </a:p>
          <a:p>
            <a:pPr lvl="2">
              <a:buNone/>
              <a:defRPr/>
            </a:pPr>
            <a:r>
              <a:rPr lang="nl-BE" altLang="en-US" sz="2118" dirty="0" smtClean="0"/>
              <a:t>     </a:t>
            </a:r>
            <a:r>
              <a:rPr lang="nl-BE" sz="2118" dirty="0">
                <a:hlinkClick r:id="rId5"/>
              </a:rPr>
              <a:t>http://een.ec.europa.eu</a:t>
            </a:r>
            <a:r>
              <a:rPr lang="nl-BE" sz="2118" dirty="0"/>
              <a:t> </a:t>
            </a:r>
            <a:r>
              <a:rPr lang="fr-BE" altLang="en-US" sz="1800" dirty="0"/>
              <a:t>		</a:t>
            </a:r>
            <a:endParaRPr lang="fr-BE" altLang="en-US" sz="2000" dirty="0">
              <a:effectLst>
                <a:outerShdw blurRad="38100" dist="38100" dir="2700000" algn="tl">
                  <a:srgbClr val="000000">
                    <a:alpha val="43137"/>
                  </a:srgbClr>
                </a:outerShdw>
              </a:effectLst>
            </a:endParaRPr>
          </a:p>
          <a:p>
            <a:pPr marL="0" indent="0">
              <a:buNone/>
            </a:pP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26</a:t>
            </a:fld>
            <a:endParaRPr lang="fr-BE"/>
          </a:p>
        </p:txBody>
      </p:sp>
    </p:spTree>
    <p:extLst>
      <p:ext uri="{BB962C8B-B14F-4D97-AF65-F5344CB8AC3E}">
        <p14:creationId xmlns:p14="http://schemas.microsoft.com/office/powerpoint/2010/main" val="3146675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4411960"/>
          </a:xfrm>
        </p:spPr>
        <p:txBody>
          <a:bodyPr>
            <a:normAutofit fontScale="85000" lnSpcReduction="20000"/>
          </a:bodyPr>
          <a:lstStyle/>
          <a:p>
            <a:pPr>
              <a:buFont typeface="Wingdings" pitchFamily="2" charset="2"/>
              <a:buChar char="§"/>
              <a:defRPr/>
            </a:pPr>
            <a:r>
              <a:rPr lang="nl-BE" altLang="en-US" sz="2353" b="1" i="1" dirty="0"/>
              <a:t>« EURES » </a:t>
            </a:r>
            <a:r>
              <a:rPr lang="nl-BE" altLang="en-US" sz="2400" i="1" dirty="0"/>
              <a:t>		</a:t>
            </a:r>
          </a:p>
          <a:p>
            <a:pPr lvl="1">
              <a:buFont typeface="Wingdings" pitchFamily="2" charset="2"/>
              <a:buChar char="§"/>
              <a:defRPr/>
            </a:pPr>
            <a:r>
              <a:rPr lang="nl-BE" altLang="en-US" sz="2118" dirty="0" err="1" smtClean="0"/>
              <a:t>Portail</a:t>
            </a:r>
            <a:r>
              <a:rPr lang="nl-BE" altLang="en-US" sz="2118" dirty="0" smtClean="0"/>
              <a:t> </a:t>
            </a:r>
            <a:r>
              <a:rPr lang="nl-BE" altLang="en-US" sz="2118" dirty="0" err="1" smtClean="0"/>
              <a:t>européen</a:t>
            </a:r>
            <a:r>
              <a:rPr lang="nl-BE" altLang="en-US" sz="2118" dirty="0" smtClean="0"/>
              <a:t> pour la </a:t>
            </a:r>
            <a:r>
              <a:rPr lang="nl-BE" altLang="en-US" sz="2118" dirty="0" err="1" smtClean="0"/>
              <a:t>mobilité</a:t>
            </a:r>
            <a:r>
              <a:rPr lang="nl-BE" altLang="en-US" sz="2118" dirty="0" smtClean="0"/>
              <a:t> des </a:t>
            </a:r>
            <a:r>
              <a:rPr lang="nl-BE" altLang="en-US" sz="2118" dirty="0" err="1" smtClean="0"/>
              <a:t>travailleurs</a:t>
            </a:r>
            <a:endParaRPr lang="nl-BE" altLang="en-US" sz="2118" dirty="0"/>
          </a:p>
          <a:p>
            <a:pPr marL="452438" lvl="1" indent="0">
              <a:buNone/>
              <a:defRPr/>
            </a:pPr>
            <a:r>
              <a:rPr lang="nl-BE" altLang="en-US" sz="2118" dirty="0"/>
              <a:t>    </a:t>
            </a:r>
            <a:r>
              <a:rPr lang="nl-BE" altLang="en-US" sz="2118" dirty="0" smtClean="0"/>
              <a:t>   </a:t>
            </a:r>
            <a:r>
              <a:rPr lang="nl-BE" altLang="en-US" sz="2118" dirty="0" smtClean="0">
                <a:hlinkClick r:id="rId2"/>
              </a:rPr>
              <a:t>https</a:t>
            </a:r>
            <a:r>
              <a:rPr lang="nl-BE" altLang="en-US" sz="2118" dirty="0">
                <a:hlinkClick r:id="rId2"/>
              </a:rPr>
              <a:t>://ec.europa.eu/eures/</a:t>
            </a:r>
            <a:endParaRPr lang="nl-BE" altLang="en-US" sz="2118" dirty="0"/>
          </a:p>
          <a:p>
            <a:pPr marL="452438" lvl="1" indent="0">
              <a:buNone/>
              <a:defRPr/>
            </a:pPr>
            <a:endParaRPr lang="nl-BE" altLang="en-US" sz="1800" dirty="0"/>
          </a:p>
          <a:p>
            <a:pPr>
              <a:buFont typeface="Wingdings" pitchFamily="2" charset="2"/>
              <a:buChar char="§"/>
              <a:defRPr/>
            </a:pPr>
            <a:r>
              <a:rPr lang="nl-BE" altLang="en-US" sz="2353" b="1" i="1" dirty="0"/>
              <a:t>« ENIC/NARIC » </a:t>
            </a:r>
            <a:r>
              <a:rPr lang="nl-BE" altLang="en-US" sz="2353" dirty="0"/>
              <a:t>	</a:t>
            </a:r>
            <a:r>
              <a:rPr lang="nl-BE" altLang="en-US" sz="1800" dirty="0"/>
              <a:t>	</a:t>
            </a:r>
          </a:p>
          <a:p>
            <a:pPr lvl="1">
              <a:buFont typeface="Wingdings" pitchFamily="2" charset="2"/>
              <a:buChar char="§"/>
              <a:defRPr/>
            </a:pPr>
            <a:r>
              <a:rPr lang="nl-BE" altLang="en-US" sz="2118" dirty="0" err="1" smtClean="0"/>
              <a:t>Reconnaissance</a:t>
            </a:r>
            <a:r>
              <a:rPr lang="nl-BE" altLang="en-US" sz="2118" dirty="0" smtClean="0"/>
              <a:t> des </a:t>
            </a:r>
            <a:r>
              <a:rPr lang="nl-BE" altLang="en-US" sz="2118" dirty="0" err="1" smtClean="0"/>
              <a:t>diplômes</a:t>
            </a:r>
            <a:r>
              <a:rPr lang="nl-BE" altLang="en-US" sz="2118" dirty="0" smtClean="0"/>
              <a:t> </a:t>
            </a:r>
            <a:r>
              <a:rPr lang="nl-BE" altLang="en-US" sz="2118" dirty="0" err="1" smtClean="0"/>
              <a:t>étrangers</a:t>
            </a:r>
            <a:endParaRPr lang="nl-BE" altLang="en-US" sz="2118" dirty="0"/>
          </a:p>
          <a:p>
            <a:pPr marL="452438" lvl="1" indent="0">
              <a:buNone/>
              <a:defRPr/>
            </a:pPr>
            <a:r>
              <a:rPr lang="nl-BE" altLang="en-US" sz="2118" dirty="0"/>
              <a:t>    </a:t>
            </a:r>
            <a:r>
              <a:rPr lang="nl-BE" altLang="en-US" sz="2118" dirty="0" smtClean="0"/>
              <a:t>    </a:t>
            </a:r>
            <a:r>
              <a:rPr lang="nl-BE" altLang="en-US" sz="2118" dirty="0" smtClean="0">
                <a:hlinkClick r:id="rId3"/>
              </a:rPr>
              <a:t>http</a:t>
            </a:r>
            <a:r>
              <a:rPr lang="nl-BE" altLang="en-US" sz="2118" dirty="0">
                <a:hlinkClick r:id="rId3"/>
              </a:rPr>
              <a:t>://www.enic-naric.net/</a:t>
            </a:r>
            <a:endParaRPr lang="nl-BE" altLang="en-US" sz="2118" dirty="0"/>
          </a:p>
          <a:p>
            <a:pPr marL="452438" lvl="1" indent="0">
              <a:buNone/>
              <a:defRPr/>
            </a:pPr>
            <a:endParaRPr lang="nl-BE" altLang="en-US" sz="1800" dirty="0"/>
          </a:p>
          <a:p>
            <a:pPr>
              <a:buFont typeface="Wingdings" pitchFamily="2" charset="2"/>
              <a:buChar char="§"/>
              <a:defRPr/>
            </a:pPr>
            <a:r>
              <a:rPr lang="nl-BE" altLang="en-US" sz="2353" b="1" i="1" dirty="0" smtClean="0"/>
              <a:t>« </a:t>
            </a:r>
            <a:r>
              <a:rPr lang="nl-BE" altLang="en-US" sz="2353" b="1" i="1" dirty="0" err="1" smtClean="0"/>
              <a:t>Plateforme</a:t>
            </a:r>
            <a:r>
              <a:rPr lang="nl-BE" altLang="en-US" sz="2353" b="1" i="1" dirty="0" smtClean="0"/>
              <a:t>  </a:t>
            </a:r>
            <a:r>
              <a:rPr lang="nl-BE" altLang="en-US" sz="2353" b="1" i="1" dirty="0"/>
              <a:t>Benelux »	</a:t>
            </a:r>
            <a:r>
              <a:rPr lang="nl-BE" altLang="en-US" sz="2000" dirty="0"/>
              <a:t>	</a:t>
            </a:r>
          </a:p>
          <a:p>
            <a:pPr lvl="1">
              <a:buFont typeface="Wingdings" pitchFamily="2" charset="2"/>
              <a:buChar char="§"/>
              <a:defRPr/>
            </a:pPr>
            <a:r>
              <a:rPr lang="nl-BE" altLang="en-US" sz="2100" dirty="0" smtClean="0"/>
              <a:t>Site web relations  </a:t>
            </a:r>
            <a:r>
              <a:rPr lang="nl-BE" altLang="en-US" sz="2100" dirty="0" err="1" smtClean="0"/>
              <a:t>transfrontalières</a:t>
            </a:r>
            <a:r>
              <a:rPr lang="nl-BE" altLang="en-US" sz="2118" dirty="0" smtClean="0"/>
              <a:t>– </a:t>
            </a:r>
            <a:r>
              <a:rPr lang="nl-BE" altLang="en-US" sz="2118" dirty="0" err="1" smtClean="0"/>
              <a:t>travailleurs</a:t>
            </a:r>
            <a:r>
              <a:rPr lang="nl-BE" altLang="en-US" sz="2118" dirty="0" smtClean="0"/>
              <a:t> </a:t>
            </a:r>
            <a:r>
              <a:rPr lang="nl-BE" altLang="en-US" sz="2118" dirty="0" err="1" smtClean="0"/>
              <a:t>frontaliers</a:t>
            </a:r>
            <a:endParaRPr lang="nl-BE" altLang="en-US" sz="2118" dirty="0" smtClean="0"/>
          </a:p>
          <a:p>
            <a:pPr lvl="1">
              <a:buNone/>
              <a:defRPr/>
            </a:pPr>
            <a:r>
              <a:rPr lang="nl-BE" altLang="en-US" sz="2118" dirty="0" smtClean="0">
                <a:hlinkClick r:id="rId4"/>
              </a:rPr>
              <a:t>http</a:t>
            </a:r>
            <a:r>
              <a:rPr lang="nl-BE" altLang="en-US" sz="2118" dirty="0">
                <a:hlinkClick r:id="rId4"/>
              </a:rPr>
              <a:t>://startpuntgrensarbeid.benelux.int/nl</a:t>
            </a:r>
            <a:endParaRPr lang="nl-BE" altLang="en-US" sz="2118" dirty="0"/>
          </a:p>
          <a:p>
            <a:pPr lvl="1">
              <a:buFont typeface="Wingdings" pitchFamily="2" charset="2"/>
              <a:buChar char="§"/>
              <a:defRPr/>
            </a:pPr>
            <a:endParaRPr lang="nl-BE" altLang="en-US" sz="1800" dirty="0"/>
          </a:p>
          <a:p>
            <a:pPr>
              <a:buFont typeface="Wingdings" pitchFamily="2" charset="2"/>
              <a:buChar char="§"/>
              <a:defRPr/>
            </a:pPr>
            <a:r>
              <a:rPr lang="fr-BE" altLang="en-US" sz="2000" b="1" i="1" dirty="0"/>
              <a:t>«</a:t>
            </a:r>
            <a:r>
              <a:rPr lang="fr-BE" altLang="en-US" sz="2353" b="1" i="1" dirty="0"/>
              <a:t> </a:t>
            </a:r>
            <a:r>
              <a:rPr lang="fr-BE" altLang="en-US" sz="2353" b="1" i="1" dirty="0" smtClean="0"/>
              <a:t>Médiateur Fédéral</a:t>
            </a:r>
            <a:r>
              <a:rPr lang="fr-BE" altLang="en-US" sz="2353" b="1" i="1" dirty="0"/>
              <a:t> » </a:t>
            </a:r>
            <a:r>
              <a:rPr lang="fr-BE" altLang="en-US" sz="2400" i="1" dirty="0"/>
              <a:t>	</a:t>
            </a:r>
          </a:p>
          <a:p>
            <a:pPr lvl="1">
              <a:buFont typeface="Wingdings" pitchFamily="2" charset="2"/>
              <a:buChar char="§"/>
              <a:defRPr/>
            </a:pPr>
            <a:r>
              <a:rPr lang="fr-BE" altLang="en-US" sz="2118" dirty="0" smtClean="0"/>
              <a:t>Médiation selon différents thèmes</a:t>
            </a:r>
            <a:endParaRPr lang="fr-BE" altLang="en-US" sz="2118" dirty="0"/>
          </a:p>
          <a:p>
            <a:pPr marL="452438" lvl="1" indent="0">
              <a:buNone/>
              <a:defRPr/>
            </a:pPr>
            <a:r>
              <a:rPr lang="nl-BE" altLang="en-US" sz="2118" dirty="0"/>
              <a:t>	</a:t>
            </a:r>
            <a:r>
              <a:rPr lang="fr-BE" altLang="en-US" sz="2118" dirty="0">
                <a:hlinkClick r:id="rId5"/>
              </a:rPr>
              <a:t>www.ombudsman.be</a:t>
            </a:r>
            <a:endParaRPr lang="fr-BE" altLang="en-US" sz="2118" dirty="0"/>
          </a:p>
          <a:p>
            <a:pPr marL="0" indent="0">
              <a:buNone/>
            </a:pP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27</a:t>
            </a:fld>
            <a:endParaRPr lang="fr-BE"/>
          </a:p>
        </p:txBody>
      </p:sp>
      <p:sp>
        <p:nvSpPr>
          <p:cNvPr id="5" name="Title 1"/>
          <p:cNvSpPr>
            <a:spLocks noGrp="1"/>
          </p:cNvSpPr>
          <p:nvPr>
            <p:ph type="title"/>
          </p:nvPr>
        </p:nvSpPr>
        <p:spPr/>
        <p:txBody>
          <a:bodyPr>
            <a:normAutofit fontScale="90000"/>
          </a:bodyPr>
          <a:lstStyle/>
          <a:p>
            <a:r>
              <a:rPr lang="fr-BE" dirty="0" smtClean="0"/>
              <a:t>Autres services utiles (3) </a:t>
            </a:r>
            <a:endParaRPr lang="en-US" dirty="0"/>
          </a:p>
        </p:txBody>
      </p:sp>
    </p:spTree>
    <p:extLst>
      <p:ext uri="{BB962C8B-B14F-4D97-AF65-F5344CB8AC3E}">
        <p14:creationId xmlns:p14="http://schemas.microsoft.com/office/powerpoint/2010/main" val="798577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229600" cy="504056"/>
          </a:xfrm>
        </p:spPr>
        <p:txBody>
          <a:bodyPr>
            <a:noAutofit/>
          </a:bodyPr>
          <a:lstStyle/>
          <a:p>
            <a:r>
              <a:rPr lang="nl-NL" sz="3600" dirty="0" smtClean="0"/>
              <a:t>1.6 Points </a:t>
            </a:r>
            <a:r>
              <a:rPr lang="nl-NL" sz="3600" dirty="0" err="1" smtClean="0"/>
              <a:t>d’attention</a:t>
            </a:r>
            <a:r>
              <a:rPr lang="nl-NL" sz="3600" dirty="0" smtClean="0"/>
              <a:t>  </a:t>
            </a:r>
            <a:r>
              <a:rPr lang="nl-NL" sz="3600" dirty="0" err="1" smtClean="0"/>
              <a:t>solvit</a:t>
            </a:r>
            <a:r>
              <a:rPr lang="nl-NL" sz="3600" dirty="0" smtClean="0"/>
              <a:t>(1)</a:t>
            </a:r>
            <a:endParaRPr lang="nl-NL" sz="3600" dirty="0"/>
          </a:p>
        </p:txBody>
      </p:sp>
      <p:sp>
        <p:nvSpPr>
          <p:cNvPr id="3" name="Tijdelijke aanduiding voor inhoud 2"/>
          <p:cNvSpPr>
            <a:spLocks noGrp="1"/>
          </p:cNvSpPr>
          <p:nvPr>
            <p:ph idx="1"/>
          </p:nvPr>
        </p:nvSpPr>
        <p:spPr>
          <a:xfrm>
            <a:off x="827584" y="3197216"/>
            <a:ext cx="7620000" cy="1447800"/>
          </a:xfrm>
        </p:spPr>
        <p:txBody>
          <a:bodyPr>
            <a:normAutofit/>
          </a:bodyPr>
          <a:lstStyle/>
          <a:p>
            <a:pPr lvl="1">
              <a:buFont typeface="Wingdings" charset="2"/>
              <a:buChar char="ü"/>
            </a:pPr>
            <a:r>
              <a:rPr lang="fr-FR" sz="1800" dirty="0" smtClean="0"/>
              <a:t>Le principe de primauté de la législation européenne  sur la législation nationale en ce compris au niveau administratif  </a:t>
            </a:r>
          </a:p>
          <a:p>
            <a:pPr lvl="1">
              <a:buFont typeface="Wingdings" panose="05000000000000000000" pitchFamily="2" charset="2"/>
              <a:buChar char="ü"/>
            </a:pPr>
            <a:r>
              <a:rPr lang="fr-BE" sz="1800" dirty="0" smtClean="0"/>
              <a:t>Know how et formation continue en droit européen</a:t>
            </a:r>
          </a:p>
          <a:p>
            <a:pPr lvl="1">
              <a:buFont typeface="Wingdings" panose="05000000000000000000" pitchFamily="2" charset="2"/>
              <a:buChar char="ü"/>
            </a:pPr>
            <a:r>
              <a:rPr lang="fr-BE" sz="1800" dirty="0" smtClean="0"/>
              <a:t>Multilinguisme, informations claires et accessibles</a:t>
            </a:r>
          </a:p>
          <a:p>
            <a:endParaRPr lang="nl-NL" dirty="0"/>
          </a:p>
        </p:txBody>
      </p:sp>
      <p:sp>
        <p:nvSpPr>
          <p:cNvPr id="4" name="Tijdelijke aanduiding voor dianummer 3"/>
          <p:cNvSpPr>
            <a:spLocks noGrp="1"/>
          </p:cNvSpPr>
          <p:nvPr>
            <p:ph type="sldNum" sz="quarter" idx="12"/>
          </p:nvPr>
        </p:nvSpPr>
        <p:spPr/>
        <p:txBody>
          <a:bodyPr/>
          <a:lstStyle/>
          <a:p>
            <a:fld id="{A4E69D53-DC5D-4522-98FC-D9AD655F59CF}" type="slidenum">
              <a:rPr lang="fr-BE" smtClean="0"/>
              <a:pPr/>
              <a:t>28</a:t>
            </a:fld>
            <a:endParaRPr lang="fr-BE" dirty="0"/>
          </a:p>
        </p:txBody>
      </p:sp>
      <p:sp>
        <p:nvSpPr>
          <p:cNvPr id="5" name="Tekstvak 4"/>
          <p:cNvSpPr txBox="1"/>
          <p:nvPr/>
        </p:nvSpPr>
        <p:spPr>
          <a:xfrm>
            <a:off x="0" y="1828800"/>
            <a:ext cx="8763000" cy="954107"/>
          </a:xfrm>
          <a:prstGeom prst="rect">
            <a:avLst/>
          </a:prstGeom>
          <a:noFill/>
        </p:spPr>
        <p:txBody>
          <a:bodyPr wrap="square" rtlCol="0">
            <a:spAutoFit/>
          </a:bodyPr>
          <a:lstStyle/>
          <a:p>
            <a:r>
              <a:rPr lang="nl-NL" sz="2800" dirty="0" smtClean="0"/>
              <a:t>	</a:t>
            </a:r>
            <a:r>
              <a:rPr lang="nl-NL" sz="2800" dirty="0" err="1" smtClean="0"/>
              <a:t>Eviter</a:t>
            </a:r>
            <a:r>
              <a:rPr lang="nl-NL" sz="2800" dirty="0" smtClean="0"/>
              <a:t> les </a:t>
            </a:r>
            <a:r>
              <a:rPr lang="nl-NL" sz="2800" dirty="0" err="1" smtClean="0"/>
              <a:t>informations</a:t>
            </a:r>
            <a:r>
              <a:rPr lang="nl-NL" sz="2800" dirty="0" smtClean="0"/>
              <a:t> </a:t>
            </a:r>
            <a:r>
              <a:rPr lang="nl-NL" sz="2800" dirty="0" err="1" smtClean="0"/>
              <a:t>erronées</a:t>
            </a:r>
            <a:r>
              <a:rPr lang="nl-NL" sz="2800" dirty="0" smtClean="0"/>
              <a:t> </a:t>
            </a:r>
            <a:r>
              <a:rPr lang="nl-NL" sz="2800" dirty="0" err="1" smtClean="0"/>
              <a:t>ou</a:t>
            </a:r>
            <a:r>
              <a:rPr lang="nl-NL" sz="2800" dirty="0" smtClean="0"/>
              <a:t> </a:t>
            </a:r>
          </a:p>
          <a:p>
            <a:r>
              <a:rPr lang="nl-NL" sz="2800" dirty="0"/>
              <a:t>	</a:t>
            </a:r>
            <a:r>
              <a:rPr lang="nl-NL" sz="2800" dirty="0" smtClean="0"/>
              <a:t>les </a:t>
            </a:r>
            <a:r>
              <a:rPr lang="nl-NL" sz="2800" dirty="0" err="1" smtClean="0"/>
              <a:t>défauts</a:t>
            </a:r>
            <a:r>
              <a:rPr lang="nl-NL" sz="2800" dirty="0" smtClean="0"/>
              <a:t> de </a:t>
            </a:r>
            <a:r>
              <a:rPr lang="nl-NL" sz="2800" dirty="0" err="1" smtClean="0"/>
              <a:t>communication</a:t>
            </a:r>
            <a:endParaRPr lang="nl-NL" sz="2800" b="1" dirty="0"/>
          </a:p>
        </p:txBody>
      </p:sp>
      <p:sp>
        <p:nvSpPr>
          <p:cNvPr id="6" name="Tekstvak 5"/>
          <p:cNvSpPr txBox="1"/>
          <p:nvPr/>
        </p:nvSpPr>
        <p:spPr>
          <a:xfrm>
            <a:off x="1019629" y="2782907"/>
            <a:ext cx="5257800" cy="400110"/>
          </a:xfrm>
          <a:prstGeom prst="rect">
            <a:avLst/>
          </a:prstGeom>
          <a:noFill/>
        </p:spPr>
        <p:txBody>
          <a:bodyPr wrap="square" rtlCol="0">
            <a:spAutoFit/>
          </a:bodyPr>
          <a:lstStyle/>
          <a:p>
            <a:r>
              <a:rPr lang="nl-NL" sz="2000" b="1" dirty="0" err="1" smtClean="0"/>
              <a:t>Intérêts</a:t>
            </a:r>
            <a:r>
              <a:rPr lang="nl-NL" sz="2000" b="1" dirty="0" smtClean="0"/>
              <a:t> pour les </a:t>
            </a:r>
            <a:r>
              <a:rPr lang="nl-NL" sz="2000" b="1" dirty="0" err="1" smtClean="0"/>
              <a:t>administrations</a:t>
            </a:r>
            <a:endParaRPr lang="nl-NL" sz="2000" b="1" dirty="0"/>
          </a:p>
        </p:txBody>
      </p:sp>
      <p:sp>
        <p:nvSpPr>
          <p:cNvPr id="7" name="Tekstvak 6"/>
          <p:cNvSpPr txBox="1"/>
          <p:nvPr/>
        </p:nvSpPr>
        <p:spPr>
          <a:xfrm>
            <a:off x="1050483" y="4509120"/>
            <a:ext cx="5638800" cy="400110"/>
          </a:xfrm>
          <a:prstGeom prst="rect">
            <a:avLst/>
          </a:prstGeom>
          <a:noFill/>
        </p:spPr>
        <p:txBody>
          <a:bodyPr wrap="square" rtlCol="0">
            <a:spAutoFit/>
          </a:bodyPr>
          <a:lstStyle/>
          <a:p>
            <a:r>
              <a:rPr lang="nl-NL" sz="2000" b="1" dirty="0" err="1" smtClean="0"/>
              <a:t>Intérêts</a:t>
            </a:r>
            <a:r>
              <a:rPr lang="nl-NL" sz="2000" b="1" dirty="0" smtClean="0"/>
              <a:t>  pour les </a:t>
            </a:r>
            <a:r>
              <a:rPr lang="nl-NL" sz="2000" b="1" dirty="0" err="1" smtClean="0"/>
              <a:t>citoyens</a:t>
            </a:r>
            <a:endParaRPr lang="nl-NL" sz="2000" b="1" dirty="0"/>
          </a:p>
        </p:txBody>
      </p:sp>
      <p:sp>
        <p:nvSpPr>
          <p:cNvPr id="9" name="Tekstvak 8"/>
          <p:cNvSpPr txBox="1"/>
          <p:nvPr/>
        </p:nvSpPr>
        <p:spPr>
          <a:xfrm>
            <a:off x="1279083" y="4909230"/>
            <a:ext cx="5181600" cy="677108"/>
          </a:xfrm>
          <a:prstGeom prst="rect">
            <a:avLst/>
          </a:prstGeom>
          <a:noFill/>
        </p:spPr>
        <p:txBody>
          <a:bodyPr wrap="square" rtlCol="0">
            <a:spAutoFit/>
          </a:bodyPr>
          <a:lstStyle/>
          <a:p>
            <a:pPr>
              <a:buFont typeface="Wingdings" charset="2"/>
              <a:buChar char="ü"/>
            </a:pPr>
            <a:r>
              <a:rPr lang="nl-NL" sz="2000" dirty="0" smtClean="0"/>
              <a:t> </a:t>
            </a:r>
            <a:r>
              <a:rPr lang="nl-NL" dirty="0" smtClean="0"/>
              <a:t>Uw Europa, </a:t>
            </a:r>
            <a:r>
              <a:rPr lang="nl-NL" dirty="0" err="1" smtClean="0"/>
              <a:t>l’Europe</a:t>
            </a:r>
            <a:r>
              <a:rPr lang="nl-NL" dirty="0" smtClean="0"/>
              <a:t> est à </a:t>
            </a:r>
            <a:r>
              <a:rPr lang="nl-NL" dirty="0" err="1" smtClean="0"/>
              <a:t>vous</a:t>
            </a:r>
            <a:r>
              <a:rPr lang="nl-NL" dirty="0" smtClean="0"/>
              <a:t>, </a:t>
            </a:r>
            <a:r>
              <a:rPr lang="nl-NL" dirty="0" err="1" smtClean="0"/>
              <a:t>Europe</a:t>
            </a:r>
            <a:r>
              <a:rPr lang="nl-NL" dirty="0" smtClean="0"/>
              <a:t> direct</a:t>
            </a:r>
          </a:p>
          <a:p>
            <a:pPr>
              <a:buFont typeface="Wingdings" charset="2"/>
              <a:buChar char="ü"/>
            </a:pPr>
            <a:endParaRPr lang="nl-N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68760"/>
            <a:ext cx="7935144" cy="504056"/>
          </a:xfrm>
        </p:spPr>
        <p:txBody>
          <a:bodyPr>
            <a:normAutofit fontScale="90000"/>
          </a:bodyPr>
          <a:lstStyle/>
          <a:p>
            <a:r>
              <a:rPr lang="fr-BE" dirty="0" smtClean="0"/>
              <a:t>1.6 Points d’attention  SOLVIT(2)</a:t>
            </a:r>
            <a:endParaRPr lang="en-US" dirty="0"/>
          </a:p>
        </p:txBody>
      </p:sp>
      <p:sp>
        <p:nvSpPr>
          <p:cNvPr id="3" name="Content Placeholder 2"/>
          <p:cNvSpPr>
            <a:spLocks noGrp="1"/>
          </p:cNvSpPr>
          <p:nvPr>
            <p:ph idx="1"/>
          </p:nvPr>
        </p:nvSpPr>
        <p:spPr>
          <a:xfrm>
            <a:off x="467544" y="2060848"/>
            <a:ext cx="8229600" cy="4353347"/>
          </a:xfrm>
        </p:spPr>
        <p:txBody>
          <a:bodyPr>
            <a:normAutofit/>
          </a:bodyPr>
          <a:lstStyle/>
          <a:p>
            <a:pPr marL="0" lvl="0" indent="0">
              <a:spcBef>
                <a:spcPts val="0"/>
              </a:spcBef>
              <a:buNone/>
            </a:pPr>
            <a:r>
              <a:rPr lang="nl-NL" sz="2800" dirty="0" err="1" smtClean="0">
                <a:solidFill>
                  <a:prstClr val="black"/>
                </a:solidFill>
              </a:rPr>
              <a:t>Importance</a:t>
            </a:r>
            <a:r>
              <a:rPr lang="nl-NL" sz="2800" dirty="0" smtClean="0">
                <a:solidFill>
                  <a:prstClr val="black"/>
                </a:solidFill>
              </a:rPr>
              <a:t> </a:t>
            </a:r>
            <a:r>
              <a:rPr lang="nl-NL" sz="2800" dirty="0" err="1" smtClean="0">
                <a:solidFill>
                  <a:prstClr val="black"/>
                </a:solidFill>
              </a:rPr>
              <a:t>d’une</a:t>
            </a:r>
            <a:r>
              <a:rPr lang="nl-NL" sz="2800" dirty="0" smtClean="0">
                <a:solidFill>
                  <a:prstClr val="black"/>
                </a:solidFill>
              </a:rPr>
              <a:t> </a:t>
            </a:r>
            <a:r>
              <a:rPr lang="nl-NL" sz="2800" dirty="0" err="1" smtClean="0">
                <a:solidFill>
                  <a:prstClr val="black"/>
                </a:solidFill>
              </a:rPr>
              <a:t>bonne</a:t>
            </a:r>
            <a:r>
              <a:rPr lang="nl-NL" sz="2800" dirty="0" smtClean="0">
                <a:solidFill>
                  <a:prstClr val="black"/>
                </a:solidFill>
              </a:rPr>
              <a:t> </a:t>
            </a:r>
            <a:r>
              <a:rPr lang="nl-NL" sz="2800" dirty="0" err="1" smtClean="0">
                <a:solidFill>
                  <a:prstClr val="black"/>
                </a:solidFill>
              </a:rPr>
              <a:t>collaboration</a:t>
            </a:r>
            <a:r>
              <a:rPr lang="nl-NL" sz="2800" dirty="0" smtClean="0">
                <a:solidFill>
                  <a:prstClr val="black"/>
                </a:solidFill>
              </a:rPr>
              <a:t> et </a:t>
            </a:r>
            <a:r>
              <a:rPr lang="nl-NL" sz="2800" dirty="0" err="1" smtClean="0">
                <a:solidFill>
                  <a:prstClr val="black"/>
                </a:solidFill>
              </a:rPr>
              <a:t>suivi</a:t>
            </a:r>
            <a:r>
              <a:rPr lang="nl-NL" sz="2800" dirty="0" smtClean="0">
                <a:solidFill>
                  <a:prstClr val="black"/>
                </a:solidFill>
              </a:rPr>
              <a:t> </a:t>
            </a:r>
            <a:r>
              <a:rPr lang="nl-NL" sz="2800" dirty="0" err="1" smtClean="0">
                <a:solidFill>
                  <a:prstClr val="black"/>
                </a:solidFill>
              </a:rPr>
              <a:t>rapide</a:t>
            </a:r>
            <a:r>
              <a:rPr lang="nl-NL" sz="2800" dirty="0" smtClean="0">
                <a:solidFill>
                  <a:prstClr val="black"/>
                </a:solidFill>
              </a:rPr>
              <a:t> des dossiers au sein de </a:t>
            </a:r>
            <a:r>
              <a:rPr lang="nl-NL" sz="2800" dirty="0" err="1" smtClean="0">
                <a:solidFill>
                  <a:prstClr val="black"/>
                </a:solidFill>
              </a:rPr>
              <a:t>l’administration</a:t>
            </a:r>
            <a:endParaRPr lang="nl-NL" sz="2800" b="1" dirty="0">
              <a:solidFill>
                <a:prstClr val="black"/>
              </a:solidFill>
            </a:endParaRPr>
          </a:p>
          <a:p>
            <a:pPr algn="ctr">
              <a:spcBef>
                <a:spcPct val="0"/>
              </a:spcBef>
              <a:buNone/>
            </a:pPr>
            <a:r>
              <a:rPr lang="fr-BE" altLang="en-US" sz="3600" dirty="0" smtClean="0"/>
              <a:t>	</a:t>
            </a:r>
            <a:endParaRPr lang="en-US" altLang="en-US" sz="3400" b="1" i="1" dirty="0" smtClean="0"/>
          </a:p>
          <a:p>
            <a:pPr lvl="1">
              <a:buFont typeface="Wingdings" charset="2"/>
              <a:buChar char="ü"/>
            </a:pPr>
            <a:r>
              <a:rPr lang="fr-FR" sz="1800" dirty="0" smtClean="0"/>
              <a:t>Principe de loyauté</a:t>
            </a:r>
          </a:p>
          <a:p>
            <a:pPr lvl="1">
              <a:buFont typeface="Wingdings" charset="2"/>
              <a:buChar char="ü"/>
            </a:pPr>
            <a:r>
              <a:rPr lang="fr-FR" sz="1800" dirty="0" smtClean="0"/>
              <a:t>Personne de contact pour Solvit : euro-coordinateur</a:t>
            </a:r>
            <a:endParaRPr lang="fr-FR" sz="1800" dirty="0"/>
          </a:p>
          <a:p>
            <a:pPr lvl="1">
              <a:buFont typeface="Wingdings" panose="05000000000000000000" pitchFamily="2" charset="2"/>
              <a:buChar char="ü"/>
            </a:pPr>
            <a:r>
              <a:rPr lang="fr-BE" sz="1800" dirty="0" smtClean="0"/>
              <a:t>Traitement  rapide et efficace du problème à la source</a:t>
            </a:r>
            <a:endParaRPr lang="fr-BE" sz="1800" dirty="0"/>
          </a:p>
          <a:p>
            <a:pPr lvl="1">
              <a:buFont typeface="Wingdings" panose="05000000000000000000" pitchFamily="2" charset="2"/>
              <a:buChar char="ü"/>
            </a:pPr>
            <a:r>
              <a:rPr lang="fr-BE" sz="1800" dirty="0" smtClean="0"/>
              <a:t>Les problèmes qui sont révélateurs d’un problème structurel doivent être considérés comme des signaux d’alerte : adaptation des textes et/ou modification des pratiques administratives.</a:t>
            </a:r>
          </a:p>
          <a:p>
            <a:pPr marL="457200" lvl="1" indent="0">
              <a:buNone/>
            </a:pPr>
            <a:endParaRPr lang="fr-BE" sz="1800" dirty="0"/>
          </a:p>
          <a:p>
            <a:endParaRPr lang="nl-NL" dirty="0"/>
          </a:p>
          <a:p>
            <a:pPr marL="0" indent="0">
              <a:buNone/>
            </a:pP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29</a:t>
            </a:fld>
            <a:endParaRPr lang="fr-BE"/>
          </a:p>
        </p:txBody>
      </p:sp>
    </p:spTree>
    <p:extLst>
      <p:ext uri="{BB962C8B-B14F-4D97-AF65-F5344CB8AC3E}">
        <p14:creationId xmlns:p14="http://schemas.microsoft.com/office/powerpoint/2010/main" val="3588401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40768"/>
            <a:ext cx="9144000" cy="945232"/>
          </a:xfrm>
        </p:spPr>
        <p:txBody>
          <a:bodyPr>
            <a:noAutofit/>
          </a:bodyPr>
          <a:lstStyle/>
          <a:p>
            <a:r>
              <a:rPr lang="fr-BE" sz="3200" dirty="0" smtClean="0"/>
              <a:t>Introduction : Quel  est l’impact de la législation européenne dans notre vie quotidienne? </a:t>
            </a:r>
            <a:endParaRPr lang="en-US" sz="3200" dirty="0"/>
          </a:p>
        </p:txBody>
      </p:sp>
      <p:sp>
        <p:nvSpPr>
          <p:cNvPr id="3" name="Content Placeholder 2"/>
          <p:cNvSpPr>
            <a:spLocks noGrp="1"/>
          </p:cNvSpPr>
          <p:nvPr>
            <p:ph idx="1"/>
          </p:nvPr>
        </p:nvSpPr>
        <p:spPr>
          <a:xfrm>
            <a:off x="533400" y="2362200"/>
            <a:ext cx="8229600" cy="3649959"/>
          </a:xfrm>
        </p:spPr>
        <p:txBody>
          <a:bodyPr>
            <a:normAutofit fontScale="92500" lnSpcReduction="10000"/>
          </a:bodyPr>
          <a:lstStyle/>
          <a:p>
            <a:pPr marL="0" indent="0" algn="just">
              <a:buFont typeface="Wingdings" pitchFamily="2" charset="2"/>
              <a:buNone/>
              <a:defRPr/>
            </a:pPr>
            <a:endParaRPr lang="fr-BE" sz="2400" dirty="0" smtClean="0"/>
          </a:p>
          <a:p>
            <a:pPr marL="0" indent="0" algn="just">
              <a:buFont typeface="Wingdings" pitchFamily="2" charset="2"/>
              <a:buNone/>
              <a:defRPr/>
            </a:pPr>
            <a:r>
              <a:rPr lang="fr-BE" sz="2400" dirty="0" smtClean="0"/>
              <a:t>Que </a:t>
            </a:r>
            <a:r>
              <a:rPr lang="fr-BE" sz="2400" dirty="0"/>
              <a:t>ce soit </a:t>
            </a:r>
            <a:r>
              <a:rPr lang="fr-BE" sz="2400" dirty="0" smtClean="0"/>
              <a:t>pour les citoyens </a:t>
            </a:r>
            <a:r>
              <a:rPr lang="fr-BE" sz="2400" dirty="0"/>
              <a:t>ou </a:t>
            </a:r>
            <a:r>
              <a:rPr lang="fr-BE" sz="2400" dirty="0" smtClean="0"/>
              <a:t>pour les entreprises, </a:t>
            </a:r>
            <a:r>
              <a:rPr lang="fr-BE" sz="2400" dirty="0"/>
              <a:t>la législation européenne s’applique à de nombreux domaines.</a:t>
            </a:r>
          </a:p>
          <a:p>
            <a:pPr marL="0" indent="0">
              <a:buFont typeface="Wingdings" pitchFamily="2" charset="2"/>
              <a:buNone/>
              <a:defRPr/>
            </a:pPr>
            <a:endParaRPr lang="fr-BE" sz="2400" dirty="0"/>
          </a:p>
          <a:p>
            <a:pPr marL="0" indent="0" algn="just">
              <a:buNone/>
              <a:defRPr/>
            </a:pPr>
            <a:r>
              <a:rPr lang="fr-BE" sz="2400" dirty="0" smtClean="0"/>
              <a:t>Depuis sa création en 1993, le </a:t>
            </a:r>
            <a:r>
              <a:rPr lang="fr-BE" sz="2400" dirty="0"/>
              <a:t>Marché intérieur a été conçu pour garantir l’application de quatre libertés : </a:t>
            </a:r>
            <a:r>
              <a:rPr lang="fr-BE" sz="2400" dirty="0" smtClean="0"/>
              <a:t>la </a:t>
            </a:r>
            <a:r>
              <a:rPr lang="fr-BE" sz="2400" dirty="0"/>
              <a:t>libre circulation des personnes</a:t>
            </a:r>
            <a:r>
              <a:rPr lang="fr-BE" sz="2400" dirty="0" smtClean="0"/>
              <a:t>, la libre circulation des </a:t>
            </a:r>
            <a:r>
              <a:rPr lang="fr-BE" sz="2400" dirty="0"/>
              <a:t>biens, </a:t>
            </a:r>
            <a:r>
              <a:rPr lang="fr-BE" sz="2400" dirty="0" smtClean="0"/>
              <a:t>la libre circulation des services, </a:t>
            </a:r>
            <a:r>
              <a:rPr lang="fr-BE" sz="2400" dirty="0"/>
              <a:t>la </a:t>
            </a:r>
            <a:r>
              <a:rPr lang="fr-BE" sz="2400" dirty="0" smtClean="0"/>
              <a:t>libre circulation </a:t>
            </a:r>
            <a:r>
              <a:rPr lang="fr-BE" sz="2400" dirty="0"/>
              <a:t>des capitaux</a:t>
            </a:r>
            <a:r>
              <a:rPr lang="fr-BE" sz="2400" dirty="0" smtClean="0"/>
              <a:t>.</a:t>
            </a:r>
          </a:p>
          <a:p>
            <a:pPr marL="0" indent="0" algn="just">
              <a:buNone/>
              <a:defRPr/>
            </a:pPr>
            <a:endParaRPr lang="fr-BE" sz="2400" dirty="0"/>
          </a:p>
          <a:p>
            <a:pPr marL="0" indent="0" algn="just">
              <a:buNone/>
              <a:defRPr/>
            </a:pPr>
            <a:r>
              <a:rPr lang="fr-BE" sz="2400" dirty="0" smtClean="0"/>
              <a:t>Influence des politiques européennes sur les décisions nationales </a:t>
            </a:r>
            <a:endParaRPr lang="fr-BE" sz="2400" dirty="0"/>
          </a:p>
          <a:p>
            <a:pPr marL="0" indent="0" algn="just">
              <a:buFont typeface="Wingdings" pitchFamily="2" charset="2"/>
              <a:buNone/>
              <a:defRPr/>
            </a:pPr>
            <a:endParaRPr lang="fr-BE" sz="2400" dirty="0" smtClean="0"/>
          </a:p>
          <a:p>
            <a:pPr marL="0" indent="0" algn="just">
              <a:buFont typeface="Wingdings" pitchFamily="2" charset="2"/>
              <a:buNone/>
              <a:defRPr/>
            </a:pPr>
            <a:endParaRPr lang="fr-BE" sz="2400" dirty="0" smtClean="0"/>
          </a:p>
        </p:txBody>
      </p:sp>
      <p:sp>
        <p:nvSpPr>
          <p:cNvPr id="4" name="Slide Number Placeholder 3"/>
          <p:cNvSpPr>
            <a:spLocks noGrp="1"/>
          </p:cNvSpPr>
          <p:nvPr>
            <p:ph type="sldNum" sz="quarter" idx="12"/>
          </p:nvPr>
        </p:nvSpPr>
        <p:spPr/>
        <p:txBody>
          <a:bodyPr/>
          <a:lstStyle/>
          <a:p>
            <a:fld id="{A4E69D53-DC5D-4522-98FC-D9AD655F59CF}" type="slidenum">
              <a:rPr lang="fr-BE" smtClean="0"/>
              <a:pPr/>
              <a:t>3</a:t>
            </a:fld>
            <a:endParaRPr lang="fr-BE"/>
          </a:p>
        </p:txBody>
      </p:sp>
    </p:spTree>
    <p:extLst>
      <p:ext uri="{BB962C8B-B14F-4D97-AF65-F5344CB8AC3E}">
        <p14:creationId xmlns:p14="http://schemas.microsoft.com/office/powerpoint/2010/main" val="3715072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340768"/>
            <a:ext cx="8064896" cy="576064"/>
          </a:xfrm>
        </p:spPr>
        <p:txBody>
          <a:bodyPr>
            <a:normAutofit fontScale="90000"/>
          </a:bodyPr>
          <a:lstStyle/>
          <a:p>
            <a:r>
              <a:rPr lang="nl-NL" dirty="0" smtClean="0"/>
              <a:t>Points </a:t>
            </a:r>
            <a:r>
              <a:rPr lang="nl-NL" dirty="0" err="1" smtClean="0"/>
              <a:t>d’attention</a:t>
            </a:r>
            <a:r>
              <a:rPr lang="nl-NL" dirty="0" smtClean="0"/>
              <a:t> SOLVIT(3)</a:t>
            </a:r>
            <a:endParaRPr lang="nl-NL" dirty="0"/>
          </a:p>
        </p:txBody>
      </p:sp>
      <p:sp>
        <p:nvSpPr>
          <p:cNvPr id="4" name="Tijdelijke aanduiding voor dianummer 3"/>
          <p:cNvSpPr>
            <a:spLocks noGrp="1"/>
          </p:cNvSpPr>
          <p:nvPr>
            <p:ph type="sldNum" sz="quarter" idx="12"/>
          </p:nvPr>
        </p:nvSpPr>
        <p:spPr/>
        <p:txBody>
          <a:bodyPr/>
          <a:lstStyle/>
          <a:p>
            <a:fld id="{A4E69D53-DC5D-4522-98FC-D9AD655F59CF}" type="slidenum">
              <a:rPr lang="fr-BE" smtClean="0"/>
              <a:pPr/>
              <a:t>30</a:t>
            </a:fld>
            <a:endParaRPr lang="fr-BE"/>
          </a:p>
        </p:txBody>
      </p:sp>
      <p:sp>
        <p:nvSpPr>
          <p:cNvPr id="3" name="Rectangle 2"/>
          <p:cNvSpPr/>
          <p:nvPr/>
        </p:nvSpPr>
        <p:spPr>
          <a:xfrm>
            <a:off x="971600" y="2204864"/>
            <a:ext cx="6174432" cy="2893100"/>
          </a:xfrm>
          <a:prstGeom prst="rect">
            <a:avLst/>
          </a:prstGeom>
        </p:spPr>
        <p:txBody>
          <a:bodyPr wrap="square">
            <a:spAutoFit/>
          </a:bodyPr>
          <a:lstStyle/>
          <a:p>
            <a:pPr lvl="0"/>
            <a:r>
              <a:rPr lang="nl-NL" sz="2800" dirty="0" err="1" smtClean="0">
                <a:solidFill>
                  <a:prstClr val="black"/>
                </a:solidFill>
              </a:rPr>
              <a:t>Eviter</a:t>
            </a:r>
            <a:r>
              <a:rPr lang="nl-NL" sz="2800" dirty="0" smtClean="0">
                <a:solidFill>
                  <a:prstClr val="black"/>
                </a:solidFill>
              </a:rPr>
              <a:t> </a:t>
            </a:r>
            <a:r>
              <a:rPr lang="nl-NL" sz="2800" dirty="0" err="1" smtClean="0">
                <a:solidFill>
                  <a:prstClr val="black"/>
                </a:solidFill>
              </a:rPr>
              <a:t>l’escalade</a:t>
            </a:r>
            <a:r>
              <a:rPr lang="nl-NL" sz="2800" dirty="0" smtClean="0">
                <a:solidFill>
                  <a:prstClr val="black"/>
                </a:solidFill>
              </a:rPr>
              <a:t> </a:t>
            </a:r>
            <a:r>
              <a:rPr lang="nl-NL" sz="2800" dirty="0" err="1" smtClean="0">
                <a:solidFill>
                  <a:prstClr val="black"/>
                </a:solidFill>
              </a:rPr>
              <a:t>d’un</a:t>
            </a:r>
            <a:r>
              <a:rPr lang="nl-NL" sz="2800" dirty="0" smtClean="0">
                <a:solidFill>
                  <a:prstClr val="black"/>
                </a:solidFill>
              </a:rPr>
              <a:t> </a:t>
            </a:r>
            <a:r>
              <a:rPr lang="nl-NL" sz="2800" dirty="0" err="1" smtClean="0">
                <a:solidFill>
                  <a:prstClr val="black"/>
                </a:solidFill>
              </a:rPr>
              <a:t>cas</a:t>
            </a:r>
            <a:r>
              <a:rPr lang="nl-NL" sz="2800" dirty="0" smtClean="0">
                <a:solidFill>
                  <a:prstClr val="black"/>
                </a:solidFill>
              </a:rPr>
              <a:t> </a:t>
            </a:r>
            <a:r>
              <a:rPr lang="nl-NL" sz="2800" dirty="0" err="1" smtClean="0">
                <a:solidFill>
                  <a:prstClr val="black"/>
                </a:solidFill>
              </a:rPr>
              <a:t>individuel</a:t>
            </a:r>
            <a:r>
              <a:rPr lang="nl-NL" sz="2800" dirty="0" smtClean="0">
                <a:solidFill>
                  <a:prstClr val="black"/>
                </a:solidFill>
              </a:rPr>
              <a:t> vers </a:t>
            </a:r>
            <a:r>
              <a:rPr lang="nl-NL" sz="2800" dirty="0" err="1" smtClean="0">
                <a:solidFill>
                  <a:prstClr val="black"/>
                </a:solidFill>
              </a:rPr>
              <a:t>une</a:t>
            </a:r>
            <a:r>
              <a:rPr lang="nl-NL" sz="2800" dirty="0" smtClean="0">
                <a:solidFill>
                  <a:prstClr val="black"/>
                </a:solidFill>
              </a:rPr>
              <a:t> </a:t>
            </a:r>
            <a:r>
              <a:rPr lang="nl-NL" sz="2800" dirty="0" err="1" smtClean="0">
                <a:solidFill>
                  <a:prstClr val="black"/>
                </a:solidFill>
              </a:rPr>
              <a:t>plainte</a:t>
            </a:r>
            <a:r>
              <a:rPr lang="nl-NL" sz="2800" dirty="0" smtClean="0">
                <a:solidFill>
                  <a:prstClr val="black"/>
                </a:solidFill>
              </a:rPr>
              <a:t> </a:t>
            </a:r>
            <a:r>
              <a:rPr lang="nl-NL" sz="2800" dirty="0" err="1" smtClean="0">
                <a:solidFill>
                  <a:prstClr val="black"/>
                </a:solidFill>
              </a:rPr>
              <a:t>formelle</a:t>
            </a:r>
            <a:endParaRPr lang="nl-NL" sz="2800" b="1" dirty="0">
              <a:solidFill>
                <a:prstClr val="black"/>
              </a:solidFill>
            </a:endParaRPr>
          </a:p>
          <a:p>
            <a:pPr algn="ctr">
              <a:spcBef>
                <a:spcPct val="0"/>
              </a:spcBef>
              <a:buNone/>
            </a:pPr>
            <a:r>
              <a:rPr lang="fr-BE" altLang="en-US" sz="3600" dirty="0"/>
              <a:t>	</a:t>
            </a:r>
            <a:endParaRPr lang="en-US" altLang="en-US" sz="3400" b="1" i="1" dirty="0"/>
          </a:p>
          <a:p>
            <a:pPr lvl="1">
              <a:buFont typeface="Wingdings" charset="2"/>
              <a:buChar char="ü"/>
            </a:pPr>
            <a:r>
              <a:rPr lang="fr-FR" dirty="0" smtClean="0"/>
              <a:t>Proposer une solution concrète rapidement</a:t>
            </a:r>
            <a:endParaRPr lang="fr-FR" dirty="0"/>
          </a:p>
          <a:p>
            <a:pPr lvl="1">
              <a:buFont typeface="Wingdings" charset="2"/>
              <a:buChar char="ü"/>
            </a:pPr>
            <a:r>
              <a:rPr lang="fr-FR" dirty="0" smtClean="0"/>
              <a:t>Utilisation des services gratuits</a:t>
            </a:r>
            <a:endParaRPr lang="fr-FR" dirty="0"/>
          </a:p>
          <a:p>
            <a:pPr lvl="1">
              <a:buFont typeface="Wingdings" panose="05000000000000000000" pitchFamily="2" charset="2"/>
              <a:buChar char="ü"/>
            </a:pPr>
            <a:r>
              <a:rPr lang="fr-BE" dirty="0" smtClean="0"/>
              <a:t>Extension possible des délais</a:t>
            </a:r>
            <a:endParaRPr lang="fr-BE" dirty="0"/>
          </a:p>
          <a:p>
            <a:pPr lvl="1">
              <a:buFont typeface="Wingdings" panose="05000000000000000000" pitchFamily="2" charset="2"/>
              <a:buChar char="ü"/>
            </a:pPr>
            <a:r>
              <a:rPr lang="fr-BE" dirty="0" smtClean="0"/>
              <a:t>Au besoin : avis juridique non-contraignant de la COM</a:t>
            </a:r>
          </a:p>
          <a:p>
            <a:pPr lvl="1">
              <a:buFont typeface="Wingdings" panose="05000000000000000000" pitchFamily="2" charset="2"/>
              <a:buChar char="ü"/>
            </a:pPr>
            <a:r>
              <a:rPr lang="fr-BE" dirty="0" smtClean="0"/>
              <a:t>Problèmes répétitifs : éviter l’effet boule de neige</a:t>
            </a:r>
            <a:endParaRPr lang="fr-B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7609656" cy="504056"/>
          </a:xfrm>
        </p:spPr>
        <p:txBody>
          <a:bodyPr>
            <a:normAutofit fontScale="90000"/>
          </a:bodyPr>
          <a:lstStyle/>
          <a:p>
            <a:r>
              <a:rPr lang="fr-BE" dirty="0" smtClean="0"/>
              <a:t>CONTACT SOLVIT BELGIQUE</a:t>
            </a:r>
            <a:endParaRPr lang="en-US" dirty="0"/>
          </a:p>
        </p:txBody>
      </p:sp>
      <p:sp>
        <p:nvSpPr>
          <p:cNvPr id="3" name="Content Placeholder 2"/>
          <p:cNvSpPr>
            <a:spLocks noGrp="1"/>
          </p:cNvSpPr>
          <p:nvPr>
            <p:ph idx="1"/>
          </p:nvPr>
        </p:nvSpPr>
        <p:spPr>
          <a:xfrm>
            <a:off x="609600" y="2286001"/>
            <a:ext cx="8229600" cy="3505200"/>
          </a:xfrm>
        </p:spPr>
        <p:txBody>
          <a:bodyPr>
            <a:normAutofit fontScale="77500" lnSpcReduction="20000"/>
          </a:bodyPr>
          <a:lstStyle/>
          <a:p>
            <a:pPr>
              <a:lnSpc>
                <a:spcPct val="80000"/>
              </a:lnSpc>
              <a:buNone/>
              <a:defRPr/>
            </a:pPr>
            <a:r>
              <a:rPr lang="fr-BE" altLang="en-US" dirty="0" smtClean="0"/>
              <a:t>	   </a:t>
            </a:r>
            <a:r>
              <a:rPr lang="fr-BE" altLang="en-US" sz="2857" b="1" dirty="0" smtClean="0"/>
              <a:t>SPF </a:t>
            </a:r>
            <a:r>
              <a:rPr lang="fr-BE" altLang="en-US" sz="2857" b="1" dirty="0"/>
              <a:t>Affaires étrangères, Commerce</a:t>
            </a:r>
          </a:p>
          <a:p>
            <a:pPr>
              <a:lnSpc>
                <a:spcPct val="80000"/>
              </a:lnSpc>
              <a:buNone/>
              <a:defRPr/>
            </a:pPr>
            <a:r>
              <a:rPr lang="fr-BE" altLang="en-US" sz="2857" b="1" dirty="0"/>
              <a:t>      </a:t>
            </a:r>
            <a:r>
              <a:rPr lang="fr-BE" altLang="en-US" sz="2857" b="1" dirty="0" smtClean="0"/>
              <a:t>  extérieur </a:t>
            </a:r>
            <a:r>
              <a:rPr lang="fr-BE" altLang="en-US" sz="2857" b="1" dirty="0"/>
              <a:t>et Coopération au Développement</a:t>
            </a:r>
          </a:p>
          <a:p>
            <a:pPr>
              <a:lnSpc>
                <a:spcPct val="80000"/>
              </a:lnSpc>
              <a:buNone/>
              <a:defRPr/>
            </a:pPr>
            <a:r>
              <a:rPr lang="fr-BE" altLang="en-US" sz="2857" dirty="0"/>
              <a:t>	</a:t>
            </a:r>
            <a:r>
              <a:rPr lang="fr-BE" altLang="en-US" sz="2857" dirty="0" smtClean="0"/>
              <a:t>   Rue </a:t>
            </a:r>
            <a:r>
              <a:rPr lang="fr-BE" altLang="en-US" sz="2857" dirty="0"/>
              <a:t>des Petits Carmes,15</a:t>
            </a:r>
          </a:p>
          <a:p>
            <a:pPr>
              <a:lnSpc>
                <a:spcPct val="80000"/>
              </a:lnSpc>
              <a:buNone/>
              <a:defRPr/>
            </a:pPr>
            <a:r>
              <a:rPr lang="fr-BE" altLang="en-US" sz="2857" dirty="0"/>
              <a:t>	</a:t>
            </a:r>
            <a:r>
              <a:rPr lang="fr-BE" altLang="en-US" sz="2857" dirty="0" smtClean="0"/>
              <a:t>   1000 </a:t>
            </a:r>
            <a:r>
              <a:rPr lang="fr-BE" altLang="en-US" sz="2857" dirty="0"/>
              <a:t>Bruxelles</a:t>
            </a:r>
          </a:p>
          <a:p>
            <a:pPr>
              <a:lnSpc>
                <a:spcPct val="80000"/>
              </a:lnSpc>
              <a:buNone/>
              <a:defRPr/>
            </a:pPr>
            <a:endParaRPr lang="fr-BE" altLang="en-US" sz="2857" dirty="0"/>
          </a:p>
          <a:p>
            <a:pPr>
              <a:lnSpc>
                <a:spcPct val="80000"/>
              </a:lnSpc>
              <a:buNone/>
              <a:defRPr/>
            </a:pPr>
            <a:r>
              <a:rPr lang="fr-BE" altLang="en-US" sz="2857" dirty="0" smtClean="0"/>
              <a:t>	   	</a:t>
            </a:r>
            <a:r>
              <a:rPr lang="fr-BE" altLang="en-US" sz="2857" b="1" dirty="0" smtClean="0"/>
              <a:t>Tel</a:t>
            </a:r>
            <a:r>
              <a:rPr lang="fr-BE" altLang="en-US" sz="2857" b="1" dirty="0"/>
              <a:t>. 02 501 30 51</a:t>
            </a:r>
          </a:p>
          <a:p>
            <a:pPr>
              <a:lnSpc>
                <a:spcPct val="80000"/>
              </a:lnSpc>
              <a:buNone/>
              <a:defRPr/>
            </a:pPr>
            <a:r>
              <a:rPr lang="fr-BE" altLang="en-US" sz="2857" b="1" dirty="0" smtClean="0"/>
              <a:t>	   	 </a:t>
            </a:r>
            <a:r>
              <a:rPr lang="fr-BE" altLang="en-US" sz="2857" b="1" dirty="0" smtClean="0">
                <a:hlinkClick r:id="rId2"/>
              </a:rPr>
              <a:t>solvit@diplobel.fed.be</a:t>
            </a:r>
            <a:r>
              <a:rPr lang="fr-BE" altLang="en-US" sz="2857" b="1" dirty="0" smtClean="0"/>
              <a:t> </a:t>
            </a:r>
            <a:endParaRPr lang="fr-BE" altLang="en-US" sz="2857" b="1" dirty="0"/>
          </a:p>
          <a:p>
            <a:pPr>
              <a:lnSpc>
                <a:spcPct val="80000"/>
              </a:lnSpc>
              <a:buNone/>
              <a:defRPr/>
            </a:pPr>
            <a:endParaRPr lang="fr-BE" altLang="en-US" sz="2857" dirty="0"/>
          </a:p>
          <a:p>
            <a:pPr>
              <a:lnSpc>
                <a:spcPct val="80000"/>
              </a:lnSpc>
              <a:buNone/>
              <a:defRPr/>
            </a:pPr>
            <a:endParaRPr lang="fr-BE" altLang="en-US" sz="2857" dirty="0"/>
          </a:p>
          <a:p>
            <a:pPr>
              <a:lnSpc>
                <a:spcPct val="80000"/>
              </a:lnSpc>
              <a:buNone/>
              <a:defRPr/>
            </a:pPr>
            <a:r>
              <a:rPr lang="fr-BE" altLang="en-US" sz="2857" dirty="0" smtClean="0"/>
              <a:t>	    </a:t>
            </a:r>
            <a:r>
              <a:rPr lang="fr-BE" altLang="en-US" sz="2857" dirty="0" smtClean="0">
                <a:hlinkClick r:id="rId3"/>
              </a:rPr>
              <a:t>valerie.carlier</a:t>
            </a:r>
            <a:r>
              <a:rPr lang="fr-BE" altLang="en-US" sz="2857" dirty="0">
                <a:hlinkClick r:id="rId3"/>
              </a:rPr>
              <a:t>@diplobel.fed.be</a:t>
            </a:r>
            <a:endParaRPr lang="fr-BE" altLang="en-US" sz="2857" dirty="0"/>
          </a:p>
          <a:p>
            <a:pPr>
              <a:lnSpc>
                <a:spcPct val="80000"/>
              </a:lnSpc>
              <a:buNone/>
              <a:defRPr/>
            </a:pPr>
            <a:r>
              <a:rPr lang="fr-BE" altLang="en-US" sz="2857" dirty="0" smtClean="0"/>
              <a:t>	    </a:t>
            </a:r>
            <a:r>
              <a:rPr lang="fr-BE" altLang="en-US" sz="2857" dirty="0" smtClean="0">
                <a:hlinkClick r:id="rId4"/>
              </a:rPr>
              <a:t>lore.aerts</a:t>
            </a:r>
            <a:r>
              <a:rPr lang="fr-BE" altLang="en-US" sz="2857" dirty="0">
                <a:hlinkClick r:id="rId4"/>
              </a:rPr>
              <a:t>@diplobel.fed.be</a:t>
            </a:r>
            <a:endParaRPr lang="fr-BE" altLang="en-US" sz="2857" dirty="0"/>
          </a:p>
          <a:p>
            <a:pPr>
              <a:lnSpc>
                <a:spcPct val="80000"/>
              </a:lnSpc>
              <a:buNone/>
              <a:defRPr/>
            </a:pPr>
            <a:r>
              <a:rPr lang="fr-BE" altLang="en-US" sz="2857" dirty="0" smtClean="0"/>
              <a:t>	    </a:t>
            </a:r>
            <a:r>
              <a:rPr lang="fr-BE" altLang="en-US" sz="2857" dirty="0" smtClean="0">
                <a:solidFill>
                  <a:schemeClr val="hlink"/>
                </a:solidFill>
                <a:hlinkClick r:id="rId5"/>
              </a:rPr>
              <a:t>laura.adriaensen@diplobel.fed.be</a:t>
            </a:r>
            <a:endParaRPr lang="fr-BE" altLang="en-US" sz="2857" dirty="0">
              <a:solidFill>
                <a:schemeClr val="hlink"/>
              </a:solidFill>
            </a:endParaRPr>
          </a:p>
          <a:p>
            <a:pPr marL="0" indent="0">
              <a:buNone/>
            </a:pPr>
            <a:endParaRPr lang="en-US" sz="2857"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31</a:t>
            </a:fld>
            <a:endParaRPr lang="fr-BE"/>
          </a:p>
        </p:txBody>
      </p:sp>
    </p:spTree>
    <p:extLst>
      <p:ext uri="{BB962C8B-B14F-4D97-AF65-F5344CB8AC3E}">
        <p14:creationId xmlns:p14="http://schemas.microsoft.com/office/powerpoint/2010/main" val="16709763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4E69D53-DC5D-4522-98FC-D9AD655F59CF}" type="slidenum">
              <a:rPr lang="fr-BE" smtClean="0">
                <a:solidFill>
                  <a:prstClr val="black">
                    <a:tint val="75000"/>
                  </a:prstClr>
                </a:solidFill>
              </a:rPr>
              <a:pPr/>
              <a:t>32</a:t>
            </a:fld>
            <a:endParaRPr lang="fr-BE">
              <a:solidFill>
                <a:prstClr val="black">
                  <a:tint val="75000"/>
                </a:prstClr>
              </a:solidFill>
            </a:endParaRPr>
          </a:p>
        </p:txBody>
      </p:sp>
      <p:sp>
        <p:nvSpPr>
          <p:cNvPr id="6" name="Title 1"/>
          <p:cNvSpPr>
            <a:spLocks noGrp="1"/>
          </p:cNvSpPr>
          <p:nvPr>
            <p:ph type="title"/>
          </p:nvPr>
        </p:nvSpPr>
        <p:spPr>
          <a:xfrm>
            <a:off x="609600" y="1143000"/>
            <a:ext cx="7890629" cy="504056"/>
          </a:xfrm>
        </p:spPr>
        <p:txBody>
          <a:bodyPr>
            <a:normAutofit fontScale="90000"/>
          </a:bodyPr>
          <a:lstStyle/>
          <a:p>
            <a:r>
              <a:rPr lang="fr-BE" dirty="0" smtClean="0"/>
              <a:t>2. EU PILOT</a:t>
            </a:r>
            <a:endParaRPr lang="en-US" dirty="0"/>
          </a:p>
        </p:txBody>
      </p:sp>
      <p:sp>
        <p:nvSpPr>
          <p:cNvPr id="7" name="Content Placeholder 2"/>
          <p:cNvSpPr>
            <a:spLocks noGrp="1"/>
          </p:cNvSpPr>
          <p:nvPr>
            <p:ph idx="1"/>
          </p:nvPr>
        </p:nvSpPr>
        <p:spPr>
          <a:xfrm>
            <a:off x="457200" y="1752600"/>
            <a:ext cx="8382000" cy="1295400"/>
          </a:xfrm>
        </p:spPr>
        <p:txBody>
          <a:bodyPr>
            <a:normAutofit fontScale="55000" lnSpcReduction="20000"/>
          </a:bodyPr>
          <a:lstStyle/>
          <a:p>
            <a:pPr marL="0" indent="0">
              <a:buNone/>
            </a:pPr>
            <a:r>
              <a:rPr lang="fr-BE" sz="4000" b="1" dirty="0" smtClean="0"/>
              <a:t>Dialogue informel entre la Commission et les Etats membres au départ de plaintes et de questions posées concernant la transposition et l’application correcte de la législation européenne dans la législation nationale</a:t>
            </a:r>
            <a:endParaRPr lang="en-US" sz="4000" b="1" dirty="0" smtClean="0"/>
          </a:p>
          <a:p>
            <a:pPr marL="0" indent="0">
              <a:buNone/>
            </a:pPr>
            <a:endParaRPr lang="en-US" b="1" dirty="0"/>
          </a:p>
        </p:txBody>
      </p:sp>
      <p:pic>
        <p:nvPicPr>
          <p:cNvPr id="8" name="Afbeelding 7" descr="EC logo Main News_3.jpg"/>
          <p:cNvPicPr>
            <a:picLocks noChangeAspect="1"/>
          </p:cNvPicPr>
          <p:nvPr/>
        </p:nvPicPr>
        <p:blipFill>
          <a:blip r:embed="rId2"/>
          <a:stretch>
            <a:fillRect/>
          </a:stretch>
        </p:blipFill>
        <p:spPr>
          <a:xfrm>
            <a:off x="1295400" y="3297687"/>
            <a:ext cx="6324600" cy="3560313"/>
          </a:xfrm>
          <a:prstGeom prst="rect">
            <a:avLst/>
          </a:prstGeom>
        </p:spPr>
      </p:pic>
    </p:spTree>
    <p:extLst>
      <p:ext uri="{BB962C8B-B14F-4D97-AF65-F5344CB8AC3E}">
        <p14:creationId xmlns:p14="http://schemas.microsoft.com/office/powerpoint/2010/main" val="3257009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7935144" cy="504056"/>
          </a:xfrm>
        </p:spPr>
        <p:txBody>
          <a:bodyPr>
            <a:normAutofit fontScale="90000"/>
          </a:bodyPr>
          <a:lstStyle/>
          <a:p>
            <a:r>
              <a:rPr lang="fr-BE" dirty="0" smtClean="0"/>
              <a:t>2.1.   Qu’est-ce qu’EU PILOT? (1)</a:t>
            </a:r>
            <a:endParaRPr lang="en-US" dirty="0"/>
          </a:p>
        </p:txBody>
      </p:sp>
      <p:sp>
        <p:nvSpPr>
          <p:cNvPr id="3" name="Content Placeholder 2"/>
          <p:cNvSpPr>
            <a:spLocks noGrp="1"/>
          </p:cNvSpPr>
          <p:nvPr>
            <p:ph idx="1"/>
          </p:nvPr>
        </p:nvSpPr>
        <p:spPr>
          <a:xfrm>
            <a:off x="457200" y="2667000"/>
            <a:ext cx="8229600" cy="2819400"/>
          </a:xfrm>
        </p:spPr>
        <p:txBody>
          <a:bodyPr>
            <a:normAutofit fontScale="92500" lnSpcReduction="10000"/>
          </a:bodyPr>
          <a:lstStyle/>
          <a:p>
            <a:pPr>
              <a:buNone/>
            </a:pPr>
            <a:r>
              <a:rPr lang="fr-BE" sz="2400" dirty="0" smtClean="0"/>
              <a:t>EU Pilot est un </a:t>
            </a:r>
            <a:r>
              <a:rPr lang="fr-BE" sz="2400" b="1" dirty="0" smtClean="0"/>
              <a:t>système online informel </a:t>
            </a:r>
            <a:r>
              <a:rPr lang="fr-BE" sz="2400" dirty="0" smtClean="0"/>
              <a:t>établi entre la Commission et les Etats membres depuis 2008.</a:t>
            </a:r>
          </a:p>
          <a:p>
            <a:pPr>
              <a:buNone/>
            </a:pPr>
            <a:r>
              <a:rPr lang="fr-BE" sz="2400" dirty="0" smtClean="0"/>
              <a:t> </a:t>
            </a:r>
          </a:p>
          <a:p>
            <a:pPr>
              <a:buNone/>
            </a:pPr>
            <a:r>
              <a:rPr lang="fr-BE" sz="2400" dirty="0" smtClean="0"/>
              <a:t>L’objectif est de communiquer à un stade précoce à propos des plaintes formelles introduites auprès de la COM et </a:t>
            </a:r>
            <a:r>
              <a:rPr lang="fr-BE" sz="2400" b="1" dirty="0" smtClean="0"/>
              <a:t>d’éviter ainsi des procédures d’infraction. </a:t>
            </a:r>
            <a:r>
              <a:rPr lang="fr-BE" sz="2400" dirty="0" smtClean="0"/>
              <a:t>Il offre la garantie d’une application et transposition correcte du droit de l’Union et de la conformité du droit national avec le droit communautaire</a:t>
            </a:r>
          </a:p>
          <a:p>
            <a:pPr>
              <a:buNone/>
            </a:pPr>
            <a:endParaRPr lang="fr-BE" sz="2800" dirty="0" smtClean="0"/>
          </a:p>
          <a:p>
            <a:pPr>
              <a:buNone/>
            </a:pPr>
            <a:endParaRPr lang="fr-BE" sz="2800" dirty="0" smtClean="0"/>
          </a:p>
          <a:p>
            <a:endParaRPr lang="fr-BE" sz="2800" dirty="0" smtClean="0"/>
          </a:p>
          <a:p>
            <a:endParaRPr lang="fr-BE" sz="2800" dirty="0" smtClean="0"/>
          </a:p>
          <a:p>
            <a:endParaRPr lang="fr-BE" sz="2800" dirty="0" smtClean="0"/>
          </a:p>
          <a:p>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solidFill>
                  <a:prstClr val="black">
                    <a:tint val="75000"/>
                  </a:prstClr>
                </a:solidFill>
              </a:rPr>
              <a:pPr/>
              <a:t>33</a:t>
            </a:fld>
            <a:endParaRPr lang="fr-BE">
              <a:solidFill>
                <a:prstClr val="black">
                  <a:tint val="75000"/>
                </a:prstClr>
              </a:solidFill>
            </a:endParaRPr>
          </a:p>
        </p:txBody>
      </p:sp>
    </p:spTree>
    <p:extLst>
      <p:ext uri="{BB962C8B-B14F-4D97-AF65-F5344CB8AC3E}">
        <p14:creationId xmlns:p14="http://schemas.microsoft.com/office/powerpoint/2010/main" val="2651566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76400"/>
            <a:ext cx="8229600" cy="504056"/>
          </a:xfrm>
        </p:spPr>
        <p:txBody>
          <a:bodyPr>
            <a:normAutofit fontScale="90000"/>
          </a:bodyPr>
          <a:lstStyle/>
          <a:p>
            <a:r>
              <a:rPr lang="fr-BE" dirty="0" smtClean="0"/>
              <a:t>2.1    Qu’est-ce qu’eu pilot? (2)</a:t>
            </a:r>
            <a:endParaRPr lang="fr-BE" dirty="0"/>
          </a:p>
        </p:txBody>
      </p:sp>
      <p:sp>
        <p:nvSpPr>
          <p:cNvPr id="3" name="Tijdelijke aanduiding voor inhoud 2"/>
          <p:cNvSpPr>
            <a:spLocks noGrp="1"/>
          </p:cNvSpPr>
          <p:nvPr>
            <p:ph idx="1"/>
          </p:nvPr>
        </p:nvSpPr>
        <p:spPr>
          <a:xfrm>
            <a:off x="533400" y="2667000"/>
            <a:ext cx="8382000" cy="3505200"/>
          </a:xfrm>
        </p:spPr>
        <p:txBody>
          <a:bodyPr>
            <a:normAutofit fontScale="92500" lnSpcReduction="10000"/>
          </a:bodyPr>
          <a:lstStyle/>
          <a:p>
            <a:r>
              <a:rPr lang="fr-BE" sz="2000" b="1" dirty="0" smtClean="0"/>
              <a:t>EU Pilot Belgique </a:t>
            </a:r>
            <a:r>
              <a:rPr lang="fr-BE" sz="2000" dirty="0" smtClean="0"/>
              <a:t>est un </a:t>
            </a:r>
            <a:r>
              <a:rPr lang="fr-BE" sz="2000" b="1" dirty="0" smtClean="0"/>
              <a:t>service du SPF Affaires étrangères, Commerce extérieur et Coopération au développement</a:t>
            </a:r>
            <a:r>
              <a:rPr lang="fr-BE" sz="2000" dirty="0" smtClean="0"/>
              <a:t> qui est compétent pour la coordination de la transposition du droit européen en droit national</a:t>
            </a:r>
          </a:p>
          <a:p>
            <a:pPr>
              <a:buNone/>
            </a:pPr>
            <a:endParaRPr lang="fr-BE" sz="2000" dirty="0" smtClean="0"/>
          </a:p>
          <a:p>
            <a:r>
              <a:rPr lang="fr-BE" sz="2000" dirty="0" smtClean="0"/>
              <a:t>La Belgique fait partie du processus EU Pilot depuis le 1er janvier 2011</a:t>
            </a:r>
          </a:p>
          <a:p>
            <a:pPr>
              <a:buNone/>
            </a:pPr>
            <a:endParaRPr lang="fr-BE" sz="2000" dirty="0" smtClean="0"/>
          </a:p>
          <a:p>
            <a:r>
              <a:rPr lang="fr-BE" sz="2000" dirty="0" smtClean="0"/>
              <a:t>Il y a une </a:t>
            </a:r>
            <a:r>
              <a:rPr lang="fr-BE" sz="2000" b="1" dirty="0" smtClean="0"/>
              <a:t>coopération étroite </a:t>
            </a:r>
            <a:r>
              <a:rPr lang="fr-BE" sz="2000" dirty="0" smtClean="0"/>
              <a:t>avec </a:t>
            </a:r>
          </a:p>
          <a:p>
            <a:pPr lvl="8">
              <a:buFont typeface="Arial"/>
              <a:buChar char="•"/>
            </a:pPr>
            <a:r>
              <a:rPr lang="fr-BE" dirty="0" smtClean="0"/>
              <a:t>le réseau des eurocoordinateurs</a:t>
            </a:r>
          </a:p>
          <a:p>
            <a:pPr lvl="8">
              <a:buFont typeface="Arial"/>
              <a:buChar char="•"/>
            </a:pPr>
            <a:r>
              <a:rPr lang="fr-BE" dirty="0" smtClean="0"/>
              <a:t>la direction Droit européen (J2) : pour le suivi des procédures d’infraction</a:t>
            </a:r>
          </a:p>
          <a:p>
            <a:pPr lvl="8">
              <a:buFont typeface="Arial"/>
              <a:buChar char="•"/>
            </a:pPr>
            <a:r>
              <a:rPr lang="fr-BE" dirty="0" smtClean="0"/>
              <a:t>le centre SOLVIT Belgique</a:t>
            </a:r>
          </a:p>
          <a:p>
            <a:endParaRPr lang="nl-NL" dirty="0" smtClean="0"/>
          </a:p>
          <a:p>
            <a:endParaRPr lang="nl-NL" dirty="0" smtClean="0"/>
          </a:p>
          <a:p>
            <a:endParaRPr lang="nl-NL" dirty="0"/>
          </a:p>
        </p:txBody>
      </p:sp>
      <p:sp>
        <p:nvSpPr>
          <p:cNvPr id="4" name="Tijdelijke aanduiding voor dianummer 3"/>
          <p:cNvSpPr>
            <a:spLocks noGrp="1"/>
          </p:cNvSpPr>
          <p:nvPr>
            <p:ph type="sldNum" sz="quarter" idx="12"/>
          </p:nvPr>
        </p:nvSpPr>
        <p:spPr/>
        <p:txBody>
          <a:bodyPr/>
          <a:lstStyle/>
          <a:p>
            <a:fld id="{A4E69D53-DC5D-4522-98FC-D9AD655F59CF}" type="slidenum">
              <a:rPr lang="fr-BE" smtClean="0">
                <a:solidFill>
                  <a:prstClr val="black">
                    <a:tint val="75000"/>
                  </a:prstClr>
                </a:solidFill>
              </a:rPr>
              <a:pPr/>
              <a:t>34</a:t>
            </a:fld>
            <a:endParaRPr lang="fr-BE">
              <a:solidFill>
                <a:prstClr val="black">
                  <a:tint val="75000"/>
                </a:prstClr>
              </a:solidFill>
            </a:endParaRPr>
          </a:p>
        </p:txBody>
      </p:sp>
    </p:spTree>
    <p:extLst>
      <p:ext uri="{BB962C8B-B14F-4D97-AF65-F5344CB8AC3E}">
        <p14:creationId xmlns:p14="http://schemas.microsoft.com/office/powerpoint/2010/main" val="2519622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839200" cy="990600"/>
          </a:xfrm>
        </p:spPr>
        <p:txBody>
          <a:bodyPr>
            <a:noAutofit/>
          </a:bodyPr>
          <a:lstStyle/>
          <a:p>
            <a:r>
              <a:rPr lang="fr-BE" sz="3200" dirty="0" smtClean="0"/>
              <a:t>2.2 Quand une plainte peut-elle être traitée via Eu Pilot ?</a:t>
            </a:r>
            <a:endParaRPr lang="en-US" sz="3200" dirty="0"/>
          </a:p>
        </p:txBody>
      </p:sp>
      <p:sp>
        <p:nvSpPr>
          <p:cNvPr id="3" name="Content Placeholder 2"/>
          <p:cNvSpPr>
            <a:spLocks noGrp="1"/>
          </p:cNvSpPr>
          <p:nvPr>
            <p:ph idx="1"/>
          </p:nvPr>
        </p:nvSpPr>
        <p:spPr>
          <a:xfrm>
            <a:off x="228600" y="1988840"/>
            <a:ext cx="8915400" cy="4869160"/>
          </a:xfrm>
        </p:spPr>
        <p:txBody>
          <a:bodyPr>
            <a:normAutofit fontScale="62500" lnSpcReduction="20000"/>
          </a:bodyPr>
          <a:lstStyle/>
          <a:p>
            <a:pPr>
              <a:buNone/>
            </a:pPr>
            <a:endParaRPr lang="nl-NL" sz="3294" b="1" i="1" dirty="0" smtClean="0"/>
          </a:p>
          <a:p>
            <a:pPr>
              <a:buNone/>
            </a:pPr>
            <a:r>
              <a:rPr lang="nl-NL" sz="3294" b="1" i="1" dirty="0" smtClean="0"/>
              <a:t>   </a:t>
            </a:r>
            <a:r>
              <a:rPr lang="nl-NL" sz="4000" b="1" i="1" dirty="0" err="1" smtClean="0"/>
              <a:t>Plaintes</a:t>
            </a:r>
            <a:r>
              <a:rPr lang="nl-NL" sz="4000" b="1" i="1" dirty="0" smtClean="0"/>
              <a:t> </a:t>
            </a:r>
            <a:r>
              <a:rPr lang="nl-NL" sz="4000" b="1" i="1" dirty="0" err="1" smtClean="0"/>
              <a:t>formelles</a:t>
            </a:r>
            <a:r>
              <a:rPr lang="nl-NL" sz="4000" b="1" i="1" dirty="0" smtClean="0"/>
              <a:t> </a:t>
            </a:r>
            <a:r>
              <a:rPr lang="nl-NL" sz="4000" b="1" i="1" dirty="0" err="1" smtClean="0"/>
              <a:t>introduites</a:t>
            </a:r>
            <a:r>
              <a:rPr lang="nl-NL" sz="4000" b="1" i="1" dirty="0" smtClean="0"/>
              <a:t> </a:t>
            </a:r>
            <a:r>
              <a:rPr lang="nl-NL" sz="4000" b="1" i="1" dirty="0" err="1" smtClean="0"/>
              <a:t>auprès</a:t>
            </a:r>
            <a:r>
              <a:rPr lang="nl-NL" sz="4000" b="1" i="1" dirty="0" smtClean="0"/>
              <a:t> de la COM</a:t>
            </a:r>
          </a:p>
          <a:p>
            <a:pPr>
              <a:buNone/>
            </a:pPr>
            <a:endParaRPr lang="nl-NL" sz="2800" b="1" i="1" dirty="0" smtClean="0"/>
          </a:p>
          <a:p>
            <a:pPr marL="457200" indent="-457200">
              <a:buAutoNum type="arabicPeriod"/>
            </a:pPr>
            <a:r>
              <a:rPr lang="nl-NL" sz="3097" dirty="0" err="1" smtClean="0"/>
              <a:t>Plainte</a:t>
            </a:r>
            <a:r>
              <a:rPr lang="nl-NL" sz="3097" dirty="0" smtClean="0"/>
              <a:t> par rapport à </a:t>
            </a:r>
            <a:r>
              <a:rPr lang="nl-NL" sz="3097" dirty="0" err="1" smtClean="0"/>
              <a:t>l’application</a:t>
            </a:r>
            <a:r>
              <a:rPr lang="nl-NL" sz="3097" dirty="0" smtClean="0"/>
              <a:t> correcte du droit de </a:t>
            </a:r>
            <a:r>
              <a:rPr lang="nl-NL" sz="3097" dirty="0" err="1" smtClean="0"/>
              <a:t>l’Union</a:t>
            </a:r>
            <a:endParaRPr lang="nl-NL" sz="3097" dirty="0" smtClean="0"/>
          </a:p>
          <a:p>
            <a:pPr marL="0" indent="0">
              <a:buNone/>
            </a:pPr>
            <a:r>
              <a:rPr lang="nl-NL" sz="3097" dirty="0" err="1" smtClean="0"/>
              <a:t>ou</a:t>
            </a:r>
            <a:r>
              <a:rPr lang="nl-NL" sz="3097" dirty="0" smtClean="0"/>
              <a:t> </a:t>
            </a:r>
            <a:r>
              <a:rPr lang="nl-NL" sz="3097" dirty="0" err="1" smtClean="0"/>
              <a:t>questions</a:t>
            </a:r>
            <a:r>
              <a:rPr lang="nl-NL" sz="3097" dirty="0" smtClean="0"/>
              <a:t> </a:t>
            </a:r>
            <a:r>
              <a:rPr lang="nl-NL" sz="3097" dirty="0" err="1" smtClean="0"/>
              <a:t>relatives</a:t>
            </a:r>
            <a:r>
              <a:rPr lang="nl-NL" sz="3097" dirty="0" smtClean="0"/>
              <a:t> à la </a:t>
            </a:r>
            <a:r>
              <a:rPr lang="nl-NL" sz="3097" dirty="0" err="1" smtClean="0"/>
              <a:t>conformité</a:t>
            </a:r>
            <a:r>
              <a:rPr lang="nl-NL" sz="3097" dirty="0" smtClean="0"/>
              <a:t> du droit </a:t>
            </a:r>
            <a:r>
              <a:rPr lang="nl-NL" sz="3097" dirty="0" err="1" smtClean="0"/>
              <a:t>national</a:t>
            </a:r>
            <a:r>
              <a:rPr lang="nl-NL" sz="3097" dirty="0" smtClean="0"/>
              <a:t> </a:t>
            </a:r>
            <a:r>
              <a:rPr lang="nl-NL" sz="3097" dirty="0" err="1" smtClean="0"/>
              <a:t>avec</a:t>
            </a:r>
            <a:r>
              <a:rPr lang="nl-NL" sz="3097" dirty="0" smtClean="0"/>
              <a:t> </a:t>
            </a:r>
            <a:r>
              <a:rPr lang="nl-NL" sz="3097" dirty="0" err="1" smtClean="0"/>
              <a:t>le</a:t>
            </a:r>
            <a:r>
              <a:rPr lang="nl-NL" sz="3097" dirty="0" smtClean="0"/>
              <a:t> droit de </a:t>
            </a:r>
            <a:r>
              <a:rPr lang="nl-NL" sz="3097" dirty="0" err="1" smtClean="0"/>
              <a:t>l’Union</a:t>
            </a:r>
            <a:endParaRPr lang="nl-NL" sz="3097" dirty="0" smtClean="0"/>
          </a:p>
          <a:p>
            <a:pPr marL="0" indent="0">
              <a:buNone/>
            </a:pPr>
            <a:endParaRPr lang="nl-NL" sz="3097" dirty="0"/>
          </a:p>
          <a:p>
            <a:pPr marL="514350" indent="-514350">
              <a:buAutoNum type="arabicPeriod" startAt="2"/>
            </a:pPr>
            <a:r>
              <a:rPr lang="nl-NL" sz="3097" dirty="0" smtClean="0"/>
              <a:t>La </a:t>
            </a:r>
            <a:r>
              <a:rPr lang="nl-NL" sz="3097" dirty="0" err="1" smtClean="0"/>
              <a:t>plainte</a:t>
            </a:r>
            <a:r>
              <a:rPr lang="nl-NL" sz="3097" dirty="0" smtClean="0"/>
              <a:t> a </a:t>
            </a:r>
            <a:r>
              <a:rPr lang="nl-NL" sz="3097" dirty="0" err="1" smtClean="0"/>
              <a:t>été</a:t>
            </a:r>
            <a:r>
              <a:rPr lang="nl-NL" sz="3097" dirty="0" smtClean="0"/>
              <a:t> </a:t>
            </a:r>
            <a:r>
              <a:rPr lang="nl-NL" sz="3097" dirty="0" err="1" smtClean="0"/>
              <a:t>introduite</a:t>
            </a:r>
            <a:r>
              <a:rPr lang="nl-NL" sz="3097" dirty="0" smtClean="0"/>
              <a:t> dans </a:t>
            </a:r>
            <a:r>
              <a:rPr lang="nl-NL" sz="3097" dirty="0" err="1" smtClean="0"/>
              <a:t>le</a:t>
            </a:r>
            <a:r>
              <a:rPr lang="nl-NL" sz="3097" dirty="0" smtClean="0"/>
              <a:t> </a:t>
            </a:r>
            <a:r>
              <a:rPr lang="nl-NL" sz="3097" dirty="0" err="1" smtClean="0"/>
              <a:t>système</a:t>
            </a:r>
            <a:r>
              <a:rPr lang="nl-NL" sz="3097" dirty="0" smtClean="0"/>
              <a:t> de </a:t>
            </a:r>
            <a:r>
              <a:rPr lang="nl-NL" sz="3097" dirty="0" err="1" smtClean="0"/>
              <a:t>plainte</a:t>
            </a:r>
            <a:r>
              <a:rPr lang="nl-NL" sz="3097" dirty="0" smtClean="0"/>
              <a:t> de la COM (CHAP) </a:t>
            </a:r>
            <a:r>
              <a:rPr lang="nl-NL" sz="3097" dirty="0" err="1" smtClean="0"/>
              <a:t>ou</a:t>
            </a:r>
            <a:r>
              <a:rPr lang="nl-NL" sz="3097" dirty="0" smtClean="0"/>
              <a:t> par </a:t>
            </a:r>
            <a:r>
              <a:rPr lang="nl-NL" sz="3097" dirty="0" err="1" smtClean="0"/>
              <a:t>propre</a:t>
            </a:r>
            <a:r>
              <a:rPr lang="nl-NL" sz="3097" dirty="0" smtClean="0"/>
              <a:t> </a:t>
            </a:r>
            <a:r>
              <a:rPr lang="nl-NL" sz="3097" dirty="0" err="1" smtClean="0"/>
              <a:t>initiative</a:t>
            </a:r>
            <a:r>
              <a:rPr lang="nl-NL" sz="3097" dirty="0" smtClean="0"/>
              <a:t> (OIC)</a:t>
            </a:r>
          </a:p>
          <a:p>
            <a:pPr marL="0" indent="0">
              <a:buNone/>
            </a:pPr>
            <a:endParaRPr lang="nl-NL" sz="3097" dirty="0" smtClean="0"/>
          </a:p>
          <a:p>
            <a:pPr marL="514350" indent="-514350">
              <a:buAutoNum type="arabicPeriod" startAt="3"/>
            </a:pPr>
            <a:r>
              <a:rPr lang="nl-NL" sz="3097" dirty="0" smtClean="0"/>
              <a:t>Les experts de la COM au sein de </a:t>
            </a:r>
            <a:r>
              <a:rPr lang="nl-NL" sz="3097" dirty="0" err="1" smtClean="0"/>
              <a:t>chaque</a:t>
            </a:r>
            <a:r>
              <a:rPr lang="nl-NL" sz="3097" dirty="0" smtClean="0"/>
              <a:t> DG </a:t>
            </a:r>
            <a:r>
              <a:rPr lang="nl-NL" sz="3097" dirty="0" err="1" smtClean="0"/>
              <a:t>examine</a:t>
            </a:r>
            <a:r>
              <a:rPr lang="nl-NL" sz="3097" dirty="0" smtClean="0"/>
              <a:t> la </a:t>
            </a:r>
            <a:r>
              <a:rPr lang="nl-NL" sz="3097" dirty="0" err="1" smtClean="0"/>
              <a:t>recevabilité</a:t>
            </a:r>
            <a:r>
              <a:rPr lang="nl-NL" sz="3097" dirty="0" smtClean="0"/>
              <a:t> de la </a:t>
            </a:r>
            <a:r>
              <a:rPr lang="nl-NL" sz="3097" dirty="0" err="1" smtClean="0"/>
              <a:t>plainte</a:t>
            </a:r>
            <a:r>
              <a:rPr lang="nl-NL" sz="3097" dirty="0" smtClean="0"/>
              <a:t> et </a:t>
            </a:r>
            <a:r>
              <a:rPr lang="nl-NL" sz="3097" dirty="0" err="1" smtClean="0"/>
              <a:t>le</a:t>
            </a:r>
            <a:r>
              <a:rPr lang="nl-NL" sz="3097" dirty="0" smtClean="0"/>
              <a:t> </a:t>
            </a:r>
            <a:r>
              <a:rPr lang="nl-NL" sz="3097" dirty="0" err="1" smtClean="0"/>
              <a:t>cas</a:t>
            </a:r>
            <a:r>
              <a:rPr lang="nl-NL" sz="3097" dirty="0" smtClean="0"/>
              <a:t> </a:t>
            </a:r>
            <a:r>
              <a:rPr lang="nl-NL" sz="3097" dirty="0" err="1" smtClean="0"/>
              <a:t>échéant</a:t>
            </a:r>
            <a:r>
              <a:rPr lang="nl-NL" sz="3097" dirty="0" smtClean="0"/>
              <a:t>, </a:t>
            </a:r>
            <a:r>
              <a:rPr lang="nl-NL" sz="3097" dirty="0" err="1" smtClean="0"/>
              <a:t>interroge</a:t>
            </a:r>
            <a:r>
              <a:rPr lang="nl-NL" sz="3097" dirty="0" smtClean="0"/>
              <a:t> les </a:t>
            </a:r>
            <a:r>
              <a:rPr lang="nl-NL" sz="3097" dirty="0" err="1" smtClean="0"/>
              <a:t>Etats</a:t>
            </a:r>
            <a:r>
              <a:rPr lang="nl-NL" sz="3097" dirty="0" smtClean="0"/>
              <a:t> </a:t>
            </a:r>
            <a:r>
              <a:rPr lang="nl-NL" sz="3097" dirty="0" err="1" smtClean="0"/>
              <a:t>membres</a:t>
            </a:r>
            <a:endParaRPr lang="nl-NL" sz="3097" dirty="0" smtClean="0"/>
          </a:p>
          <a:p>
            <a:pPr marL="457200" indent="-457200">
              <a:buNone/>
            </a:pPr>
            <a:endParaRPr lang="nl-NL" sz="3097" dirty="0" smtClean="0"/>
          </a:p>
          <a:p>
            <a:pPr marL="457200" indent="-457200">
              <a:buNone/>
            </a:pPr>
            <a:r>
              <a:rPr lang="nl-NL" sz="3097" dirty="0" smtClean="0"/>
              <a:t>!!! </a:t>
            </a:r>
            <a:r>
              <a:rPr lang="nl-NL" sz="3097" dirty="0" err="1" smtClean="0"/>
              <a:t>Délai</a:t>
            </a:r>
            <a:r>
              <a:rPr lang="nl-NL" sz="3097" dirty="0" smtClean="0"/>
              <a:t> </a:t>
            </a:r>
            <a:r>
              <a:rPr lang="nl-NL" sz="3097" dirty="0" err="1" smtClean="0"/>
              <a:t>parfois</a:t>
            </a:r>
            <a:r>
              <a:rPr lang="nl-NL" sz="3097" dirty="0" smtClean="0"/>
              <a:t> </a:t>
            </a:r>
            <a:r>
              <a:rPr lang="nl-NL" sz="3097" dirty="0" err="1" smtClean="0"/>
              <a:t>très</a:t>
            </a:r>
            <a:r>
              <a:rPr lang="nl-NL" sz="3097" dirty="0" smtClean="0"/>
              <a:t> long : 1 </a:t>
            </a:r>
            <a:r>
              <a:rPr lang="nl-NL" sz="3097" dirty="0" err="1" smtClean="0"/>
              <a:t>an</a:t>
            </a:r>
            <a:endParaRPr lang="nl-NL" sz="3097" dirty="0" smtClean="0"/>
          </a:p>
          <a:p>
            <a:pPr marL="457200" indent="-457200">
              <a:buNone/>
            </a:pPr>
            <a:endParaRPr lang="nl-NL" sz="3097" b="1" dirty="0" smtClean="0"/>
          </a:p>
          <a:p>
            <a:pPr marL="457200" indent="-457200">
              <a:buNone/>
            </a:pPr>
            <a:r>
              <a:rPr lang="nl-NL" sz="1600" dirty="0" smtClean="0"/>
              <a:t> </a:t>
            </a:r>
          </a:p>
          <a:p>
            <a:pPr marL="457200" indent="-457200">
              <a:buAutoNum type="arabicPeriod"/>
            </a:pPr>
            <a:endParaRPr lang="en-US" sz="2000" dirty="0" smtClean="0"/>
          </a:p>
        </p:txBody>
      </p:sp>
      <p:sp>
        <p:nvSpPr>
          <p:cNvPr id="4" name="Slide Number Placeholder 3"/>
          <p:cNvSpPr>
            <a:spLocks noGrp="1"/>
          </p:cNvSpPr>
          <p:nvPr>
            <p:ph type="sldNum" sz="quarter" idx="12"/>
          </p:nvPr>
        </p:nvSpPr>
        <p:spPr/>
        <p:txBody>
          <a:bodyPr/>
          <a:lstStyle/>
          <a:p>
            <a:fld id="{A4E69D53-DC5D-4522-98FC-D9AD655F59CF}" type="slidenum">
              <a:rPr lang="fr-BE" smtClean="0"/>
              <a:pPr/>
              <a:t>35</a:t>
            </a:fld>
            <a:endParaRPr lang="fr-BE"/>
          </a:p>
        </p:txBody>
      </p:sp>
    </p:spTree>
    <p:extLst>
      <p:ext uri="{BB962C8B-B14F-4D97-AF65-F5344CB8AC3E}">
        <p14:creationId xmlns:p14="http://schemas.microsoft.com/office/powerpoint/2010/main" val="3804328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BE" sz="3200" dirty="0" smtClean="0"/>
              <a:t>Nombres de dossiers CHAP et nombre de dossiers suivis par eu pilot en 2015</a:t>
            </a:r>
            <a:endParaRPr lang="en-US" sz="3200"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36</a:t>
            </a:fld>
            <a:endParaRPr lang="fr-BE"/>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6361831"/>
              </p:ext>
            </p:extLst>
          </p:nvPr>
        </p:nvGraphicFramePr>
        <p:xfrm>
          <a:off x="539552" y="2204864"/>
          <a:ext cx="8229600" cy="4137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9973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Plaintes  eu pilot par domaine -2015</a:t>
            </a: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37</a:t>
            </a:fld>
            <a:endParaRPr lang="fr-BE"/>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26134569"/>
              </p:ext>
            </p:extLst>
          </p:nvPr>
        </p:nvGraphicFramePr>
        <p:xfrm>
          <a:off x="457200" y="1989138"/>
          <a:ext cx="8363272" cy="46802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1883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47800"/>
            <a:ext cx="8229600" cy="504056"/>
          </a:xfrm>
        </p:spPr>
        <p:txBody>
          <a:bodyPr>
            <a:normAutofit fontScale="90000"/>
          </a:bodyPr>
          <a:lstStyle/>
          <a:p>
            <a:r>
              <a:rPr lang="nl-NL" dirty="0" smtClean="0"/>
              <a:t>2.3  </a:t>
            </a:r>
            <a:r>
              <a:rPr lang="fr-BE" dirty="0" smtClean="0"/>
              <a:t>Comment fonctionne EU PILOT? </a:t>
            </a:r>
            <a:endParaRPr lang="fr-BE" dirty="0"/>
          </a:p>
        </p:txBody>
      </p:sp>
      <p:sp>
        <p:nvSpPr>
          <p:cNvPr id="3" name="Tijdelijke aanduiding voor inhoud 2"/>
          <p:cNvSpPr>
            <a:spLocks noGrp="1"/>
          </p:cNvSpPr>
          <p:nvPr>
            <p:ph idx="1"/>
          </p:nvPr>
        </p:nvSpPr>
        <p:spPr>
          <a:xfrm>
            <a:off x="533400" y="2362200"/>
            <a:ext cx="8382000" cy="3352800"/>
          </a:xfrm>
        </p:spPr>
        <p:txBody>
          <a:bodyPr>
            <a:normAutofit fontScale="92500" lnSpcReduction="10000"/>
          </a:bodyPr>
          <a:lstStyle/>
          <a:p>
            <a:pPr>
              <a:buFont typeface="Arial"/>
              <a:buChar char="•"/>
            </a:pPr>
            <a:r>
              <a:rPr lang="fr-BE" sz="2400" b="1" dirty="0" smtClean="0"/>
              <a:t>Base de données en ligne</a:t>
            </a:r>
          </a:p>
          <a:p>
            <a:pPr>
              <a:buFont typeface="Arial"/>
              <a:buChar char="•"/>
            </a:pPr>
            <a:r>
              <a:rPr lang="fr-BE" sz="2400" dirty="0" smtClean="0"/>
              <a:t>Situation spécifique pour la Belgique : </a:t>
            </a:r>
          </a:p>
          <a:p>
            <a:pPr lvl="1">
              <a:buFont typeface="Arial"/>
              <a:buChar char="•"/>
            </a:pPr>
            <a:r>
              <a:rPr lang="fr-BE" sz="1730" dirty="0" smtClean="0"/>
              <a:t>implication du niveau fédéral et des entités fédérées compétentes</a:t>
            </a:r>
          </a:p>
          <a:p>
            <a:r>
              <a:rPr lang="fr-BE" sz="2400" dirty="0" smtClean="0"/>
              <a:t>Règle : les autorités nationales disposent de </a:t>
            </a:r>
            <a:r>
              <a:rPr lang="fr-BE" sz="2400" b="1" dirty="0" smtClean="0"/>
              <a:t>10 semaines </a:t>
            </a:r>
            <a:r>
              <a:rPr lang="fr-BE" sz="2400" dirty="0" smtClean="0"/>
              <a:t>pour introduire une réponse</a:t>
            </a:r>
          </a:p>
          <a:p>
            <a:r>
              <a:rPr lang="fr-BE" sz="2400" dirty="0" smtClean="0"/>
              <a:t>Exception : </a:t>
            </a:r>
            <a:r>
              <a:rPr lang="fr-BE" sz="2400" b="1" dirty="0" smtClean="0"/>
              <a:t>&lt; 10 semaines </a:t>
            </a:r>
            <a:r>
              <a:rPr lang="fr-BE" sz="2400" dirty="0" smtClean="0"/>
              <a:t> motivé par la Commission</a:t>
            </a:r>
          </a:p>
          <a:p>
            <a:r>
              <a:rPr lang="fr-BE" sz="2400" dirty="0" smtClean="0"/>
              <a:t>Décision de la Commission:</a:t>
            </a:r>
          </a:p>
          <a:p>
            <a:pPr lvl="4">
              <a:buFont typeface="Wingdings" charset="2"/>
              <a:buChar char="Ø"/>
            </a:pPr>
            <a:r>
              <a:rPr lang="fr-BE" sz="1730" dirty="0" smtClean="0"/>
              <a:t>Demande d’informations complémentaires</a:t>
            </a:r>
          </a:p>
          <a:p>
            <a:pPr lvl="4">
              <a:buFont typeface="Wingdings" charset="2"/>
              <a:buChar char="Ø"/>
            </a:pPr>
            <a:r>
              <a:rPr lang="fr-BE" sz="1730" dirty="0" smtClean="0"/>
              <a:t>Clôturé positivement</a:t>
            </a:r>
          </a:p>
          <a:p>
            <a:pPr lvl="4">
              <a:buFont typeface="Wingdings" charset="2"/>
              <a:buChar char="Ø"/>
            </a:pPr>
            <a:r>
              <a:rPr lang="fr-BE" sz="1730" dirty="0" smtClean="0"/>
              <a:t>Clôturé négativement</a:t>
            </a:r>
          </a:p>
          <a:p>
            <a:pPr>
              <a:buFont typeface="Wingdings" panose="05000000000000000000" pitchFamily="2" charset="2"/>
              <a:buChar char="ü"/>
            </a:pPr>
            <a:endParaRPr lang="nl-NL" sz="1800" dirty="0"/>
          </a:p>
        </p:txBody>
      </p:sp>
      <p:sp>
        <p:nvSpPr>
          <p:cNvPr id="4" name="Tijdelijke aanduiding voor dianummer 3"/>
          <p:cNvSpPr>
            <a:spLocks noGrp="1"/>
          </p:cNvSpPr>
          <p:nvPr>
            <p:ph type="sldNum" sz="quarter" idx="12"/>
          </p:nvPr>
        </p:nvSpPr>
        <p:spPr/>
        <p:txBody>
          <a:bodyPr/>
          <a:lstStyle/>
          <a:p>
            <a:fld id="{A4E69D53-DC5D-4522-98FC-D9AD655F59CF}" type="slidenum">
              <a:rPr lang="fr-BE" smtClean="0">
                <a:solidFill>
                  <a:prstClr val="black">
                    <a:tint val="75000"/>
                  </a:prstClr>
                </a:solidFill>
              </a:rPr>
              <a:pPr/>
              <a:t>38</a:t>
            </a:fld>
            <a:endParaRPr lang="fr-BE">
              <a:solidFill>
                <a:prstClr val="black">
                  <a:tint val="75000"/>
                </a:prstClr>
              </a:solidFill>
            </a:endParaRPr>
          </a:p>
        </p:txBody>
      </p:sp>
    </p:spTree>
    <p:extLst>
      <p:ext uri="{BB962C8B-B14F-4D97-AF65-F5344CB8AC3E}">
        <p14:creationId xmlns:p14="http://schemas.microsoft.com/office/powerpoint/2010/main" val="40887130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733800"/>
            <a:ext cx="8229600" cy="504056"/>
          </a:xfrm>
        </p:spPr>
        <p:txBody>
          <a:bodyPr>
            <a:noAutofit/>
          </a:bodyPr>
          <a:lstStyle/>
          <a:p>
            <a:r>
              <a:rPr lang="fr-BE" sz="3200" dirty="0" smtClean="0"/>
              <a:t>LES RESULTATS EU PILOT EN 2015</a:t>
            </a:r>
            <a:endParaRPr lang="en-US" sz="3200" dirty="0"/>
          </a:p>
        </p:txBody>
      </p:sp>
      <p:sp>
        <p:nvSpPr>
          <p:cNvPr id="3" name="Content Placeholder 2"/>
          <p:cNvSpPr>
            <a:spLocks noGrp="1"/>
          </p:cNvSpPr>
          <p:nvPr>
            <p:ph idx="1"/>
          </p:nvPr>
        </p:nvSpPr>
        <p:spPr>
          <a:xfrm>
            <a:off x="457200" y="4343400"/>
            <a:ext cx="8229600" cy="2087563"/>
          </a:xfrm>
        </p:spPr>
        <p:txBody>
          <a:bodyPr>
            <a:normAutofit/>
          </a:bodyPr>
          <a:lstStyle/>
          <a:p>
            <a:r>
              <a:rPr lang="fr-BE" sz="1800" b="1" dirty="0" smtClean="0"/>
              <a:t>TOTAL </a:t>
            </a:r>
          </a:p>
          <a:p>
            <a:pPr lvl="2">
              <a:buFont typeface="Wingdings" panose="05000000000000000000" pitchFamily="2" charset="2"/>
              <a:buChar char="ü"/>
            </a:pPr>
            <a:r>
              <a:rPr lang="fr-BE" sz="1800" dirty="0" smtClean="0"/>
              <a:t>969 nouveaux dossiers</a:t>
            </a:r>
          </a:p>
          <a:p>
            <a:pPr lvl="2">
              <a:buFont typeface="Wingdings" panose="05000000000000000000" pitchFamily="2" charset="2"/>
              <a:buChar char="ü"/>
            </a:pPr>
            <a:r>
              <a:rPr lang="fr-BE" sz="1800" dirty="0" smtClean="0"/>
              <a:t>75% moyenne européenne de taux de résolution</a:t>
            </a:r>
          </a:p>
          <a:p>
            <a:r>
              <a:rPr lang="fr-BE" sz="1800" b="1" dirty="0" smtClean="0"/>
              <a:t>EU PILOT BELGIQUE</a:t>
            </a:r>
          </a:p>
          <a:p>
            <a:pPr lvl="2">
              <a:buFont typeface="Wingdings" panose="05000000000000000000" pitchFamily="2" charset="2"/>
              <a:buChar char="ü"/>
            </a:pPr>
            <a:r>
              <a:rPr lang="fr-BE" sz="1800" dirty="0" smtClean="0"/>
              <a:t>30 nouveaux dossiers</a:t>
            </a:r>
          </a:p>
          <a:p>
            <a:pPr lvl="2">
              <a:buFont typeface="Wingdings" panose="05000000000000000000" pitchFamily="2" charset="2"/>
              <a:buChar char="ü"/>
            </a:pPr>
            <a:r>
              <a:rPr lang="fr-BE" sz="1800" dirty="0" smtClean="0"/>
              <a:t>70% de taux de résolution</a:t>
            </a:r>
            <a:endParaRPr lang="en-US" sz="1800" dirty="0"/>
          </a:p>
        </p:txBody>
      </p:sp>
      <p:sp>
        <p:nvSpPr>
          <p:cNvPr id="4" name="Slide Number Placeholder 3"/>
          <p:cNvSpPr>
            <a:spLocks noGrp="1"/>
          </p:cNvSpPr>
          <p:nvPr>
            <p:ph type="sldNum" sz="quarter" idx="12"/>
          </p:nvPr>
        </p:nvSpPr>
        <p:spPr/>
        <p:txBody>
          <a:bodyPr/>
          <a:lstStyle/>
          <a:p>
            <a:fld id="{A4E69D53-DC5D-4522-98FC-D9AD655F59CF}" type="slidenum">
              <a:rPr lang="fr-BE" smtClean="0">
                <a:solidFill>
                  <a:prstClr val="black">
                    <a:tint val="75000"/>
                  </a:prstClr>
                </a:solidFill>
              </a:rPr>
              <a:pPr/>
              <a:t>39</a:t>
            </a:fld>
            <a:endParaRPr lang="fr-BE">
              <a:solidFill>
                <a:prstClr val="black">
                  <a:tint val="75000"/>
                </a:prstClr>
              </a:solidFill>
            </a:endParaRPr>
          </a:p>
        </p:txBody>
      </p:sp>
      <p:sp>
        <p:nvSpPr>
          <p:cNvPr id="5" name="Title 1"/>
          <p:cNvSpPr txBox="1">
            <a:spLocks/>
          </p:cNvSpPr>
          <p:nvPr/>
        </p:nvSpPr>
        <p:spPr>
          <a:xfrm>
            <a:off x="467544" y="1268760"/>
            <a:ext cx="8229600" cy="504056"/>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BE" sz="4000" b="1" i="0" u="none" strike="noStrike" kern="1200" cap="all" spc="0" normalizeH="0" baseline="0" noProof="0" dirty="0" smtClean="0">
                <a:ln>
                  <a:noFill/>
                </a:ln>
                <a:solidFill>
                  <a:srgbClr val="C4594A"/>
                </a:solidFill>
                <a:effectLst/>
                <a:uLnTx/>
                <a:uFillTx/>
                <a:latin typeface="+mj-lt"/>
                <a:ea typeface="+mj-ea"/>
                <a:cs typeface="+mj-cs"/>
              </a:rPr>
              <a:t>Les resulTATS EU Pilot 2008-2015</a:t>
            </a:r>
            <a:endParaRPr kumimoji="0" lang="en-US" sz="4000" b="1" i="0" u="none" strike="noStrike" kern="1200" cap="all" spc="0" normalizeH="0" baseline="0" noProof="0" dirty="0">
              <a:ln>
                <a:noFill/>
              </a:ln>
              <a:solidFill>
                <a:srgbClr val="C4594A"/>
              </a:solidFill>
              <a:effectLst/>
              <a:uLnTx/>
              <a:uFillTx/>
              <a:latin typeface="+mj-lt"/>
              <a:ea typeface="+mj-ea"/>
              <a:cs typeface="+mj-cs"/>
            </a:endParaRPr>
          </a:p>
        </p:txBody>
      </p:sp>
      <p:sp>
        <p:nvSpPr>
          <p:cNvPr id="7" name="Tekstvak 6"/>
          <p:cNvSpPr txBox="1"/>
          <p:nvPr/>
        </p:nvSpPr>
        <p:spPr>
          <a:xfrm>
            <a:off x="609600" y="1828800"/>
            <a:ext cx="5943600" cy="1754327"/>
          </a:xfrm>
          <a:prstGeom prst="rect">
            <a:avLst/>
          </a:prstGeom>
          <a:noFill/>
        </p:spPr>
        <p:txBody>
          <a:bodyPr wrap="square" rtlCol="0">
            <a:spAutoFit/>
          </a:bodyPr>
          <a:lstStyle/>
          <a:p>
            <a:pPr>
              <a:buFont typeface="Arial"/>
              <a:buChar char="•"/>
            </a:pPr>
            <a:r>
              <a:rPr lang="fr-BE" b="1" dirty="0" smtClean="0"/>
              <a:t> TOTAL</a:t>
            </a:r>
          </a:p>
          <a:p>
            <a:pPr lvl="2">
              <a:buFont typeface="Wingdings" panose="05000000000000000000" pitchFamily="2" charset="2"/>
              <a:buChar char="ü"/>
            </a:pPr>
            <a:r>
              <a:rPr lang="fr-BE" dirty="0" smtClean="0"/>
              <a:t> 8 600 dossiers</a:t>
            </a:r>
          </a:p>
          <a:p>
            <a:pPr lvl="2">
              <a:buFont typeface="Wingdings" panose="05000000000000000000" pitchFamily="2" charset="2"/>
              <a:buChar char="ü"/>
            </a:pPr>
            <a:r>
              <a:rPr lang="fr-BE" dirty="0" smtClean="0"/>
              <a:t> Origine des dossiers: </a:t>
            </a:r>
          </a:p>
          <a:p>
            <a:pPr lvl="3">
              <a:buFont typeface="Wingdings" panose="05000000000000000000" pitchFamily="2" charset="2"/>
              <a:buChar char="ü"/>
            </a:pPr>
            <a:r>
              <a:rPr lang="fr-BE" dirty="0" smtClean="0"/>
              <a:t> CHAP: 34%  </a:t>
            </a:r>
          </a:p>
          <a:p>
            <a:pPr lvl="3">
              <a:buFont typeface="Wingdings" panose="05000000000000000000" pitchFamily="2" charset="2"/>
              <a:buChar char="ü"/>
            </a:pPr>
            <a:r>
              <a:rPr lang="fr-BE" dirty="0" smtClean="0"/>
              <a:t>  OIC: 66%</a:t>
            </a:r>
          </a:p>
          <a:p>
            <a:pPr lvl="2">
              <a:buFont typeface="Wingdings" panose="05000000000000000000" pitchFamily="2" charset="2"/>
              <a:buChar char="ü"/>
            </a:pPr>
            <a:r>
              <a:rPr lang="fr-BE" dirty="0" smtClean="0"/>
              <a:t>¼ des dossiers ENVI</a:t>
            </a:r>
          </a:p>
          <a:p>
            <a:endParaRPr lang="nl-NL" dirty="0"/>
          </a:p>
        </p:txBody>
      </p:sp>
    </p:spTree>
    <p:extLst>
      <p:ext uri="{BB962C8B-B14F-4D97-AF65-F5344CB8AC3E}">
        <p14:creationId xmlns:p14="http://schemas.microsoft.com/office/powerpoint/2010/main" val="1087752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INTRODUCTION</a:t>
            </a:r>
            <a:endParaRPr lang="en-US" dirty="0"/>
          </a:p>
        </p:txBody>
      </p:sp>
      <p:sp>
        <p:nvSpPr>
          <p:cNvPr id="3" name="Content Placeholder 2"/>
          <p:cNvSpPr>
            <a:spLocks noGrp="1"/>
          </p:cNvSpPr>
          <p:nvPr>
            <p:ph idx="1"/>
          </p:nvPr>
        </p:nvSpPr>
        <p:spPr/>
        <p:txBody>
          <a:bodyPr>
            <a:normAutofit lnSpcReduction="10000"/>
          </a:bodyPr>
          <a:lstStyle/>
          <a:p>
            <a:r>
              <a:rPr lang="fr-BE" dirty="0" smtClean="0"/>
              <a:t>LE MARCHE INTERIEUR : QUATRE LIBERTES</a:t>
            </a:r>
          </a:p>
          <a:p>
            <a:endParaRPr lang="fr-BE" dirty="0" smtClean="0"/>
          </a:p>
          <a:p>
            <a:pPr marL="0" indent="0">
              <a:buNone/>
            </a:pPr>
            <a:r>
              <a:rPr lang="fr-BE" sz="2800" i="1" dirty="0" smtClean="0"/>
              <a:t>« </a:t>
            </a:r>
            <a:r>
              <a:rPr lang="fr-BE" sz="2800" b="1" i="1" dirty="0" smtClean="0"/>
              <a:t>Déterminés </a:t>
            </a:r>
            <a:r>
              <a:rPr lang="fr-BE" sz="2800" i="1" dirty="0" smtClean="0"/>
              <a:t>à établir les fondements d’une union sans cesse plus étroite entre les peuples européens,</a:t>
            </a:r>
          </a:p>
          <a:p>
            <a:pPr marL="0" indent="0">
              <a:buNone/>
            </a:pPr>
            <a:r>
              <a:rPr lang="fr-BE" sz="2800" b="1" i="1" dirty="0" smtClean="0"/>
              <a:t>Décidés</a:t>
            </a:r>
            <a:r>
              <a:rPr lang="fr-BE" sz="2800" i="1" dirty="0" smtClean="0"/>
              <a:t> à assurer par une action commune le progrès économique et social de leurs Etats en éliminant les barrières qui divisent l’Europe,… »</a:t>
            </a:r>
          </a:p>
          <a:p>
            <a:pPr marL="0" indent="0">
              <a:buNone/>
            </a:pPr>
            <a:r>
              <a:rPr lang="fr-BE" sz="2000" dirty="0" smtClean="0"/>
              <a:t>Paragraphe 1et2 du préambule du </a:t>
            </a:r>
            <a:r>
              <a:rPr lang="fr-BE" sz="2000" i="1" dirty="0" smtClean="0"/>
              <a:t>Traité sur le fonctionnement de l’Europe,</a:t>
            </a:r>
          </a:p>
          <a:p>
            <a:pPr marL="0" indent="0">
              <a:buNone/>
            </a:pPr>
            <a:r>
              <a:rPr lang="fr-BE" sz="2000" i="1" dirty="0" smtClean="0"/>
              <a:t>Art. 26 et 27 TFUE</a:t>
            </a:r>
            <a:endParaRPr lang="en-US" sz="2000" i="1"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4</a:t>
            </a:fld>
            <a:endParaRPr lang="fr-BE"/>
          </a:p>
        </p:txBody>
      </p:sp>
    </p:spTree>
    <p:extLst>
      <p:ext uri="{BB962C8B-B14F-4D97-AF65-F5344CB8AC3E}">
        <p14:creationId xmlns:p14="http://schemas.microsoft.com/office/powerpoint/2010/main" val="3420876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err="1" smtClean="0"/>
              <a:t>Caseload</a:t>
            </a:r>
            <a:r>
              <a:rPr lang="fr-BE" dirty="0" smtClean="0"/>
              <a:t> vs. Taux de résolution</a:t>
            </a: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40</a:t>
            </a:fld>
            <a:endParaRPr lang="fr-BE"/>
          </a:p>
        </p:txBody>
      </p:sp>
      <p:pic>
        <p:nvPicPr>
          <p:cNvPr id="5" name="Picture 2" descr="image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7920880" cy="489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0177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2.4   Exceptions (1)</a:t>
            </a:r>
            <a:endParaRPr lang="en-US" dirty="0"/>
          </a:p>
        </p:txBody>
      </p:sp>
      <p:sp>
        <p:nvSpPr>
          <p:cNvPr id="3" name="Content Placeholder 2"/>
          <p:cNvSpPr>
            <a:spLocks noGrp="1"/>
          </p:cNvSpPr>
          <p:nvPr>
            <p:ph idx="1"/>
          </p:nvPr>
        </p:nvSpPr>
        <p:spPr>
          <a:xfrm>
            <a:off x="228600" y="1988840"/>
            <a:ext cx="8763000" cy="4137323"/>
          </a:xfrm>
        </p:spPr>
        <p:txBody>
          <a:bodyPr>
            <a:normAutofit/>
          </a:bodyPr>
          <a:lstStyle/>
          <a:p>
            <a:pPr marL="0" indent="0">
              <a:buNone/>
            </a:pPr>
            <a:r>
              <a:rPr lang="fr-BE" sz="2595" b="1" dirty="0" smtClean="0"/>
              <a:t>     </a:t>
            </a:r>
          </a:p>
          <a:p>
            <a:pPr marL="0" indent="0">
              <a:buNone/>
            </a:pPr>
            <a:r>
              <a:rPr lang="fr-BE" sz="2595" b="1" dirty="0" smtClean="0"/>
              <a:t>       </a:t>
            </a:r>
            <a:r>
              <a:rPr lang="fr-BE" sz="2595" b="1" i="1" dirty="0" smtClean="0"/>
              <a:t>PROCEDURE D’INFRACTION IMMEDIATE</a:t>
            </a:r>
          </a:p>
          <a:p>
            <a:pPr>
              <a:buNone/>
            </a:pPr>
            <a:endParaRPr lang="fr-BE" sz="1600" dirty="0" smtClean="0"/>
          </a:p>
          <a:p>
            <a:pPr>
              <a:buNone/>
            </a:pPr>
            <a:r>
              <a:rPr lang="fr-BE" sz="1800" dirty="0" smtClean="0"/>
              <a:t>1. </a:t>
            </a:r>
            <a:r>
              <a:rPr lang="fr-BE" sz="1800" b="1" dirty="0" smtClean="0"/>
              <a:t>Transposition tardive </a:t>
            </a:r>
            <a:r>
              <a:rPr lang="fr-BE" sz="1800" dirty="0" smtClean="0"/>
              <a:t>d’une Directive européenne</a:t>
            </a:r>
          </a:p>
          <a:p>
            <a:pPr>
              <a:buNone/>
            </a:pPr>
            <a:r>
              <a:rPr lang="fr-BE" sz="1800" dirty="0" smtClean="0"/>
              <a:t>2. </a:t>
            </a:r>
            <a:r>
              <a:rPr lang="fr-BE" sz="1800" b="1" dirty="0" smtClean="0"/>
              <a:t>Non application des arrêts de la Cour de justice de l’Union européenne (CJUE)</a:t>
            </a:r>
          </a:p>
          <a:p>
            <a:pPr>
              <a:buNone/>
            </a:pPr>
            <a:r>
              <a:rPr lang="fr-BE" sz="1800" dirty="0" smtClean="0"/>
              <a:t>3. </a:t>
            </a:r>
            <a:r>
              <a:rPr lang="fr-BE" sz="1800" b="1" dirty="0" smtClean="0"/>
              <a:t>Situation d’urgence ou intérêt supérieure</a:t>
            </a:r>
          </a:p>
          <a:p>
            <a:pPr>
              <a:buNone/>
            </a:pPr>
            <a:r>
              <a:rPr lang="fr-BE" sz="1800" dirty="0" smtClean="0"/>
              <a:t>4. </a:t>
            </a:r>
            <a:r>
              <a:rPr lang="fr-BE" sz="1800" b="1" dirty="0" smtClean="0"/>
              <a:t>L’objet de la plainte et du litige porte sur </a:t>
            </a:r>
            <a:r>
              <a:rPr lang="fr-BE" sz="1800" dirty="0" smtClean="0"/>
              <a:t>les matières suivantes:</a:t>
            </a:r>
          </a:p>
          <a:p>
            <a:pPr lvl="1"/>
            <a:r>
              <a:rPr lang="fr-BE" sz="1600" dirty="0" smtClean="0"/>
              <a:t>Suivi financier des moyens propres de l’Union</a:t>
            </a:r>
          </a:p>
          <a:p>
            <a:pPr lvl="1"/>
            <a:r>
              <a:rPr lang="fr-BE" sz="1600" dirty="0" smtClean="0"/>
              <a:t>Les fonds européens ou tout autre instrument financier</a:t>
            </a:r>
          </a:p>
          <a:p>
            <a:pPr lvl="1"/>
            <a:r>
              <a:rPr lang="fr-BE" sz="1600" dirty="0" smtClean="0"/>
              <a:t>Une infraction grave à la législation européenne en matière de marché public</a:t>
            </a:r>
          </a:p>
          <a:p>
            <a:pPr lvl="1"/>
            <a:r>
              <a:rPr lang="fr-BE" sz="1600" dirty="0" smtClean="0"/>
              <a:t>Procédure d’information dans le domaine des normes et prescriptions techniques</a:t>
            </a:r>
          </a:p>
          <a:p>
            <a:endParaRPr lang="fr-BE" sz="2400" dirty="0" smtClean="0"/>
          </a:p>
          <a:p>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solidFill>
                  <a:prstClr val="black">
                    <a:tint val="75000"/>
                  </a:prstClr>
                </a:solidFill>
              </a:rPr>
              <a:pPr/>
              <a:t>41</a:t>
            </a:fld>
            <a:endParaRPr lang="fr-BE">
              <a:solidFill>
                <a:prstClr val="black">
                  <a:tint val="75000"/>
                </a:prstClr>
              </a:solidFill>
            </a:endParaRPr>
          </a:p>
        </p:txBody>
      </p:sp>
    </p:spTree>
    <p:extLst>
      <p:ext uri="{BB962C8B-B14F-4D97-AF65-F5344CB8AC3E}">
        <p14:creationId xmlns:p14="http://schemas.microsoft.com/office/powerpoint/2010/main" val="2655539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	</a:t>
            </a:r>
            <a:r>
              <a:rPr lang="fr-BE" dirty="0" smtClean="0"/>
              <a:t>Exceptions (2)</a:t>
            </a:r>
            <a:endParaRPr lang="en-US" dirty="0"/>
          </a:p>
        </p:txBody>
      </p:sp>
      <p:sp>
        <p:nvSpPr>
          <p:cNvPr id="3" name="Content Placeholder 2"/>
          <p:cNvSpPr>
            <a:spLocks noGrp="1"/>
          </p:cNvSpPr>
          <p:nvPr>
            <p:ph idx="1"/>
          </p:nvPr>
        </p:nvSpPr>
        <p:spPr>
          <a:xfrm>
            <a:off x="457200" y="2209800"/>
            <a:ext cx="8229600" cy="3916363"/>
          </a:xfrm>
        </p:spPr>
        <p:txBody>
          <a:bodyPr/>
          <a:lstStyle/>
          <a:p>
            <a:pPr marL="0" indent="0">
              <a:buNone/>
            </a:pPr>
            <a:r>
              <a:rPr lang="fr-BE" sz="2800" b="1" i="1" dirty="0" smtClean="0"/>
              <a:t>                   REFUS D’UN DOSSIER EU PILOT</a:t>
            </a:r>
          </a:p>
          <a:p>
            <a:pPr>
              <a:buFont typeface="Wingdings" panose="05000000000000000000" pitchFamily="2" charset="2"/>
              <a:buChar char="ü"/>
            </a:pPr>
            <a:endParaRPr lang="fr-BE" sz="2000" dirty="0" smtClean="0"/>
          </a:p>
          <a:p>
            <a:pPr>
              <a:buFont typeface="Wingdings" panose="05000000000000000000" pitchFamily="2" charset="2"/>
              <a:buChar char="ü"/>
            </a:pPr>
            <a:r>
              <a:rPr lang="fr-BE" sz="2000" dirty="0" smtClean="0"/>
              <a:t>Refus acceptable:</a:t>
            </a:r>
          </a:p>
          <a:p>
            <a:pPr lvl="1">
              <a:buFont typeface="Wingdings" panose="05000000000000000000" pitchFamily="2" charset="2"/>
              <a:buChar char="ü"/>
            </a:pPr>
            <a:r>
              <a:rPr lang="fr-BE" sz="1800" dirty="0" smtClean="0"/>
              <a:t>L’objet de la plainte fait déjà l’objet d’une procédure d’infraction</a:t>
            </a:r>
          </a:p>
          <a:p>
            <a:pPr lvl="1">
              <a:buFont typeface="Wingdings" panose="05000000000000000000" pitchFamily="2" charset="2"/>
              <a:buChar char="ü"/>
            </a:pPr>
            <a:r>
              <a:rPr lang="fr-BE" sz="1800" dirty="0" smtClean="0"/>
              <a:t>Questionnaire de la Commission indique seulement de manière générale l’infraction du droit communautaire  </a:t>
            </a:r>
          </a:p>
          <a:p>
            <a:pPr lvl="1">
              <a:buFont typeface="Wingdings" panose="05000000000000000000" pitchFamily="2" charset="2"/>
              <a:buChar char="ü"/>
            </a:pPr>
            <a:r>
              <a:rPr lang="fr-BE" sz="1800" dirty="0" smtClean="0"/>
              <a:t>Information insuffisante de la part du plaignant</a:t>
            </a:r>
          </a:p>
          <a:p>
            <a:pPr>
              <a:buFont typeface="Wingdings" panose="05000000000000000000" pitchFamily="2" charset="2"/>
              <a:buChar char="ü"/>
            </a:pPr>
            <a:endParaRPr lang="fr-BE" sz="2000" dirty="0" smtClean="0"/>
          </a:p>
          <a:p>
            <a:pPr>
              <a:buFont typeface="Wingdings" panose="05000000000000000000" pitchFamily="2" charset="2"/>
              <a:buChar char="ü"/>
            </a:pPr>
            <a:r>
              <a:rPr lang="fr-BE" sz="2000" b="1" dirty="0" smtClean="0"/>
              <a:t>Attention: augmente les chances que le dossier soit transmis à la Cour de justice de l’Union européenne (CJUE)</a:t>
            </a:r>
          </a:p>
          <a:p>
            <a:pPr marL="0" indent="0">
              <a:buNone/>
            </a:pPr>
            <a:endParaRPr lang="fr-BE" sz="2800" b="1" dirty="0" smtClean="0"/>
          </a:p>
          <a:p>
            <a:pPr>
              <a:buFont typeface="Wingdings" panose="05000000000000000000" pitchFamily="2" charset="2"/>
              <a:buChar char="ü"/>
            </a:pP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solidFill>
                  <a:prstClr val="black">
                    <a:tint val="75000"/>
                  </a:prstClr>
                </a:solidFill>
              </a:rPr>
              <a:pPr/>
              <a:t>42</a:t>
            </a:fld>
            <a:endParaRPr lang="fr-BE">
              <a:solidFill>
                <a:prstClr val="black">
                  <a:tint val="75000"/>
                </a:prstClr>
              </a:solidFill>
            </a:endParaRPr>
          </a:p>
        </p:txBody>
      </p:sp>
    </p:spTree>
    <p:extLst>
      <p:ext uri="{BB962C8B-B14F-4D97-AF65-F5344CB8AC3E}">
        <p14:creationId xmlns:p14="http://schemas.microsoft.com/office/powerpoint/2010/main" val="31904879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
            </a:r>
            <a:br>
              <a:rPr lang="fr-BE" dirty="0" smtClean="0"/>
            </a:br>
            <a:r>
              <a:rPr lang="fr-BE" dirty="0"/>
              <a:t/>
            </a:r>
            <a:br>
              <a:rPr lang="fr-BE" dirty="0"/>
            </a:br>
            <a:r>
              <a:rPr lang="fr-BE" dirty="0" smtClean="0"/>
              <a:t/>
            </a:r>
            <a:br>
              <a:rPr lang="fr-BE" dirty="0" smtClean="0"/>
            </a:br>
            <a:r>
              <a:rPr lang="fr-BE" dirty="0"/>
              <a:t/>
            </a:r>
            <a:br>
              <a:rPr lang="fr-BE" dirty="0"/>
            </a:br>
            <a:r>
              <a:rPr lang="fr-BE" dirty="0" smtClean="0"/>
              <a:t/>
            </a:r>
            <a:br>
              <a:rPr lang="fr-BE" dirty="0" smtClean="0"/>
            </a:br>
            <a:r>
              <a:rPr lang="fr-BE" dirty="0"/>
              <a:t/>
            </a:r>
            <a:br>
              <a:rPr lang="fr-BE" dirty="0"/>
            </a:br>
            <a:r>
              <a:rPr lang="fr-BE" dirty="0" smtClean="0"/>
              <a:t/>
            </a:r>
            <a:br>
              <a:rPr lang="fr-BE" dirty="0" smtClean="0"/>
            </a:br>
            <a:r>
              <a:rPr lang="fr-BE" dirty="0"/>
              <a:t/>
            </a:r>
            <a:br>
              <a:rPr lang="fr-BE" dirty="0"/>
            </a:br>
            <a:r>
              <a:rPr lang="fr-BE" dirty="0" smtClean="0"/>
              <a:t/>
            </a:r>
            <a:br>
              <a:rPr lang="fr-BE" dirty="0" smtClean="0"/>
            </a:br>
            <a:r>
              <a:rPr lang="fr-BE" dirty="0"/>
              <a:t>	</a:t>
            </a:r>
            <a:r>
              <a:rPr lang="fr-BE" dirty="0" smtClean="0"/>
              <a:t>2.5 EU PILOT : EXEMPLE DE CAS</a:t>
            </a:r>
            <a:br>
              <a:rPr lang="fr-BE" dirty="0" smtClean="0"/>
            </a:br>
            <a:endParaRPr lang="en-US" dirty="0"/>
          </a:p>
        </p:txBody>
      </p:sp>
      <p:sp>
        <p:nvSpPr>
          <p:cNvPr id="3" name="Content Placeholder 2"/>
          <p:cNvSpPr>
            <a:spLocks noGrp="1"/>
          </p:cNvSpPr>
          <p:nvPr>
            <p:ph idx="1"/>
          </p:nvPr>
        </p:nvSpPr>
        <p:spPr/>
        <p:txBody>
          <a:bodyPr/>
          <a:lstStyle/>
          <a:p>
            <a:pPr marL="0" indent="0" algn="ctr">
              <a:buNone/>
            </a:pPr>
            <a:endParaRPr lang="fr-BE" sz="4000" b="1" dirty="0" smtClean="0"/>
          </a:p>
          <a:p>
            <a:pPr marL="0" indent="0" algn="ctr">
              <a:buNone/>
            </a:pPr>
            <a:endParaRPr lang="fr-BE" sz="4000" b="1" dirty="0"/>
          </a:p>
          <a:p>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43</a:t>
            </a:fld>
            <a:endParaRPr lang="fr-BE"/>
          </a:p>
        </p:txBody>
      </p:sp>
    </p:spTree>
    <p:extLst>
      <p:ext uri="{BB962C8B-B14F-4D97-AF65-F5344CB8AC3E}">
        <p14:creationId xmlns:p14="http://schemas.microsoft.com/office/powerpoint/2010/main" val="602293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DOSSIERS EU PILOT </a:t>
            </a:r>
            <a:r>
              <a:rPr lang="fr-BE" dirty="0" err="1" smtClean="0"/>
              <a:t>be</a:t>
            </a:r>
            <a:r>
              <a:rPr lang="fr-BE" dirty="0" smtClean="0"/>
              <a:t> par </a:t>
            </a:r>
            <a:r>
              <a:rPr lang="fr-BE" dirty="0" err="1" smtClean="0"/>
              <a:t>categorie</a:t>
            </a: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44</a:t>
            </a:fld>
            <a:endParaRPr lang="fr-BE"/>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6859551"/>
              </p:ext>
            </p:extLst>
          </p:nvPr>
        </p:nvGraphicFramePr>
        <p:xfrm>
          <a:off x="179512" y="1989138"/>
          <a:ext cx="8712968" cy="4868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6402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8229600" cy="504056"/>
          </a:xfrm>
        </p:spPr>
        <p:txBody>
          <a:bodyPr>
            <a:normAutofit fontScale="90000"/>
          </a:bodyPr>
          <a:lstStyle/>
          <a:p>
            <a:r>
              <a:rPr lang="fr-BE" dirty="0" smtClean="0"/>
              <a:t>1.  EU PILOT : </a:t>
            </a:r>
            <a:r>
              <a:rPr lang="fr-BE" dirty="0" err="1" smtClean="0"/>
              <a:t>etude</a:t>
            </a:r>
            <a:r>
              <a:rPr lang="fr-BE" dirty="0" smtClean="0"/>
              <a:t> de cas (1)</a:t>
            </a:r>
            <a:endParaRPr lang="en-US" dirty="0"/>
          </a:p>
        </p:txBody>
      </p:sp>
      <p:sp>
        <p:nvSpPr>
          <p:cNvPr id="3" name="Content Placeholder 2"/>
          <p:cNvSpPr>
            <a:spLocks noGrp="1"/>
          </p:cNvSpPr>
          <p:nvPr>
            <p:ph idx="1"/>
          </p:nvPr>
        </p:nvSpPr>
        <p:spPr>
          <a:xfrm>
            <a:off x="457200" y="3140969"/>
            <a:ext cx="8229600" cy="2016224"/>
          </a:xfrm>
        </p:spPr>
        <p:txBody>
          <a:bodyPr>
            <a:normAutofit/>
          </a:bodyPr>
          <a:lstStyle/>
          <a:p>
            <a:pPr marL="0" indent="0">
              <a:buNone/>
            </a:pPr>
            <a:r>
              <a:rPr lang="fr-BE" sz="2400" b="1" i="1" dirty="0" smtClean="0"/>
              <a:t>MOVE</a:t>
            </a:r>
            <a:r>
              <a:rPr lang="fr-BE" sz="2400" i="1" dirty="0" smtClean="0"/>
              <a:t> - L’échange d’un permis de conduire ne peut se faire que pour des citoyens européens qui disposent d’une résidence principale en Belgique et quels sont les documents qui en attestent ?</a:t>
            </a:r>
            <a:endParaRPr lang="en-US" sz="2400" i="1"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45</a:t>
            </a:fld>
            <a:endParaRPr lang="fr-BE"/>
          </a:p>
        </p:txBody>
      </p:sp>
    </p:spTree>
    <p:extLst>
      <p:ext uri="{BB962C8B-B14F-4D97-AF65-F5344CB8AC3E}">
        <p14:creationId xmlns:p14="http://schemas.microsoft.com/office/powerpoint/2010/main" val="60462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229600" cy="504056"/>
          </a:xfrm>
        </p:spPr>
        <p:txBody>
          <a:bodyPr>
            <a:normAutofit fontScale="90000"/>
          </a:bodyPr>
          <a:lstStyle/>
          <a:p>
            <a:r>
              <a:rPr lang="fr-BE" dirty="0" smtClean="0"/>
              <a:t>2.   EU Pilot</a:t>
            </a:r>
            <a:r>
              <a:rPr lang="fr-BE" dirty="0"/>
              <a:t>:</a:t>
            </a:r>
            <a:r>
              <a:rPr lang="fr-BE" dirty="0" smtClean="0"/>
              <a:t> Etude de cas (2)</a:t>
            </a:r>
            <a:endParaRPr lang="en-US" dirty="0"/>
          </a:p>
        </p:txBody>
      </p:sp>
      <p:sp>
        <p:nvSpPr>
          <p:cNvPr id="3" name="Content Placeholder 2"/>
          <p:cNvSpPr>
            <a:spLocks noGrp="1"/>
          </p:cNvSpPr>
          <p:nvPr>
            <p:ph idx="1"/>
          </p:nvPr>
        </p:nvSpPr>
        <p:spPr>
          <a:xfrm>
            <a:off x="457200" y="2743200"/>
            <a:ext cx="8229600" cy="2468563"/>
          </a:xfrm>
        </p:spPr>
        <p:txBody>
          <a:bodyPr>
            <a:normAutofit/>
          </a:bodyPr>
          <a:lstStyle/>
          <a:p>
            <a:pPr>
              <a:buNone/>
            </a:pPr>
            <a:r>
              <a:rPr lang="fr-BE" sz="2400" b="1" i="1" dirty="0" smtClean="0"/>
              <a:t>JUST - Délivrance d’un visa d’entrée à un ressortissant d’un pays tiers, membre de famille d’un citoyen UE, conformément à la Directive 2004/38/CE</a:t>
            </a:r>
            <a:r>
              <a:rPr lang="fr-BE" sz="2400" i="1" dirty="0" smtClean="0"/>
              <a:t> relative au droit des citoyens de l’Union et des membres de leurs familles de circuler et de séjourner librement sur le territoire des Etats membres</a:t>
            </a:r>
            <a:endParaRPr lang="en-US" sz="2400" i="1" dirty="0"/>
          </a:p>
        </p:txBody>
      </p:sp>
      <p:sp>
        <p:nvSpPr>
          <p:cNvPr id="4" name="Slide Number Placeholder 3"/>
          <p:cNvSpPr>
            <a:spLocks noGrp="1"/>
          </p:cNvSpPr>
          <p:nvPr>
            <p:ph type="sldNum" sz="quarter" idx="12"/>
          </p:nvPr>
        </p:nvSpPr>
        <p:spPr/>
        <p:txBody>
          <a:bodyPr/>
          <a:lstStyle/>
          <a:p>
            <a:fld id="{A4E69D53-DC5D-4522-98FC-D9AD655F59CF}" type="slidenum">
              <a:rPr lang="fr-BE" smtClean="0">
                <a:solidFill>
                  <a:prstClr val="black">
                    <a:tint val="75000"/>
                  </a:prstClr>
                </a:solidFill>
              </a:rPr>
              <a:pPr/>
              <a:t>46</a:t>
            </a:fld>
            <a:endParaRPr lang="fr-BE">
              <a:solidFill>
                <a:prstClr val="black">
                  <a:tint val="75000"/>
                </a:prstClr>
              </a:solidFill>
            </a:endParaRPr>
          </a:p>
        </p:txBody>
      </p:sp>
    </p:spTree>
    <p:extLst>
      <p:ext uri="{BB962C8B-B14F-4D97-AF65-F5344CB8AC3E}">
        <p14:creationId xmlns:p14="http://schemas.microsoft.com/office/powerpoint/2010/main" val="3972645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504056"/>
          </a:xfrm>
        </p:spPr>
        <p:txBody>
          <a:bodyPr>
            <a:normAutofit fontScale="90000"/>
          </a:bodyPr>
          <a:lstStyle/>
          <a:p>
            <a:r>
              <a:rPr lang="fr-BE" dirty="0" smtClean="0"/>
              <a:t>3.  EU Pilot : Etude de cas (3)</a:t>
            </a:r>
            <a:endParaRPr lang="en-US" dirty="0"/>
          </a:p>
        </p:txBody>
      </p:sp>
      <p:sp>
        <p:nvSpPr>
          <p:cNvPr id="3" name="Content Placeholder 2"/>
          <p:cNvSpPr>
            <a:spLocks noGrp="1"/>
          </p:cNvSpPr>
          <p:nvPr>
            <p:ph idx="1"/>
          </p:nvPr>
        </p:nvSpPr>
        <p:spPr>
          <a:xfrm>
            <a:off x="457200" y="3581400"/>
            <a:ext cx="8458200" cy="990600"/>
          </a:xfrm>
        </p:spPr>
        <p:txBody>
          <a:bodyPr>
            <a:normAutofit/>
          </a:bodyPr>
          <a:lstStyle/>
          <a:p>
            <a:pPr>
              <a:buNone/>
            </a:pPr>
            <a:r>
              <a:rPr lang="fr-BE" sz="2400" b="1" i="1" dirty="0" smtClean="0"/>
              <a:t>GROW - </a:t>
            </a:r>
            <a:r>
              <a:rPr lang="fr-BE" sz="2400" i="1" dirty="0" smtClean="0"/>
              <a:t>La politique des prix d’entrée du festival « Tomorrowland » est-elle discriminatoire ?</a:t>
            </a:r>
            <a:endParaRPr lang="en-US" sz="2400" i="1" dirty="0"/>
          </a:p>
        </p:txBody>
      </p:sp>
      <p:sp>
        <p:nvSpPr>
          <p:cNvPr id="4" name="Slide Number Placeholder 3"/>
          <p:cNvSpPr>
            <a:spLocks noGrp="1"/>
          </p:cNvSpPr>
          <p:nvPr>
            <p:ph type="sldNum" sz="quarter" idx="12"/>
          </p:nvPr>
        </p:nvSpPr>
        <p:spPr/>
        <p:txBody>
          <a:bodyPr/>
          <a:lstStyle/>
          <a:p>
            <a:fld id="{A4E69D53-DC5D-4522-98FC-D9AD655F59CF}" type="slidenum">
              <a:rPr lang="fr-BE" smtClean="0">
                <a:solidFill>
                  <a:prstClr val="black">
                    <a:tint val="75000"/>
                  </a:prstClr>
                </a:solidFill>
              </a:rPr>
              <a:pPr/>
              <a:t>47</a:t>
            </a:fld>
            <a:endParaRPr lang="fr-BE">
              <a:solidFill>
                <a:prstClr val="black">
                  <a:tint val="75000"/>
                </a:prstClr>
              </a:solidFill>
            </a:endParaRPr>
          </a:p>
        </p:txBody>
      </p:sp>
    </p:spTree>
    <p:extLst>
      <p:ext uri="{BB962C8B-B14F-4D97-AF65-F5344CB8AC3E}">
        <p14:creationId xmlns:p14="http://schemas.microsoft.com/office/powerpoint/2010/main" val="3354585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2.6   POINTS d’attention  EU PILOT (1)</a:t>
            </a:r>
            <a:endParaRPr lang="en-US" dirty="0"/>
          </a:p>
        </p:txBody>
      </p:sp>
      <p:sp>
        <p:nvSpPr>
          <p:cNvPr id="3" name="Content Placeholder 2"/>
          <p:cNvSpPr>
            <a:spLocks noGrp="1"/>
          </p:cNvSpPr>
          <p:nvPr>
            <p:ph idx="1"/>
          </p:nvPr>
        </p:nvSpPr>
        <p:spPr/>
        <p:txBody>
          <a:bodyPr>
            <a:normAutofit/>
          </a:bodyPr>
          <a:lstStyle/>
          <a:p>
            <a:pPr marL="0" indent="0">
              <a:buNone/>
            </a:pPr>
            <a:r>
              <a:rPr lang="fr-BE" sz="2800" b="1" dirty="0" smtClean="0"/>
              <a:t>         Outil pour éviter les procédures d’infraction</a:t>
            </a:r>
          </a:p>
          <a:p>
            <a:pPr marL="0" indent="0">
              <a:buNone/>
            </a:pPr>
            <a:endParaRPr lang="fr-BE" sz="2400" dirty="0" smtClean="0"/>
          </a:p>
          <a:p>
            <a:pPr marL="0" indent="0">
              <a:buNone/>
            </a:pPr>
            <a:r>
              <a:rPr lang="fr-BE" sz="2400" dirty="0" smtClean="0"/>
              <a:t>Comment utiliser au mieux EU Pilot?</a:t>
            </a:r>
          </a:p>
          <a:p>
            <a:pPr lvl="1">
              <a:buFont typeface="Wingdings" panose="05000000000000000000" pitchFamily="2" charset="2"/>
              <a:buChar char="ü"/>
            </a:pPr>
            <a:r>
              <a:rPr lang="fr-BE" sz="2000" dirty="0" smtClean="0"/>
              <a:t>Dialogue direct avec la COM : principe de loyauté</a:t>
            </a:r>
          </a:p>
          <a:p>
            <a:pPr lvl="1">
              <a:buFont typeface="Wingdings" panose="05000000000000000000" pitchFamily="2" charset="2"/>
              <a:buChar char="ü"/>
            </a:pPr>
            <a:r>
              <a:rPr lang="fr-BE" sz="2000" dirty="0" smtClean="0"/>
              <a:t>Informer la Commission</a:t>
            </a:r>
          </a:p>
          <a:p>
            <a:pPr lvl="1">
              <a:buFont typeface="Wingdings" panose="05000000000000000000" pitchFamily="2" charset="2"/>
              <a:buChar char="ü"/>
            </a:pPr>
            <a:r>
              <a:rPr lang="fr-BE" sz="2000" dirty="0" smtClean="0"/>
              <a:t>Possibilité d’allonger le délai de réponse</a:t>
            </a:r>
          </a:p>
          <a:p>
            <a:pPr lvl="1">
              <a:buFont typeface="Wingdings" panose="05000000000000000000" pitchFamily="2" charset="2"/>
              <a:buChar char="ü"/>
            </a:pPr>
            <a:r>
              <a:rPr lang="fr-BE" sz="2000" dirty="0" smtClean="0"/>
              <a:t>Objectif : clôture positive du dossier car cela met un terme aux démarches</a:t>
            </a:r>
          </a:p>
          <a:p>
            <a:pPr lvl="1">
              <a:buFont typeface="Wingdings" panose="05000000000000000000" pitchFamily="2" charset="2"/>
              <a:buChar char="ü"/>
            </a:pPr>
            <a:r>
              <a:rPr lang="fr-BE" sz="2000" dirty="0" smtClean="0"/>
              <a:t>Follow up</a:t>
            </a:r>
          </a:p>
          <a:p>
            <a:pPr lvl="1">
              <a:buFont typeface="Wingdings" panose="05000000000000000000" pitchFamily="2" charset="2"/>
              <a:buChar char="ü"/>
            </a:pPr>
            <a:r>
              <a:rPr lang="fr-BE" sz="2000" dirty="0" smtClean="0"/>
              <a:t>Encourager la transposition correcte et à temps des Directives UE</a:t>
            </a:r>
            <a:endParaRPr lang="en-US" sz="2000"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48</a:t>
            </a:fld>
            <a:endParaRPr lang="fr-BE"/>
          </a:p>
        </p:txBody>
      </p:sp>
    </p:spTree>
    <p:extLst>
      <p:ext uri="{BB962C8B-B14F-4D97-AF65-F5344CB8AC3E}">
        <p14:creationId xmlns:p14="http://schemas.microsoft.com/office/powerpoint/2010/main" val="1999535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457256" cy="504056"/>
          </a:xfrm>
        </p:spPr>
        <p:txBody>
          <a:bodyPr>
            <a:noAutofit/>
          </a:bodyPr>
          <a:lstStyle/>
          <a:p>
            <a:r>
              <a:rPr lang="fr-BE" sz="2800" dirty="0" smtClean="0"/>
              <a:t>Diminution des procédures d’infraction</a:t>
            </a:r>
            <a:endParaRPr lang="en-US" sz="2800" dirty="0"/>
          </a:p>
        </p:txBody>
      </p:sp>
      <p:sp>
        <p:nvSpPr>
          <p:cNvPr id="4" name="Slide Number Placeholder 3"/>
          <p:cNvSpPr>
            <a:spLocks noGrp="1"/>
          </p:cNvSpPr>
          <p:nvPr>
            <p:ph type="sldNum" sz="quarter" idx="12"/>
          </p:nvPr>
        </p:nvSpPr>
        <p:spPr/>
        <p:txBody>
          <a:bodyPr/>
          <a:lstStyle/>
          <a:p>
            <a:fld id="{A4E69D53-DC5D-4522-98FC-D9AD655F59CF}" type="slidenum">
              <a:rPr lang="fr-BE" smtClean="0">
                <a:solidFill>
                  <a:prstClr val="black">
                    <a:tint val="75000"/>
                  </a:prstClr>
                </a:solidFill>
              </a:rPr>
              <a:pPr/>
              <a:t>49</a:t>
            </a:fld>
            <a:endParaRPr lang="fr-BE">
              <a:solidFill>
                <a:prstClr val="black">
                  <a:tint val="75000"/>
                </a:prstClr>
              </a:solidFill>
            </a:endParaRPr>
          </a:p>
        </p:txBody>
      </p:sp>
      <p:pic>
        <p:nvPicPr>
          <p:cNvPr id="5" name="Picture 3" descr="image0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988840"/>
            <a:ext cx="7344816"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34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Introduction :EXEMPLES CONCRETS</a:t>
            </a:r>
            <a:endParaRPr lang="en-US" dirty="0"/>
          </a:p>
        </p:txBody>
      </p:sp>
      <p:sp>
        <p:nvSpPr>
          <p:cNvPr id="3" name="Content Placeholder 2"/>
          <p:cNvSpPr>
            <a:spLocks noGrp="1"/>
          </p:cNvSpPr>
          <p:nvPr>
            <p:ph idx="1"/>
          </p:nvPr>
        </p:nvSpPr>
        <p:spPr>
          <a:xfrm>
            <a:off x="467544" y="2348880"/>
            <a:ext cx="8208912" cy="3960440"/>
          </a:xfrm>
        </p:spPr>
        <p:txBody>
          <a:bodyPr>
            <a:normAutofit fontScale="92500" lnSpcReduction="20000"/>
          </a:bodyPr>
          <a:lstStyle/>
          <a:p>
            <a:pPr>
              <a:defRPr/>
            </a:pPr>
            <a:r>
              <a:rPr lang="fr-BE" sz="2595" dirty="0"/>
              <a:t>Vous pouvez obtenir la reconnaissance professionnelle de votre diplôme dans un autre Etat membre et obtenir le droit d’y </a:t>
            </a:r>
            <a:r>
              <a:rPr lang="fr-BE" sz="2595" dirty="0" smtClean="0"/>
              <a:t>exercer</a:t>
            </a:r>
            <a:r>
              <a:rPr lang="fr-BE" sz="2595" dirty="0"/>
              <a:t> </a:t>
            </a:r>
            <a:r>
              <a:rPr lang="fr-BE" sz="2200" i="1" dirty="0" smtClean="0"/>
              <a:t>(Directives 2005/36 et 2013/15)</a:t>
            </a:r>
            <a:endParaRPr lang="fr-BE" sz="2200" i="1" dirty="0"/>
          </a:p>
          <a:p>
            <a:pPr>
              <a:defRPr/>
            </a:pPr>
            <a:r>
              <a:rPr lang="fr-BE" sz="2595" dirty="0"/>
              <a:t>Vous pouvez recevoir des prestations de sécurité sociale dans l’Etat membre où vous vous êtes </a:t>
            </a:r>
            <a:r>
              <a:rPr lang="fr-BE" sz="2595" dirty="0" smtClean="0"/>
              <a:t>établis </a:t>
            </a:r>
            <a:r>
              <a:rPr lang="fr-BE" sz="2200" i="1" dirty="0" smtClean="0"/>
              <a:t>( Règlements 883/2004 et 987/2009)</a:t>
            </a:r>
          </a:p>
          <a:p>
            <a:pPr>
              <a:defRPr/>
            </a:pPr>
            <a:r>
              <a:rPr lang="fr-BE" sz="2595" dirty="0" smtClean="0"/>
              <a:t>Les </a:t>
            </a:r>
            <a:r>
              <a:rPr lang="fr-BE" sz="2595" dirty="0"/>
              <a:t>conditions d’accès au marché pour vos produits doivent être identiques à celles des produits </a:t>
            </a:r>
            <a:r>
              <a:rPr lang="fr-BE" sz="2595" dirty="0" smtClean="0"/>
              <a:t>locaux </a:t>
            </a:r>
            <a:r>
              <a:rPr lang="fr-BE" sz="2200" i="1" dirty="0" smtClean="0"/>
              <a:t>( Art. 34 -37 TFUE, plusieurs arrêts de la CEUJ)</a:t>
            </a:r>
            <a:endParaRPr lang="fr-BE" sz="2200" i="1" dirty="0"/>
          </a:p>
          <a:p>
            <a:pPr>
              <a:defRPr/>
            </a:pPr>
            <a:r>
              <a:rPr lang="fr-BE" sz="2595" dirty="0"/>
              <a:t>Les prestations de services transfrontalières ne peuvent être taxées deux fois, des règles déterminent l’Etat membre </a:t>
            </a:r>
            <a:r>
              <a:rPr lang="fr-BE" sz="2595" dirty="0" smtClean="0"/>
              <a:t>compétent </a:t>
            </a:r>
            <a:r>
              <a:rPr lang="fr-BE" sz="2200" i="1" dirty="0" smtClean="0"/>
              <a:t>(Directive 2006/112)</a:t>
            </a:r>
            <a:endParaRPr lang="en-US" sz="2200" i="1" dirty="0"/>
          </a:p>
          <a:p>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5</a:t>
            </a:fld>
            <a:endParaRPr lang="fr-BE"/>
          </a:p>
        </p:txBody>
      </p:sp>
    </p:spTree>
    <p:extLst>
      <p:ext uri="{BB962C8B-B14F-4D97-AF65-F5344CB8AC3E}">
        <p14:creationId xmlns:p14="http://schemas.microsoft.com/office/powerpoint/2010/main" val="5122591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2.6    Points d’attention  EU PILOT (2)</a:t>
            </a:r>
            <a:endParaRPr lang="en-US" dirty="0"/>
          </a:p>
        </p:txBody>
      </p:sp>
      <p:sp>
        <p:nvSpPr>
          <p:cNvPr id="3" name="Content Placeholder 2"/>
          <p:cNvSpPr>
            <a:spLocks noGrp="1"/>
          </p:cNvSpPr>
          <p:nvPr>
            <p:ph idx="1"/>
          </p:nvPr>
        </p:nvSpPr>
        <p:spPr>
          <a:xfrm>
            <a:off x="457200" y="2286000"/>
            <a:ext cx="8229600" cy="3840163"/>
          </a:xfrm>
        </p:spPr>
        <p:txBody>
          <a:bodyPr/>
          <a:lstStyle/>
          <a:p>
            <a:pPr marL="0" indent="0">
              <a:buNone/>
            </a:pPr>
            <a:r>
              <a:rPr lang="fr-BE" sz="2800" b="1" dirty="0" smtClean="0"/>
              <a:t>                </a:t>
            </a:r>
            <a:r>
              <a:rPr lang="fr-BE" sz="2400" b="1" dirty="0" smtClean="0"/>
              <a:t>Approche critique SOLVIT vs EU Pilot</a:t>
            </a:r>
          </a:p>
          <a:p>
            <a:pPr marL="0" indent="0">
              <a:buNone/>
            </a:pPr>
            <a:endParaRPr lang="fr-BE" sz="2800" b="1" dirty="0" smtClean="0"/>
          </a:p>
          <a:p>
            <a:pPr marL="457200" indent="-457200">
              <a:buFont typeface="+mj-lt"/>
              <a:buAutoNum type="arabicPeriod"/>
            </a:pPr>
            <a:r>
              <a:rPr lang="fr-BE" sz="2000" dirty="0" smtClean="0"/>
              <a:t>En cas d’une infraction du droit communautaire, et non-résolution par SOLVIT</a:t>
            </a:r>
          </a:p>
          <a:p>
            <a:pPr marL="457200" indent="-457200">
              <a:buFont typeface="+mj-lt"/>
              <a:buAutoNum type="arabicPeriod"/>
            </a:pPr>
            <a:endParaRPr lang="fr-BE" sz="2000" dirty="0" smtClean="0"/>
          </a:p>
          <a:p>
            <a:pPr marL="457200" indent="-457200">
              <a:buFont typeface="+mj-lt"/>
              <a:buAutoNum type="arabicPeriod"/>
            </a:pPr>
            <a:r>
              <a:rPr lang="fr-BE" sz="2000" dirty="0" smtClean="0"/>
              <a:t>Collecte de plusieurs plaintes individuelles concernant un problème structurel</a:t>
            </a:r>
          </a:p>
          <a:p>
            <a:pPr marL="457200" indent="-457200">
              <a:buFont typeface="+mj-lt"/>
              <a:buAutoNum type="arabicPeriod"/>
            </a:pPr>
            <a:endParaRPr lang="fr-BE" sz="2000" dirty="0" smtClean="0"/>
          </a:p>
          <a:p>
            <a:pPr marL="457200" indent="-457200">
              <a:buFont typeface="+mj-lt"/>
              <a:buAutoNum type="arabicPeriod"/>
            </a:pPr>
            <a:r>
              <a:rPr lang="fr-BE" sz="2000" dirty="0" smtClean="0"/>
              <a:t>Plaignant préférence de traitement par EU Pilot </a:t>
            </a:r>
            <a:r>
              <a:rPr lang="fr-BE" sz="2000" dirty="0" smtClean="0">
                <a:solidFill>
                  <a:srgbClr val="FF0000"/>
                </a:solidFill>
              </a:rPr>
              <a:t>!!</a:t>
            </a:r>
            <a:endParaRPr lang="en-US" sz="2000" dirty="0"/>
          </a:p>
        </p:txBody>
      </p:sp>
      <p:sp>
        <p:nvSpPr>
          <p:cNvPr id="4" name="Slide Number Placeholder 3"/>
          <p:cNvSpPr>
            <a:spLocks noGrp="1"/>
          </p:cNvSpPr>
          <p:nvPr>
            <p:ph type="sldNum" sz="quarter" idx="12"/>
          </p:nvPr>
        </p:nvSpPr>
        <p:spPr/>
        <p:txBody>
          <a:bodyPr/>
          <a:lstStyle/>
          <a:p>
            <a:fld id="{A4E69D53-DC5D-4522-98FC-D9AD655F59CF}" type="slidenum">
              <a:rPr lang="fr-BE" smtClean="0">
                <a:solidFill>
                  <a:prstClr val="black">
                    <a:tint val="75000"/>
                  </a:prstClr>
                </a:solidFill>
              </a:rPr>
              <a:pPr/>
              <a:t>50</a:t>
            </a:fld>
            <a:endParaRPr lang="fr-BE">
              <a:solidFill>
                <a:prstClr val="black">
                  <a:tint val="75000"/>
                </a:prstClr>
              </a:solidFill>
            </a:endParaRPr>
          </a:p>
        </p:txBody>
      </p:sp>
    </p:spTree>
    <p:extLst>
      <p:ext uri="{BB962C8B-B14F-4D97-AF65-F5344CB8AC3E}">
        <p14:creationId xmlns:p14="http://schemas.microsoft.com/office/powerpoint/2010/main" val="21698758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2.6     POINTS D’ATTENTION  EU PILOT (3)</a:t>
            </a:r>
            <a:endParaRPr lang="en-US" dirty="0"/>
          </a:p>
        </p:txBody>
      </p:sp>
      <p:sp>
        <p:nvSpPr>
          <p:cNvPr id="3" name="Content Placeholder 2"/>
          <p:cNvSpPr>
            <a:spLocks noGrp="1"/>
          </p:cNvSpPr>
          <p:nvPr>
            <p:ph idx="1"/>
          </p:nvPr>
        </p:nvSpPr>
        <p:spPr>
          <a:xfrm>
            <a:off x="457200" y="2362200"/>
            <a:ext cx="8382000" cy="4137323"/>
          </a:xfrm>
        </p:spPr>
        <p:txBody>
          <a:bodyPr/>
          <a:lstStyle/>
          <a:p>
            <a:pPr marL="0" indent="0">
              <a:buNone/>
            </a:pPr>
            <a:r>
              <a:rPr lang="fr-BE" sz="2400" b="1" dirty="0" smtClean="0"/>
              <a:t>  Réponses précises, juridiquement correctes et argumentées</a:t>
            </a:r>
          </a:p>
          <a:p>
            <a:pPr marL="0" indent="0">
              <a:buNone/>
            </a:pPr>
            <a:endParaRPr lang="fr-BE" sz="2400" b="1" dirty="0" smtClean="0"/>
          </a:p>
          <a:p>
            <a:pPr>
              <a:buFont typeface="Wingdings" panose="05000000000000000000" pitchFamily="2" charset="2"/>
              <a:buChar char="ü"/>
            </a:pPr>
            <a:r>
              <a:rPr lang="fr-BE" sz="2000" dirty="0" smtClean="0"/>
              <a:t>Important: impact de certaines décisions nationales via EU Pilot</a:t>
            </a:r>
          </a:p>
          <a:p>
            <a:pPr>
              <a:buFont typeface="Wingdings" panose="05000000000000000000" pitchFamily="2" charset="2"/>
              <a:buChar char="ü"/>
            </a:pPr>
            <a:r>
              <a:rPr lang="fr-BE" sz="2000" dirty="0" smtClean="0"/>
              <a:t>Les motifs indiqués dans le dossier = argumentation juridique soumise à l’examen de la CJUE</a:t>
            </a:r>
          </a:p>
          <a:p>
            <a:pPr>
              <a:buNone/>
            </a:pPr>
            <a:endParaRPr lang="fr-BE" sz="2000" dirty="0" smtClean="0"/>
          </a:p>
          <a:p>
            <a:pPr>
              <a:buFont typeface="Wingdings" panose="05000000000000000000" pitchFamily="2" charset="2"/>
              <a:buChar char="ü"/>
            </a:pPr>
            <a:r>
              <a:rPr lang="fr-BE" sz="2000" dirty="0" smtClean="0"/>
              <a:t>Avantage : consultation d’experts nationaux</a:t>
            </a:r>
          </a:p>
          <a:p>
            <a:pPr>
              <a:buFont typeface="Wingdings" panose="05000000000000000000" pitchFamily="2" charset="2"/>
              <a:buChar char="ü"/>
            </a:pPr>
            <a:r>
              <a:rPr lang="fr-BE" sz="2000" dirty="0" smtClean="0"/>
              <a:t>Connaissance approfondie du droit de l’Union</a:t>
            </a:r>
          </a:p>
          <a:p>
            <a:pPr>
              <a:buFont typeface="Wingdings" panose="05000000000000000000" pitchFamily="2" charset="2"/>
              <a:buChar char="ü"/>
            </a:pPr>
            <a:r>
              <a:rPr lang="fr-BE" sz="2000" dirty="0" smtClean="0"/>
              <a:t>Concordance de la réponse au droit communautaire</a:t>
            </a:r>
          </a:p>
          <a:p>
            <a:pPr>
              <a:buFont typeface="Wingdings" panose="05000000000000000000" pitchFamily="2" charset="2"/>
              <a:buChar char="ü"/>
            </a:pP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solidFill>
                  <a:prstClr val="black">
                    <a:tint val="75000"/>
                  </a:prstClr>
                </a:solidFill>
              </a:rPr>
              <a:pPr/>
              <a:t>51</a:t>
            </a:fld>
            <a:endParaRPr lang="fr-BE">
              <a:solidFill>
                <a:prstClr val="black">
                  <a:tint val="75000"/>
                </a:prstClr>
              </a:solidFill>
            </a:endParaRPr>
          </a:p>
        </p:txBody>
      </p:sp>
    </p:spTree>
    <p:extLst>
      <p:ext uri="{BB962C8B-B14F-4D97-AF65-F5344CB8AC3E}">
        <p14:creationId xmlns:p14="http://schemas.microsoft.com/office/powerpoint/2010/main" val="161397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8760"/>
            <a:ext cx="9144000" cy="504056"/>
          </a:xfrm>
        </p:spPr>
        <p:txBody>
          <a:bodyPr>
            <a:noAutofit/>
          </a:bodyPr>
          <a:lstStyle/>
          <a:p>
            <a:r>
              <a:rPr lang="fr-BE" sz="3200" dirty="0" smtClean="0"/>
              <a:t>               Le cycle de gouvernance du </a:t>
            </a:r>
            <a:br>
              <a:rPr lang="fr-BE" sz="3200" dirty="0" smtClean="0"/>
            </a:br>
            <a:r>
              <a:rPr lang="fr-BE" sz="3200" dirty="0" smtClean="0"/>
              <a:t>               marché interieur Europeen (1)</a:t>
            </a:r>
            <a:endParaRPr lang="en-US" sz="3200" dirty="0"/>
          </a:p>
        </p:txBody>
      </p:sp>
      <p:sp>
        <p:nvSpPr>
          <p:cNvPr id="4" name="Slide Number Placeholder 3"/>
          <p:cNvSpPr>
            <a:spLocks noGrp="1"/>
          </p:cNvSpPr>
          <p:nvPr>
            <p:ph type="sldNum" sz="quarter" idx="12"/>
          </p:nvPr>
        </p:nvSpPr>
        <p:spPr/>
        <p:txBody>
          <a:bodyPr/>
          <a:lstStyle/>
          <a:p>
            <a:fld id="{A4E69D53-DC5D-4522-98FC-D9AD655F59CF}" type="slidenum">
              <a:rPr lang="fr-BE" smtClean="0">
                <a:solidFill>
                  <a:prstClr val="black">
                    <a:tint val="75000"/>
                  </a:prstClr>
                </a:solidFill>
              </a:rPr>
              <a:pPr/>
              <a:t>6</a:t>
            </a:fld>
            <a:endParaRPr lang="fr-BE">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40366"/>
            <a:ext cx="5343242" cy="462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21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68760"/>
            <a:ext cx="8686800" cy="504056"/>
          </a:xfrm>
        </p:spPr>
        <p:txBody>
          <a:bodyPr>
            <a:noAutofit/>
          </a:bodyPr>
          <a:lstStyle/>
          <a:p>
            <a:r>
              <a:rPr lang="fr-BE" sz="3200" dirty="0" smtClean="0"/>
              <a:t>             LE Cycle de gouvernance DU </a:t>
            </a:r>
            <a:br>
              <a:rPr lang="fr-BE" sz="3200" dirty="0" smtClean="0"/>
            </a:br>
            <a:r>
              <a:rPr lang="fr-BE" sz="3200" dirty="0" smtClean="0"/>
              <a:t>             marche interieur EUROPEEN (2)</a:t>
            </a:r>
            <a:endParaRPr lang="en-US" sz="3200" dirty="0"/>
          </a:p>
        </p:txBody>
      </p:sp>
      <p:sp>
        <p:nvSpPr>
          <p:cNvPr id="3" name="Content Placeholder 2"/>
          <p:cNvSpPr>
            <a:spLocks noGrp="1"/>
          </p:cNvSpPr>
          <p:nvPr>
            <p:ph idx="1"/>
          </p:nvPr>
        </p:nvSpPr>
        <p:spPr>
          <a:xfrm>
            <a:off x="533400" y="2286000"/>
            <a:ext cx="8153400" cy="4137323"/>
          </a:xfrm>
        </p:spPr>
        <p:txBody>
          <a:bodyPr>
            <a:normAutofit/>
          </a:bodyPr>
          <a:lstStyle/>
          <a:p>
            <a:r>
              <a:rPr lang="fr-BE" sz="2400" dirty="0" smtClean="0"/>
              <a:t>1. </a:t>
            </a:r>
            <a:r>
              <a:rPr lang="fr-BE" sz="2400" b="1" dirty="0" smtClean="0"/>
              <a:t>Evaluer :</a:t>
            </a:r>
            <a:r>
              <a:rPr lang="fr-BE" sz="2400" dirty="0" smtClean="0"/>
              <a:t> via roadmaps, analyses d’impact, rapports</a:t>
            </a:r>
          </a:p>
          <a:p>
            <a:r>
              <a:rPr lang="fr-BE" sz="2400" dirty="0" smtClean="0"/>
              <a:t>2. </a:t>
            </a:r>
            <a:r>
              <a:rPr lang="fr-BE" sz="2400" b="1" dirty="0" smtClean="0"/>
              <a:t>Adopter </a:t>
            </a:r>
            <a:r>
              <a:rPr lang="fr-BE" sz="2400" dirty="0" smtClean="0"/>
              <a:t>de nouvelles règles ou adapter celles qui existent</a:t>
            </a:r>
          </a:p>
          <a:p>
            <a:r>
              <a:rPr lang="fr-BE" sz="2400" dirty="0" smtClean="0"/>
              <a:t>3. </a:t>
            </a:r>
            <a:r>
              <a:rPr lang="fr-BE" sz="2400" b="1" dirty="0" smtClean="0"/>
              <a:t>Monitoring </a:t>
            </a:r>
            <a:r>
              <a:rPr lang="fr-BE" sz="2400" dirty="0" smtClean="0"/>
              <a:t>: vérifier si la transposition est correcte et réalisées dans les délais</a:t>
            </a:r>
          </a:p>
          <a:p>
            <a:r>
              <a:rPr lang="fr-BE" sz="2400" dirty="0" smtClean="0"/>
              <a:t>4. </a:t>
            </a:r>
            <a:r>
              <a:rPr lang="fr-BE" sz="2400" b="1" dirty="0" smtClean="0"/>
              <a:t>Informer</a:t>
            </a:r>
            <a:r>
              <a:rPr lang="fr-BE" sz="2400" dirty="0" smtClean="0"/>
              <a:t> les citoyens des droits dont ils disposent</a:t>
            </a:r>
          </a:p>
          <a:p>
            <a:r>
              <a:rPr lang="fr-BE" sz="2400" dirty="0" smtClean="0"/>
              <a:t>5. </a:t>
            </a:r>
            <a:r>
              <a:rPr lang="fr-BE" sz="2400" b="1" dirty="0" smtClean="0"/>
              <a:t>Rendre possible</a:t>
            </a:r>
            <a:r>
              <a:rPr lang="fr-BE" sz="2400" dirty="0" smtClean="0"/>
              <a:t>: simplification administrative, single point of contact (PSC’s)</a:t>
            </a:r>
          </a:p>
          <a:p>
            <a:r>
              <a:rPr lang="fr-BE" sz="2400" dirty="0" smtClean="0"/>
              <a:t>6. </a:t>
            </a:r>
            <a:r>
              <a:rPr lang="fr-BE" sz="2400" b="1" dirty="0" smtClean="0"/>
              <a:t>Connecter</a:t>
            </a:r>
            <a:r>
              <a:rPr lang="fr-BE" sz="2400" dirty="0" smtClean="0"/>
              <a:t> : par example le système IMI</a:t>
            </a:r>
          </a:p>
          <a:p>
            <a:r>
              <a:rPr lang="fr-BE" sz="2400" dirty="0" smtClean="0"/>
              <a:t>7. </a:t>
            </a:r>
            <a:r>
              <a:rPr lang="fr-BE" sz="2400" b="1" dirty="0" smtClean="0"/>
              <a:t>Résoudre : </a:t>
            </a:r>
            <a:r>
              <a:rPr lang="fr-BE" sz="2400" dirty="0" smtClean="0"/>
              <a:t> à l’aide de procédures informelles ou formelles</a:t>
            </a:r>
            <a:endParaRPr lang="en-US" sz="2400" b="1" dirty="0"/>
          </a:p>
        </p:txBody>
      </p:sp>
      <p:sp>
        <p:nvSpPr>
          <p:cNvPr id="4" name="Slide Number Placeholder 3"/>
          <p:cNvSpPr>
            <a:spLocks noGrp="1"/>
          </p:cNvSpPr>
          <p:nvPr>
            <p:ph type="sldNum" sz="quarter" idx="12"/>
          </p:nvPr>
        </p:nvSpPr>
        <p:spPr/>
        <p:txBody>
          <a:bodyPr/>
          <a:lstStyle/>
          <a:p>
            <a:fld id="{A4E69D53-DC5D-4522-98FC-D9AD655F59CF}" type="slidenum">
              <a:rPr lang="fr-BE" smtClean="0">
                <a:solidFill>
                  <a:prstClr val="black">
                    <a:tint val="75000"/>
                  </a:prstClr>
                </a:solidFill>
              </a:rPr>
              <a:pPr/>
              <a:t>7</a:t>
            </a:fld>
            <a:endParaRPr lang="fr-BE">
              <a:solidFill>
                <a:prstClr val="black">
                  <a:tint val="75000"/>
                </a:prstClr>
              </a:solidFill>
            </a:endParaRPr>
          </a:p>
        </p:txBody>
      </p:sp>
    </p:spTree>
    <p:extLst>
      <p:ext uri="{BB962C8B-B14F-4D97-AF65-F5344CB8AC3E}">
        <p14:creationId xmlns:p14="http://schemas.microsoft.com/office/powerpoint/2010/main" val="376940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4E69D53-DC5D-4522-98FC-D9AD655F59CF}" type="slidenum">
              <a:rPr lang="fr-BE" smtClean="0"/>
              <a:pPr/>
              <a:t>8</a:t>
            </a:fld>
            <a:endParaRPr lang="fr-BE"/>
          </a:p>
        </p:txBody>
      </p:sp>
      <p:pic>
        <p:nvPicPr>
          <p:cNvPr id="5" name="Picture 1033" descr="SOLVIT logo 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29000"/>
            <a:ext cx="6336704" cy="252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838199" y="1268760"/>
            <a:ext cx="7890629" cy="504056"/>
          </a:xfrm>
        </p:spPr>
        <p:txBody>
          <a:bodyPr>
            <a:normAutofit fontScale="90000"/>
          </a:bodyPr>
          <a:lstStyle/>
          <a:p>
            <a:r>
              <a:rPr lang="fr-BE" dirty="0" smtClean="0"/>
              <a:t>1. SOLVIT</a:t>
            </a:r>
            <a:endParaRPr lang="en-US" dirty="0"/>
          </a:p>
        </p:txBody>
      </p:sp>
      <p:sp>
        <p:nvSpPr>
          <p:cNvPr id="7" name="Content Placeholder 2"/>
          <p:cNvSpPr>
            <a:spLocks noGrp="1"/>
          </p:cNvSpPr>
          <p:nvPr>
            <p:ph idx="1"/>
          </p:nvPr>
        </p:nvSpPr>
        <p:spPr>
          <a:xfrm>
            <a:off x="755576" y="1988840"/>
            <a:ext cx="7550224" cy="1080120"/>
          </a:xfrm>
        </p:spPr>
        <p:txBody>
          <a:bodyPr>
            <a:normAutofit/>
          </a:bodyPr>
          <a:lstStyle/>
          <a:p>
            <a:pPr marL="0" indent="0">
              <a:buNone/>
            </a:pPr>
            <a:r>
              <a:rPr lang="fr-BE" sz="2800" b="1" i="1" dirty="0" smtClean="0"/>
              <a:t>Comment résoudre des problèmes administratifs en Europe ?</a:t>
            </a:r>
            <a:endParaRPr lang="en-US" sz="2800" b="1" i="1" dirty="0"/>
          </a:p>
          <a:p>
            <a:pPr marL="0" indent="0">
              <a:buNone/>
            </a:pPr>
            <a:endParaRPr lang="en-US" b="1" dirty="0"/>
          </a:p>
        </p:txBody>
      </p:sp>
    </p:spTree>
    <p:extLst>
      <p:ext uri="{BB962C8B-B14F-4D97-AF65-F5344CB8AC3E}">
        <p14:creationId xmlns:p14="http://schemas.microsoft.com/office/powerpoint/2010/main" val="1088458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163744" cy="504056"/>
          </a:xfrm>
        </p:spPr>
        <p:txBody>
          <a:bodyPr>
            <a:normAutofit fontScale="90000"/>
          </a:bodyPr>
          <a:lstStyle/>
          <a:p>
            <a:r>
              <a:rPr lang="fr-BE" dirty="0" smtClean="0"/>
              <a:t>  1.1.   Qu’est-ce que SOLVIT? (1)</a:t>
            </a:r>
            <a:endParaRPr lang="en-US" dirty="0"/>
          </a:p>
        </p:txBody>
      </p:sp>
      <p:sp>
        <p:nvSpPr>
          <p:cNvPr id="3" name="Content Placeholder 2"/>
          <p:cNvSpPr>
            <a:spLocks noGrp="1"/>
          </p:cNvSpPr>
          <p:nvPr>
            <p:ph idx="1"/>
          </p:nvPr>
        </p:nvSpPr>
        <p:spPr>
          <a:xfrm>
            <a:off x="457200" y="2514600"/>
            <a:ext cx="8229600" cy="3733800"/>
          </a:xfrm>
        </p:spPr>
        <p:txBody>
          <a:bodyPr>
            <a:normAutofit fontScale="92500" lnSpcReduction="20000"/>
          </a:bodyPr>
          <a:lstStyle/>
          <a:p>
            <a:pPr>
              <a:buFont typeface="Wingdings" pitchFamily="2" charset="2"/>
              <a:buNone/>
              <a:defRPr/>
            </a:pPr>
            <a:r>
              <a:rPr lang="fr-BE" sz="2400" dirty="0" smtClean="0"/>
              <a:t>	Solvit </a:t>
            </a:r>
            <a:r>
              <a:rPr lang="fr-BE" sz="2400" dirty="0"/>
              <a:t>est un </a:t>
            </a:r>
            <a:r>
              <a:rPr lang="fr-BE" sz="2400" dirty="0" smtClean="0"/>
              <a:t>réseau qui regroupe des </a:t>
            </a:r>
            <a:r>
              <a:rPr lang="fr-BE" sz="2400" b="1" dirty="0" smtClean="0"/>
              <a:t>centres </a:t>
            </a:r>
            <a:r>
              <a:rPr lang="fr-BE" sz="2400" b="1" dirty="0"/>
              <a:t>de </a:t>
            </a:r>
            <a:r>
              <a:rPr lang="fr-BE" sz="2400" b="1" dirty="0" smtClean="0"/>
              <a:t>médiation. </a:t>
            </a:r>
            <a:r>
              <a:rPr lang="fr-BE" sz="2400" dirty="0" smtClean="0"/>
              <a:t>Il a été fondé </a:t>
            </a:r>
            <a:r>
              <a:rPr lang="fr-BE" sz="2400" dirty="0"/>
              <a:t>par la Commission européenne en 2002 (DG </a:t>
            </a:r>
            <a:r>
              <a:rPr lang="fr-BE" sz="2400" dirty="0" smtClean="0"/>
              <a:t>GROWTH). Les services de SOLVIT sont gratuits</a:t>
            </a:r>
            <a:endParaRPr lang="fr-BE" sz="2400" dirty="0"/>
          </a:p>
          <a:p>
            <a:pPr>
              <a:buFont typeface="Wingdings" pitchFamily="2" charset="2"/>
              <a:buNone/>
              <a:defRPr/>
            </a:pPr>
            <a:endParaRPr lang="fr-BE" sz="2400" dirty="0"/>
          </a:p>
          <a:p>
            <a:pPr>
              <a:buFont typeface="Wingdings" pitchFamily="2" charset="2"/>
              <a:buNone/>
              <a:defRPr/>
            </a:pPr>
            <a:r>
              <a:rPr lang="fr-BE" sz="2400" dirty="0" smtClean="0"/>
              <a:t>	L’ </a:t>
            </a:r>
            <a:r>
              <a:rPr lang="fr-BE" sz="2400" dirty="0"/>
              <a:t>objectif est d’</a:t>
            </a:r>
            <a:r>
              <a:rPr lang="fr-BE" sz="2400" b="1" dirty="0"/>
              <a:t>aider les citoyens et les entreprises européennes</a:t>
            </a:r>
            <a:r>
              <a:rPr lang="fr-BE" sz="2400" dirty="0"/>
              <a:t> qui rencontrent un </a:t>
            </a:r>
            <a:r>
              <a:rPr lang="fr-BE" sz="2400" b="1" dirty="0"/>
              <a:t>problème administratif dans un autre Etat membre</a:t>
            </a:r>
            <a:r>
              <a:rPr lang="fr-BE" sz="2400" dirty="0" smtClean="0"/>
              <a:t>.</a:t>
            </a:r>
          </a:p>
          <a:p>
            <a:pPr>
              <a:buFont typeface="Wingdings" pitchFamily="2" charset="2"/>
              <a:buNone/>
              <a:defRPr/>
            </a:pPr>
            <a:endParaRPr lang="fr-BE" sz="2400" dirty="0" smtClean="0"/>
          </a:p>
          <a:p>
            <a:pPr>
              <a:buFont typeface="Wingdings" pitchFamily="2" charset="2"/>
              <a:buNone/>
              <a:defRPr/>
            </a:pPr>
            <a:r>
              <a:rPr lang="fr-BE" sz="2400" dirty="0" smtClean="0"/>
              <a:t>	Il </a:t>
            </a:r>
            <a:r>
              <a:rPr lang="fr-BE" sz="2400" dirty="0"/>
              <a:t>y a un centre SOLVIT dans chaque pays membre de </a:t>
            </a:r>
            <a:r>
              <a:rPr lang="fr-BE" sz="2400" b="1" dirty="0"/>
              <a:t>l’Union européenne,</a:t>
            </a:r>
            <a:r>
              <a:rPr lang="fr-BE" sz="2400" b="1" dirty="0" smtClean="0"/>
              <a:t> et en </a:t>
            </a:r>
            <a:r>
              <a:rPr lang="fr-BE" sz="2400" b="1" dirty="0"/>
              <a:t>Islande, en Norvège et au Liechtenstein</a:t>
            </a:r>
            <a:endParaRPr lang="fr-BE" sz="2400" dirty="0"/>
          </a:p>
          <a:p>
            <a:pPr>
              <a:buFont typeface="Wingdings" pitchFamily="2" charset="2"/>
              <a:buNone/>
              <a:defRPr/>
            </a:pPr>
            <a:endParaRPr lang="fr-BE" sz="2400" dirty="0"/>
          </a:p>
          <a:p>
            <a:pPr>
              <a:buFont typeface="Wingdings" pitchFamily="2" charset="2"/>
              <a:buNone/>
              <a:defRPr/>
            </a:pPr>
            <a:r>
              <a:rPr lang="fr-BE" sz="2400" dirty="0" smtClean="0"/>
              <a:t>	</a:t>
            </a:r>
            <a:endParaRPr lang="en-US" sz="2400" dirty="0"/>
          </a:p>
        </p:txBody>
      </p:sp>
      <p:sp>
        <p:nvSpPr>
          <p:cNvPr id="4" name="Slide Number Placeholder 3"/>
          <p:cNvSpPr>
            <a:spLocks noGrp="1"/>
          </p:cNvSpPr>
          <p:nvPr>
            <p:ph type="sldNum" sz="quarter" idx="12"/>
          </p:nvPr>
        </p:nvSpPr>
        <p:spPr/>
        <p:txBody>
          <a:bodyPr/>
          <a:lstStyle/>
          <a:p>
            <a:fld id="{A4E69D53-DC5D-4522-98FC-D9AD655F59CF}" type="slidenum">
              <a:rPr lang="fr-BE" smtClean="0">
                <a:solidFill>
                  <a:prstClr val="black">
                    <a:tint val="75000"/>
                  </a:prstClr>
                </a:solidFill>
              </a:rPr>
              <a:pPr/>
              <a:t>9</a:t>
            </a:fld>
            <a:endParaRPr lang="fr-BE">
              <a:solidFill>
                <a:prstClr val="black">
                  <a:tint val="75000"/>
                </a:prstClr>
              </a:solidFill>
            </a:endParaRPr>
          </a:p>
        </p:txBody>
      </p:sp>
    </p:spTree>
    <p:extLst>
      <p:ext uri="{BB962C8B-B14F-4D97-AF65-F5344CB8AC3E}">
        <p14:creationId xmlns:p14="http://schemas.microsoft.com/office/powerpoint/2010/main" val="3681983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Ifa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rdre xmlns="0c039a72-29c5-401d-896f-604f3dbe6102" xsi:nil="true"/>
    <_dlc_DocId xmlns="d4b8094a-6551-4d30-9b14-8eff279dbcc5">Q4AAP7UQTD2N-135-50</_dlc_DocId>
    <_dlc_DocIdUrl xmlns="d4b8094a-6551-4d30-9b14-8eff279dbcc5">
      <Url>http://agoranet.ofoifa.local/organisation/_layouts/15/DocIdRedir.aspx?ID=Q4AAP7UQTD2N-135-50</Url>
      <Description>Q4AAP7UQTD2N-135-50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E29E223BC4394AB938486C539252D9" ma:contentTypeVersion="1" ma:contentTypeDescription="Create a new document." ma:contentTypeScope="" ma:versionID="ec51ea8f5d33d21c27c7e202ca348d12">
  <xsd:schema xmlns:xsd="http://www.w3.org/2001/XMLSchema" xmlns:xs="http://www.w3.org/2001/XMLSchema" xmlns:p="http://schemas.microsoft.com/office/2006/metadata/properties" xmlns:ns2="0c039a72-29c5-401d-896f-604f3dbe6102" xmlns:ns3="d4b8094a-6551-4d30-9b14-8eff279dbcc5" targetNamespace="http://schemas.microsoft.com/office/2006/metadata/properties" ma:root="true" ma:fieldsID="6fa000aba0fc11d53feafdcb55344948" ns2:_="" ns3:_="">
    <xsd:import namespace="0c039a72-29c5-401d-896f-604f3dbe6102"/>
    <xsd:import namespace="d4b8094a-6551-4d30-9b14-8eff279dbcc5"/>
    <xsd:element name="properties">
      <xsd:complexType>
        <xsd:sequence>
          <xsd:element name="documentManagement">
            <xsd:complexType>
              <xsd:all>
                <xsd:element ref="ns2:ordr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039a72-29c5-401d-896f-604f3dbe6102" elementFormDefault="qualified">
    <xsd:import namespace="http://schemas.microsoft.com/office/2006/documentManagement/types"/>
    <xsd:import namespace="http://schemas.microsoft.com/office/infopath/2007/PartnerControls"/>
    <xsd:element name="ordre" ma:index="8" nillable="true" ma:displayName="ordre" ma:decimals="0" ma:internalName="ordre">
      <xsd:simpleType>
        <xsd:restriction base="dms:Number">
          <xsd:minInclusive value="1"/>
        </xsd:restriction>
      </xsd:simpleType>
    </xsd:element>
  </xsd:schema>
  <xsd:schema xmlns:xsd="http://www.w3.org/2001/XMLSchema" xmlns:xs="http://www.w3.org/2001/XMLSchema" xmlns:dms="http://schemas.microsoft.com/office/2006/documentManagement/types" xmlns:pc="http://schemas.microsoft.com/office/infopath/2007/PartnerControls" targetNamespace="d4b8094a-6551-4d30-9b14-8eff279dbcc5" elementFormDefault="qualified">
    <xsd:import namespace="http://schemas.microsoft.com/office/2006/documentManagement/types"/>
    <xsd:import namespace="http://schemas.microsoft.com/office/infopath/2007/PartnerControls"/>
    <xsd:element name="_dlc_DocId" ma:index="9" nillable="true" ma:displayName="Valeur d’ID de document" ma:description="Valeur de l’ID de document affecté à cet élément." ma:internalName="_dlc_DocId" ma:readOnly="true">
      <xsd:simpleType>
        <xsd:restriction base="dms:Text"/>
      </xsd:simpleType>
    </xsd:element>
    <xsd:element name="_dlc_DocIdUrl" ma:index="10"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DBE821-6F0D-4A64-BD44-0AC57AFAF45C}">
  <ds:schemaRefs>
    <ds:schemaRef ds:uri="http://schemas.microsoft.com/office/2006/documentManagement/types"/>
    <ds:schemaRef ds:uri="http://purl.org/dc/elements/1.1/"/>
    <ds:schemaRef ds:uri="http://purl.org/dc/dcmitype/"/>
    <ds:schemaRef ds:uri="0c039a72-29c5-401d-896f-604f3dbe6102"/>
    <ds:schemaRef ds:uri="http://purl.org/dc/terms/"/>
    <ds:schemaRef ds:uri="http://www.w3.org/XML/1998/namespace"/>
    <ds:schemaRef ds:uri="http://schemas.microsoft.com/office/2006/metadata/properties"/>
    <ds:schemaRef ds:uri="d4b8094a-6551-4d30-9b14-8eff279dbcc5"/>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5C675AB-E73C-47AB-A6C5-7FD35DF86F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039a72-29c5-401d-896f-604f3dbe6102"/>
    <ds:schemaRef ds:uri="d4b8094a-6551-4d30-9b14-8eff279dbc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22204E-40F6-4B02-A1CF-89F2FAE933F9}">
  <ds:schemaRefs>
    <ds:schemaRef ds:uri="http://schemas.microsoft.com/sharepoint/events"/>
  </ds:schemaRefs>
</ds:datastoreItem>
</file>

<file path=customXml/itemProps4.xml><?xml version="1.0" encoding="utf-8"?>
<ds:datastoreItem xmlns:ds="http://schemas.openxmlformats.org/officeDocument/2006/customXml" ds:itemID="{13B92D4C-B94A-427C-A4CF-AA3526F5E7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Ifa PPT template</Template>
  <TotalTime>0</TotalTime>
  <Words>1947</Words>
  <Application>Microsoft Office PowerPoint</Application>
  <PresentationFormat>On-screen Show (4:3)</PresentationFormat>
  <Paragraphs>366</Paragraphs>
  <Slides>51</Slides>
  <Notes>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Ifa PPT template</vt:lpstr>
      <vt:lpstr>  Conference  IFA             19-12-2016</vt:lpstr>
      <vt:lpstr>INTRODUCTION</vt:lpstr>
      <vt:lpstr>Introduction : Quel  est l’impact de la législation européenne dans notre vie quotidienne? </vt:lpstr>
      <vt:lpstr>INTRODUCTION</vt:lpstr>
      <vt:lpstr>Introduction :EXEMPLES CONCRETS</vt:lpstr>
      <vt:lpstr>               Le cycle de gouvernance du                 marché interieur Europeen (1)</vt:lpstr>
      <vt:lpstr>             LE Cycle de gouvernance DU               marche interieur EUROPEEN (2)</vt:lpstr>
      <vt:lpstr>1. SOLVIT</vt:lpstr>
      <vt:lpstr>  1.1.   Qu’est-ce que SOLVIT? (1)</vt:lpstr>
      <vt:lpstr>  Qu’est-ce que SOLVIT (2)</vt:lpstr>
      <vt:lpstr>Qu’est-ce qu’un euro-coordinateur?</vt:lpstr>
      <vt:lpstr>Quand peut-on faire appel à SOLVIT ?</vt:lpstr>
      <vt:lpstr>PowerPoint Presentation</vt:lpstr>
      <vt:lpstr>PowerPoint Presentation</vt:lpstr>
      <vt:lpstr>PowerPoint Presentation</vt:lpstr>
      <vt:lpstr>Comment fonctionne SOLVIT ?</vt:lpstr>
      <vt:lpstr>SOLVIT RESULTATS 2015</vt:lpstr>
      <vt:lpstr>PowerPoint Presentation</vt:lpstr>
      <vt:lpstr>1.4 Exemples de dossiers SOLVIT</vt:lpstr>
      <vt:lpstr>Problemes des belges en Europe</vt:lpstr>
      <vt:lpstr>Problèmes administratifs en Be</vt:lpstr>
      <vt:lpstr>1.  SOLVIT ETUDE DE CAS (1)</vt:lpstr>
      <vt:lpstr>2.   SOLVIT ETUDE DE CAS (2)</vt:lpstr>
      <vt:lpstr>3.  SOLVIT ETUDE DE CAS (3)</vt:lpstr>
      <vt:lpstr>1.5 autres services  utiles (1)</vt:lpstr>
      <vt:lpstr>AUTRES SERVICES UTILES(2) </vt:lpstr>
      <vt:lpstr>Autres services utiles (3) </vt:lpstr>
      <vt:lpstr>1.6 Points d’attention  solvit(1)</vt:lpstr>
      <vt:lpstr>1.6 Points d’attention  SOLVIT(2)</vt:lpstr>
      <vt:lpstr>Points d’attention SOLVIT(3)</vt:lpstr>
      <vt:lpstr>CONTACT SOLVIT BELGIQUE</vt:lpstr>
      <vt:lpstr>2. EU PILOT</vt:lpstr>
      <vt:lpstr>2.1.   Qu’est-ce qu’EU PILOT? (1)</vt:lpstr>
      <vt:lpstr>2.1    Qu’est-ce qu’eu pilot? (2)</vt:lpstr>
      <vt:lpstr>2.2 Quand une plainte peut-elle être traitée via Eu Pilot ?</vt:lpstr>
      <vt:lpstr>Nombres de dossiers CHAP et nombre de dossiers suivis par eu pilot en 2015</vt:lpstr>
      <vt:lpstr>Plaintes  eu pilot par domaine -2015</vt:lpstr>
      <vt:lpstr>2.3  Comment fonctionne EU PILOT? </vt:lpstr>
      <vt:lpstr>LES RESULTATS EU PILOT EN 2015</vt:lpstr>
      <vt:lpstr>Caseload vs. Taux de résolution</vt:lpstr>
      <vt:lpstr>2.4   Exceptions (1)</vt:lpstr>
      <vt:lpstr> Exceptions (2)</vt:lpstr>
      <vt:lpstr>          2.5 EU PILOT : EXEMPLE DE CAS </vt:lpstr>
      <vt:lpstr>DOSSIERS EU PILOT be par categorie</vt:lpstr>
      <vt:lpstr>1.  EU PILOT : etude de cas (1)</vt:lpstr>
      <vt:lpstr>2.   EU Pilot: Etude de cas (2)</vt:lpstr>
      <vt:lpstr>3.  EU Pilot : Etude de cas (3)</vt:lpstr>
      <vt:lpstr>2.6   POINTS d’attention  EU PILOT (1)</vt:lpstr>
      <vt:lpstr>Diminution des procédures d’infraction</vt:lpstr>
      <vt:lpstr>2.6    Points d’attention  EU PILOT (2)</vt:lpstr>
      <vt:lpstr>2.6     POINTS D’ATTENTION  EU PILOT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Gisèle Simon</dc:creator>
  <cp:lastModifiedBy>Carlier Valérie - E3</cp:lastModifiedBy>
  <cp:revision>215</cp:revision>
  <cp:lastPrinted>2016-12-16T08:05:35Z</cp:lastPrinted>
  <dcterms:created xsi:type="dcterms:W3CDTF">2016-12-18T18:43:08Z</dcterms:created>
  <dcterms:modified xsi:type="dcterms:W3CDTF">2016-12-19T13:21:38Z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0x01010023E29E223BC4394AB938486C539252D9</vt:lpwstr>
  </property>
  <property fmtid="{D5CDD505-2E9C-101B-9397-08002B2CF9AE}" pid="3" name="_dlc_DocIdItemGuid">
    <vt:lpwstr>246f1526-51d7-4bb5-93ab-f89c2407a501</vt:lpwstr>
  </property>
  <property fmtid="{D5CDD505-2E9C-101B-9397-08002B2CF9AE}" pid="4" name="TitusGUID">
    <vt:lpwstr>c45142c6-b81c-4cba-aa3f-9e5968bfe86b</vt:lpwstr>
  </property>
  <property fmtid="{D5CDD505-2E9C-101B-9397-08002B2CF9AE}" pid="5" name="BE_ForeignAffairsClassification">
    <vt:lpwstr>Non classifié - Niet geclassificeerd</vt:lpwstr>
  </property>
  <property fmtid="{D5CDD505-2E9C-101B-9397-08002B2CF9AE}" pid="6" name="BE_ForeignAffairsMarkering">
    <vt:lpwstr>Markering inactief - Marquage inactif</vt:lpwstr>
  </property>
</Properties>
</file>