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48"/>
  </p:handoutMasterIdLst>
  <p:sldIdLst>
    <p:sldId id="291" r:id="rId6"/>
    <p:sldId id="257" r:id="rId7"/>
    <p:sldId id="297" r:id="rId8"/>
    <p:sldId id="290" r:id="rId9"/>
    <p:sldId id="274" r:id="rId10"/>
    <p:sldId id="275" r:id="rId11"/>
    <p:sldId id="276" r:id="rId12"/>
    <p:sldId id="258" r:id="rId13"/>
    <p:sldId id="282" r:id="rId14"/>
    <p:sldId id="280" r:id="rId15"/>
    <p:sldId id="261" r:id="rId16"/>
    <p:sldId id="260" r:id="rId17"/>
    <p:sldId id="284" r:id="rId18"/>
    <p:sldId id="285" r:id="rId19"/>
    <p:sldId id="286" r:id="rId20"/>
    <p:sldId id="295" r:id="rId21"/>
    <p:sldId id="288" r:id="rId22"/>
    <p:sldId id="289" r:id="rId23"/>
    <p:sldId id="293" r:id="rId24"/>
    <p:sldId id="298" r:id="rId25"/>
    <p:sldId id="323" r:id="rId26"/>
    <p:sldId id="300" r:id="rId27"/>
    <p:sldId id="301" r:id="rId28"/>
    <p:sldId id="305" r:id="rId29"/>
    <p:sldId id="307" r:id="rId30"/>
    <p:sldId id="310" r:id="rId31"/>
    <p:sldId id="308" r:id="rId32"/>
    <p:sldId id="309" r:id="rId33"/>
    <p:sldId id="311" r:id="rId34"/>
    <p:sldId id="302" r:id="rId35"/>
    <p:sldId id="317" r:id="rId36"/>
    <p:sldId id="318" r:id="rId37"/>
    <p:sldId id="319" r:id="rId38"/>
    <p:sldId id="320" r:id="rId39"/>
    <p:sldId id="303" r:id="rId40"/>
    <p:sldId id="321" r:id="rId41"/>
    <p:sldId id="277" r:id="rId42"/>
    <p:sldId id="278" r:id="rId43"/>
    <p:sldId id="324" r:id="rId44"/>
    <p:sldId id="312" r:id="rId45"/>
    <p:sldId id="313" r:id="rId46"/>
    <p:sldId id="322" r:id="rId47"/>
  </p:sldIdLst>
  <p:sldSz cx="9144000" cy="6858000" type="screen4x3"/>
  <p:notesSz cx="666273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0C87A-F422-478A-B9C4-41F523BE666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65D62030-E875-484E-9AB3-1447A0248658}">
      <dgm:prSet phldrT="[Tekst]"/>
      <dgm:spPr/>
      <dgm:t>
        <a:bodyPr/>
        <a:lstStyle/>
        <a:p>
          <a:r>
            <a:rPr lang="nl-BE" dirty="0" smtClean="0"/>
            <a:t>geïntegreerd</a:t>
          </a:r>
          <a:endParaRPr lang="fr-BE" dirty="0"/>
        </a:p>
      </dgm:t>
    </dgm:pt>
    <dgm:pt modelId="{590EDFE5-EEF9-4679-8823-99C668FDDDAD}" type="parTrans" cxnId="{9EBBD337-EC4F-4F9A-BB74-2302BC92F8A3}">
      <dgm:prSet/>
      <dgm:spPr/>
      <dgm:t>
        <a:bodyPr/>
        <a:lstStyle/>
        <a:p>
          <a:endParaRPr lang="fr-BE"/>
        </a:p>
      </dgm:t>
    </dgm:pt>
    <dgm:pt modelId="{321BBE22-41B6-403E-8493-72645F36FEB8}" type="sibTrans" cxnId="{9EBBD337-EC4F-4F9A-BB74-2302BC92F8A3}">
      <dgm:prSet/>
      <dgm:spPr/>
      <dgm:t>
        <a:bodyPr/>
        <a:lstStyle/>
        <a:p>
          <a:endParaRPr lang="fr-BE"/>
        </a:p>
      </dgm:t>
    </dgm:pt>
    <dgm:pt modelId="{26D45FC3-90FE-4616-9965-E64DB44E2CD6}">
      <dgm:prSet phldrT="[Tekst]"/>
      <dgm:spPr/>
      <dgm:t>
        <a:bodyPr/>
        <a:lstStyle/>
        <a:p>
          <a:r>
            <a:rPr lang="nl-BE" dirty="0" smtClean="0"/>
            <a:t>Externe dimensie</a:t>
          </a:r>
          <a:endParaRPr lang="fr-BE" dirty="0"/>
        </a:p>
      </dgm:t>
    </dgm:pt>
    <dgm:pt modelId="{788E658D-4DFA-4E33-90D9-CAF408C6C4F2}" type="parTrans" cxnId="{ABB48243-8459-4A0E-95EB-5A7C059E2EA0}">
      <dgm:prSet/>
      <dgm:spPr/>
      <dgm:t>
        <a:bodyPr/>
        <a:lstStyle/>
        <a:p>
          <a:endParaRPr lang="fr-BE"/>
        </a:p>
      </dgm:t>
    </dgm:pt>
    <dgm:pt modelId="{AABC468E-DCE8-4214-A418-2475E7E4DF02}" type="sibTrans" cxnId="{ABB48243-8459-4A0E-95EB-5A7C059E2EA0}">
      <dgm:prSet/>
      <dgm:spPr/>
      <dgm:t>
        <a:bodyPr/>
        <a:lstStyle/>
        <a:p>
          <a:endParaRPr lang="fr-BE"/>
        </a:p>
      </dgm:t>
    </dgm:pt>
    <dgm:pt modelId="{D2C68195-768A-4C3D-9940-0245B75D3EE3}">
      <dgm:prSet phldrT="[Tekst]"/>
      <dgm:spPr/>
      <dgm:t>
        <a:bodyPr/>
        <a:lstStyle/>
        <a:p>
          <a:r>
            <a:rPr lang="nl-BE" dirty="0" smtClean="0"/>
            <a:t>Solidariteit</a:t>
          </a:r>
          <a:endParaRPr lang="fr-BE" dirty="0"/>
        </a:p>
      </dgm:t>
    </dgm:pt>
    <dgm:pt modelId="{E81A9E03-17E3-4583-AB01-03491FFF5A24}" type="parTrans" cxnId="{5EB0B4C2-06A1-4C41-A7BC-AAA47587EBC4}">
      <dgm:prSet/>
      <dgm:spPr/>
      <dgm:t>
        <a:bodyPr/>
        <a:lstStyle/>
        <a:p>
          <a:endParaRPr lang="fr-BE"/>
        </a:p>
      </dgm:t>
    </dgm:pt>
    <dgm:pt modelId="{5787C280-4D7E-4773-ADD3-2807AE1C1EB3}" type="sibTrans" cxnId="{5EB0B4C2-06A1-4C41-A7BC-AAA47587EBC4}">
      <dgm:prSet/>
      <dgm:spPr/>
      <dgm:t>
        <a:bodyPr/>
        <a:lstStyle/>
        <a:p>
          <a:endParaRPr lang="fr-BE"/>
        </a:p>
      </dgm:t>
    </dgm:pt>
    <dgm:pt modelId="{91D3A958-6048-477D-B57B-6F309F87E3A3}">
      <dgm:prSet phldrT="[Tekst]"/>
      <dgm:spPr/>
      <dgm:t>
        <a:bodyPr/>
        <a:lstStyle/>
        <a:p>
          <a:r>
            <a:rPr lang="nl-BE" dirty="0" smtClean="0"/>
            <a:t>verantwoordelijkheid</a:t>
          </a:r>
          <a:endParaRPr lang="fr-BE" dirty="0"/>
        </a:p>
      </dgm:t>
    </dgm:pt>
    <dgm:pt modelId="{F1AC9E4A-5E56-4B5F-8850-1CB339B93429}" type="parTrans" cxnId="{14A5ECAD-52D3-4069-AC1E-715A4169F3A5}">
      <dgm:prSet/>
      <dgm:spPr/>
      <dgm:t>
        <a:bodyPr/>
        <a:lstStyle/>
        <a:p>
          <a:endParaRPr lang="fr-BE"/>
        </a:p>
      </dgm:t>
    </dgm:pt>
    <dgm:pt modelId="{17B651BE-F3B2-4151-9B27-0B15F69E957F}" type="sibTrans" cxnId="{14A5ECAD-52D3-4069-AC1E-715A4169F3A5}">
      <dgm:prSet/>
      <dgm:spPr/>
      <dgm:t>
        <a:bodyPr/>
        <a:lstStyle/>
        <a:p>
          <a:endParaRPr lang="fr-BE"/>
        </a:p>
      </dgm:t>
    </dgm:pt>
    <dgm:pt modelId="{CE0C1F59-F0BE-406F-8681-DDFA2FB5E3E2}">
      <dgm:prSet phldrT="[Tekst]"/>
      <dgm:spPr/>
      <dgm:t>
        <a:bodyPr/>
        <a:lstStyle/>
        <a:p>
          <a:r>
            <a:rPr lang="nl-BE" dirty="0" smtClean="0"/>
            <a:t>Interne dimensie</a:t>
          </a:r>
          <a:endParaRPr lang="fr-BE" dirty="0"/>
        </a:p>
      </dgm:t>
    </dgm:pt>
    <dgm:pt modelId="{507DE1CC-EF53-4794-A5DB-566D90C7BA82}" type="parTrans" cxnId="{D5929E1A-919A-4E0E-9760-AF36FF438942}">
      <dgm:prSet/>
      <dgm:spPr/>
      <dgm:t>
        <a:bodyPr/>
        <a:lstStyle/>
        <a:p>
          <a:endParaRPr lang="fr-BE"/>
        </a:p>
      </dgm:t>
    </dgm:pt>
    <dgm:pt modelId="{80133F4C-E2B5-43EA-904E-99F754A10F50}" type="sibTrans" cxnId="{D5929E1A-919A-4E0E-9760-AF36FF438942}">
      <dgm:prSet/>
      <dgm:spPr/>
      <dgm:t>
        <a:bodyPr/>
        <a:lstStyle/>
        <a:p>
          <a:endParaRPr lang="fr-BE"/>
        </a:p>
      </dgm:t>
    </dgm:pt>
    <dgm:pt modelId="{D029030F-1C10-4587-B30D-BD41F9E29B72}" type="pres">
      <dgm:prSet presAssocID="{E9E0C87A-F422-478A-B9C4-41F523BE66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C195640A-F4E2-4B30-A696-EACB1F8FD224}" type="pres">
      <dgm:prSet presAssocID="{65D62030-E875-484E-9AB3-1447A02486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9FD4144-6A47-4225-BA9E-E5B7382A8CEA}" type="pres">
      <dgm:prSet presAssocID="{65D62030-E875-484E-9AB3-1447A0248658}" presName="spNode" presStyleCnt="0"/>
      <dgm:spPr/>
    </dgm:pt>
    <dgm:pt modelId="{B4F27543-DE27-4EB0-BC28-06AADD87CAC9}" type="pres">
      <dgm:prSet presAssocID="{321BBE22-41B6-403E-8493-72645F36FEB8}" presName="sibTrans" presStyleLbl="sibTrans1D1" presStyleIdx="0" presStyleCnt="5"/>
      <dgm:spPr/>
      <dgm:t>
        <a:bodyPr/>
        <a:lstStyle/>
        <a:p>
          <a:endParaRPr lang="fr-BE"/>
        </a:p>
      </dgm:t>
    </dgm:pt>
    <dgm:pt modelId="{5D918F3B-38F9-43BC-8C36-AEFF53D633E7}" type="pres">
      <dgm:prSet presAssocID="{26D45FC3-90FE-4616-9965-E64DB44E2CD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891E8D3-B91C-4E6C-83C6-9D486E6C2132}" type="pres">
      <dgm:prSet presAssocID="{26D45FC3-90FE-4616-9965-E64DB44E2CD6}" presName="spNode" presStyleCnt="0"/>
      <dgm:spPr/>
    </dgm:pt>
    <dgm:pt modelId="{C4716962-9D27-4C9C-BAC1-070027A54F4B}" type="pres">
      <dgm:prSet presAssocID="{AABC468E-DCE8-4214-A418-2475E7E4DF02}" presName="sibTrans" presStyleLbl="sibTrans1D1" presStyleIdx="1" presStyleCnt="5"/>
      <dgm:spPr/>
      <dgm:t>
        <a:bodyPr/>
        <a:lstStyle/>
        <a:p>
          <a:endParaRPr lang="fr-BE"/>
        </a:p>
      </dgm:t>
    </dgm:pt>
    <dgm:pt modelId="{5F76B8E6-C39C-493E-B9C8-97FC7C6885D7}" type="pres">
      <dgm:prSet presAssocID="{D2C68195-768A-4C3D-9940-0245B75D3EE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1EC8B6B-B448-4704-A58E-C6339C9AC590}" type="pres">
      <dgm:prSet presAssocID="{D2C68195-768A-4C3D-9940-0245B75D3EE3}" presName="spNode" presStyleCnt="0"/>
      <dgm:spPr/>
    </dgm:pt>
    <dgm:pt modelId="{0702DB05-2E5E-4BD4-B462-98EAC2C55B8E}" type="pres">
      <dgm:prSet presAssocID="{5787C280-4D7E-4773-ADD3-2807AE1C1EB3}" presName="sibTrans" presStyleLbl="sibTrans1D1" presStyleIdx="2" presStyleCnt="5"/>
      <dgm:spPr/>
      <dgm:t>
        <a:bodyPr/>
        <a:lstStyle/>
        <a:p>
          <a:endParaRPr lang="fr-BE"/>
        </a:p>
      </dgm:t>
    </dgm:pt>
    <dgm:pt modelId="{185A5C33-E6AF-47EA-8D07-D06ABC701BE2}" type="pres">
      <dgm:prSet presAssocID="{91D3A958-6048-477D-B57B-6F309F87E3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E3C4AC3-5F52-4851-8067-CA04EEE202DE}" type="pres">
      <dgm:prSet presAssocID="{91D3A958-6048-477D-B57B-6F309F87E3A3}" presName="spNode" presStyleCnt="0"/>
      <dgm:spPr/>
    </dgm:pt>
    <dgm:pt modelId="{B46FBC06-8EE0-480C-B4B1-A555EC0F895C}" type="pres">
      <dgm:prSet presAssocID="{17B651BE-F3B2-4151-9B27-0B15F69E957F}" presName="sibTrans" presStyleLbl="sibTrans1D1" presStyleIdx="3" presStyleCnt="5"/>
      <dgm:spPr/>
      <dgm:t>
        <a:bodyPr/>
        <a:lstStyle/>
        <a:p>
          <a:endParaRPr lang="fr-BE"/>
        </a:p>
      </dgm:t>
    </dgm:pt>
    <dgm:pt modelId="{0D915F3D-E1EA-4AAD-8415-FC609CA2EFA2}" type="pres">
      <dgm:prSet presAssocID="{CE0C1F59-F0BE-406F-8681-DDFA2FB5E3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3E4323B-A849-4895-B714-991A93DC7FD7}" type="pres">
      <dgm:prSet presAssocID="{CE0C1F59-F0BE-406F-8681-DDFA2FB5E3E2}" presName="spNode" presStyleCnt="0"/>
      <dgm:spPr/>
    </dgm:pt>
    <dgm:pt modelId="{220D5AF7-38DD-44CC-B727-995E5945E5FC}" type="pres">
      <dgm:prSet presAssocID="{80133F4C-E2B5-43EA-904E-99F754A10F50}" presName="sibTrans" presStyleLbl="sibTrans1D1" presStyleIdx="4" presStyleCnt="5"/>
      <dgm:spPr/>
      <dgm:t>
        <a:bodyPr/>
        <a:lstStyle/>
        <a:p>
          <a:endParaRPr lang="fr-BE"/>
        </a:p>
      </dgm:t>
    </dgm:pt>
  </dgm:ptLst>
  <dgm:cxnLst>
    <dgm:cxn modelId="{D5929E1A-919A-4E0E-9760-AF36FF438942}" srcId="{E9E0C87A-F422-478A-B9C4-41F523BE666A}" destId="{CE0C1F59-F0BE-406F-8681-DDFA2FB5E3E2}" srcOrd="4" destOrd="0" parTransId="{507DE1CC-EF53-4794-A5DB-566D90C7BA82}" sibTransId="{80133F4C-E2B5-43EA-904E-99F754A10F50}"/>
    <dgm:cxn modelId="{A05CABE0-0DEA-4FDE-A763-664FC5BAC615}" type="presOf" srcId="{E9E0C87A-F422-478A-B9C4-41F523BE666A}" destId="{D029030F-1C10-4587-B30D-BD41F9E29B72}" srcOrd="0" destOrd="0" presId="urn:microsoft.com/office/officeart/2005/8/layout/cycle6"/>
    <dgm:cxn modelId="{58BBF7C2-7733-4197-B45E-1F66DD42B11F}" type="presOf" srcId="{26D45FC3-90FE-4616-9965-E64DB44E2CD6}" destId="{5D918F3B-38F9-43BC-8C36-AEFF53D633E7}" srcOrd="0" destOrd="0" presId="urn:microsoft.com/office/officeart/2005/8/layout/cycle6"/>
    <dgm:cxn modelId="{5EB0B4C2-06A1-4C41-A7BC-AAA47587EBC4}" srcId="{E9E0C87A-F422-478A-B9C4-41F523BE666A}" destId="{D2C68195-768A-4C3D-9940-0245B75D3EE3}" srcOrd="2" destOrd="0" parTransId="{E81A9E03-17E3-4583-AB01-03491FFF5A24}" sibTransId="{5787C280-4D7E-4773-ADD3-2807AE1C1EB3}"/>
    <dgm:cxn modelId="{ABB48243-8459-4A0E-95EB-5A7C059E2EA0}" srcId="{E9E0C87A-F422-478A-B9C4-41F523BE666A}" destId="{26D45FC3-90FE-4616-9965-E64DB44E2CD6}" srcOrd="1" destOrd="0" parTransId="{788E658D-4DFA-4E33-90D9-CAF408C6C4F2}" sibTransId="{AABC468E-DCE8-4214-A418-2475E7E4DF02}"/>
    <dgm:cxn modelId="{371262CE-E0FE-4A73-B444-244C671C6018}" type="presOf" srcId="{CE0C1F59-F0BE-406F-8681-DDFA2FB5E3E2}" destId="{0D915F3D-E1EA-4AAD-8415-FC609CA2EFA2}" srcOrd="0" destOrd="0" presId="urn:microsoft.com/office/officeart/2005/8/layout/cycle6"/>
    <dgm:cxn modelId="{14A5ECAD-52D3-4069-AC1E-715A4169F3A5}" srcId="{E9E0C87A-F422-478A-B9C4-41F523BE666A}" destId="{91D3A958-6048-477D-B57B-6F309F87E3A3}" srcOrd="3" destOrd="0" parTransId="{F1AC9E4A-5E56-4B5F-8850-1CB339B93429}" sibTransId="{17B651BE-F3B2-4151-9B27-0B15F69E957F}"/>
    <dgm:cxn modelId="{052BC3BD-61C8-43A2-90C7-AD73A23DB0A0}" type="presOf" srcId="{D2C68195-768A-4C3D-9940-0245B75D3EE3}" destId="{5F76B8E6-C39C-493E-B9C8-97FC7C6885D7}" srcOrd="0" destOrd="0" presId="urn:microsoft.com/office/officeart/2005/8/layout/cycle6"/>
    <dgm:cxn modelId="{8243699C-34DE-432A-9552-5626C74AB557}" type="presOf" srcId="{17B651BE-F3B2-4151-9B27-0B15F69E957F}" destId="{B46FBC06-8EE0-480C-B4B1-A555EC0F895C}" srcOrd="0" destOrd="0" presId="urn:microsoft.com/office/officeart/2005/8/layout/cycle6"/>
    <dgm:cxn modelId="{3BEF5855-8383-48FF-BE2E-71AEE2B11A23}" type="presOf" srcId="{91D3A958-6048-477D-B57B-6F309F87E3A3}" destId="{185A5C33-E6AF-47EA-8D07-D06ABC701BE2}" srcOrd="0" destOrd="0" presId="urn:microsoft.com/office/officeart/2005/8/layout/cycle6"/>
    <dgm:cxn modelId="{0EDF5E3F-65C6-4BEE-8480-28EA566D1E36}" type="presOf" srcId="{AABC468E-DCE8-4214-A418-2475E7E4DF02}" destId="{C4716962-9D27-4C9C-BAC1-070027A54F4B}" srcOrd="0" destOrd="0" presId="urn:microsoft.com/office/officeart/2005/8/layout/cycle6"/>
    <dgm:cxn modelId="{65AC172A-1EA8-473C-B50A-ED4D5CC7DFF7}" type="presOf" srcId="{5787C280-4D7E-4773-ADD3-2807AE1C1EB3}" destId="{0702DB05-2E5E-4BD4-B462-98EAC2C55B8E}" srcOrd="0" destOrd="0" presId="urn:microsoft.com/office/officeart/2005/8/layout/cycle6"/>
    <dgm:cxn modelId="{AB64B0CB-0368-46E0-9D25-CEFFF0842273}" type="presOf" srcId="{321BBE22-41B6-403E-8493-72645F36FEB8}" destId="{B4F27543-DE27-4EB0-BC28-06AADD87CAC9}" srcOrd="0" destOrd="0" presId="urn:microsoft.com/office/officeart/2005/8/layout/cycle6"/>
    <dgm:cxn modelId="{9EBBD337-EC4F-4F9A-BB74-2302BC92F8A3}" srcId="{E9E0C87A-F422-478A-B9C4-41F523BE666A}" destId="{65D62030-E875-484E-9AB3-1447A0248658}" srcOrd="0" destOrd="0" parTransId="{590EDFE5-EEF9-4679-8823-99C668FDDDAD}" sibTransId="{321BBE22-41B6-403E-8493-72645F36FEB8}"/>
    <dgm:cxn modelId="{A527111F-8674-4ACF-98AB-C8255B8AB042}" type="presOf" srcId="{65D62030-E875-484E-9AB3-1447A0248658}" destId="{C195640A-F4E2-4B30-A696-EACB1F8FD224}" srcOrd="0" destOrd="0" presId="urn:microsoft.com/office/officeart/2005/8/layout/cycle6"/>
    <dgm:cxn modelId="{F97F1890-F298-42FB-BE8E-D7B25D5A0FE9}" type="presOf" srcId="{80133F4C-E2B5-43EA-904E-99F754A10F50}" destId="{220D5AF7-38DD-44CC-B727-995E5945E5FC}" srcOrd="0" destOrd="0" presId="urn:microsoft.com/office/officeart/2005/8/layout/cycle6"/>
    <dgm:cxn modelId="{7E1FD5E3-D363-4BE6-8C40-227E3683A3B6}" type="presParOf" srcId="{D029030F-1C10-4587-B30D-BD41F9E29B72}" destId="{C195640A-F4E2-4B30-A696-EACB1F8FD224}" srcOrd="0" destOrd="0" presId="urn:microsoft.com/office/officeart/2005/8/layout/cycle6"/>
    <dgm:cxn modelId="{A91A86FE-9072-40EF-B2A3-66E605EC8791}" type="presParOf" srcId="{D029030F-1C10-4587-B30D-BD41F9E29B72}" destId="{F9FD4144-6A47-4225-BA9E-E5B7382A8CEA}" srcOrd="1" destOrd="0" presId="urn:microsoft.com/office/officeart/2005/8/layout/cycle6"/>
    <dgm:cxn modelId="{67040527-520F-4D55-88AE-E2DE02B00600}" type="presParOf" srcId="{D029030F-1C10-4587-B30D-BD41F9E29B72}" destId="{B4F27543-DE27-4EB0-BC28-06AADD87CAC9}" srcOrd="2" destOrd="0" presId="urn:microsoft.com/office/officeart/2005/8/layout/cycle6"/>
    <dgm:cxn modelId="{AEF6EA57-A929-434D-BF21-92D95598DF59}" type="presParOf" srcId="{D029030F-1C10-4587-B30D-BD41F9E29B72}" destId="{5D918F3B-38F9-43BC-8C36-AEFF53D633E7}" srcOrd="3" destOrd="0" presId="urn:microsoft.com/office/officeart/2005/8/layout/cycle6"/>
    <dgm:cxn modelId="{C86A506B-0275-4493-87F7-227129FF747E}" type="presParOf" srcId="{D029030F-1C10-4587-B30D-BD41F9E29B72}" destId="{C891E8D3-B91C-4E6C-83C6-9D486E6C2132}" srcOrd="4" destOrd="0" presId="urn:microsoft.com/office/officeart/2005/8/layout/cycle6"/>
    <dgm:cxn modelId="{F4E66335-AE98-4F5A-917B-A3C55CCE6FA6}" type="presParOf" srcId="{D029030F-1C10-4587-B30D-BD41F9E29B72}" destId="{C4716962-9D27-4C9C-BAC1-070027A54F4B}" srcOrd="5" destOrd="0" presId="urn:microsoft.com/office/officeart/2005/8/layout/cycle6"/>
    <dgm:cxn modelId="{A4D98CE1-57C3-4144-BA82-1FFC20647810}" type="presParOf" srcId="{D029030F-1C10-4587-B30D-BD41F9E29B72}" destId="{5F76B8E6-C39C-493E-B9C8-97FC7C6885D7}" srcOrd="6" destOrd="0" presId="urn:microsoft.com/office/officeart/2005/8/layout/cycle6"/>
    <dgm:cxn modelId="{8380EFED-4FB6-4ED3-BBCA-1D2F86776EC7}" type="presParOf" srcId="{D029030F-1C10-4587-B30D-BD41F9E29B72}" destId="{F1EC8B6B-B448-4704-A58E-C6339C9AC590}" srcOrd="7" destOrd="0" presId="urn:microsoft.com/office/officeart/2005/8/layout/cycle6"/>
    <dgm:cxn modelId="{127E6EE7-5CF1-46E2-B695-B4B7729F3F97}" type="presParOf" srcId="{D029030F-1C10-4587-B30D-BD41F9E29B72}" destId="{0702DB05-2E5E-4BD4-B462-98EAC2C55B8E}" srcOrd="8" destOrd="0" presId="urn:microsoft.com/office/officeart/2005/8/layout/cycle6"/>
    <dgm:cxn modelId="{2ED45E69-5F88-4E73-A2A5-A11BF45898AF}" type="presParOf" srcId="{D029030F-1C10-4587-B30D-BD41F9E29B72}" destId="{185A5C33-E6AF-47EA-8D07-D06ABC701BE2}" srcOrd="9" destOrd="0" presId="urn:microsoft.com/office/officeart/2005/8/layout/cycle6"/>
    <dgm:cxn modelId="{D60C08E2-42E6-4CBC-BDEF-65EC11CE4D03}" type="presParOf" srcId="{D029030F-1C10-4587-B30D-BD41F9E29B72}" destId="{FE3C4AC3-5F52-4851-8067-CA04EEE202DE}" srcOrd="10" destOrd="0" presId="urn:microsoft.com/office/officeart/2005/8/layout/cycle6"/>
    <dgm:cxn modelId="{84764316-DA3B-4C01-A37B-C50068F65790}" type="presParOf" srcId="{D029030F-1C10-4587-B30D-BD41F9E29B72}" destId="{B46FBC06-8EE0-480C-B4B1-A555EC0F895C}" srcOrd="11" destOrd="0" presId="urn:microsoft.com/office/officeart/2005/8/layout/cycle6"/>
    <dgm:cxn modelId="{4FDE9114-31DB-495D-8DE0-8FB5F91CE1A8}" type="presParOf" srcId="{D029030F-1C10-4587-B30D-BD41F9E29B72}" destId="{0D915F3D-E1EA-4AAD-8415-FC609CA2EFA2}" srcOrd="12" destOrd="0" presId="urn:microsoft.com/office/officeart/2005/8/layout/cycle6"/>
    <dgm:cxn modelId="{E0B095FA-1F4D-4AC2-AD42-AAA11BA0345E}" type="presParOf" srcId="{D029030F-1C10-4587-B30D-BD41F9E29B72}" destId="{53E4323B-A849-4895-B714-991A93DC7FD7}" srcOrd="13" destOrd="0" presId="urn:microsoft.com/office/officeart/2005/8/layout/cycle6"/>
    <dgm:cxn modelId="{CDAD7D88-DF73-4A35-8819-981847C4635B}" type="presParOf" srcId="{D029030F-1C10-4587-B30D-BD41F9E29B72}" destId="{220D5AF7-38DD-44CC-B727-995E5945E5F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25BD1-4526-4127-8094-80D46918CDD2}" type="datetimeFigureOut">
              <a:rPr lang="fr-BE" smtClean="0"/>
              <a:t>18/11/2015</a:t>
            </a:fld>
            <a:endParaRPr lang="fr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3488" y="9428164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224A6-04C5-4DAD-BFD0-6611B443AB5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4195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933056"/>
            <a:ext cx="7772400" cy="747514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BE" sz="4000" b="1" kern="1200" cap="all" baseline="0" dirty="0">
                <a:solidFill>
                  <a:srgbClr val="C459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7776864" cy="697632"/>
          </a:xfrm>
        </p:spPr>
        <p:txBody>
          <a:bodyPr>
            <a:noAutofit/>
          </a:bodyPr>
          <a:lstStyle>
            <a:lvl1pPr marL="0" indent="0" algn="l">
              <a:buNone/>
              <a:defRPr lang="fr-BE" sz="3200" b="1" kern="1200" cap="all" baseline="0" dirty="0">
                <a:solidFill>
                  <a:srgbClr val="33817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18/11/2015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9D53-DC5D-4522-98FC-D9AD655F59CF}" type="slidenum">
              <a:rPr lang="fr-BE" smtClean="0"/>
              <a:t>‹nr.›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874"/>
            <a:ext cx="9144000" cy="2745103"/>
          </a:xfrm>
          <a:prstGeom prst="rect">
            <a:avLst/>
          </a:prstGeom>
          <a:noFill/>
        </p:spPr>
      </p:pic>
      <p:pic>
        <p:nvPicPr>
          <p:cNvPr id="8" name="Image 7" descr="IFA_PPT_fond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85313"/>
          <a:stretch/>
        </p:blipFill>
        <p:spPr>
          <a:xfrm>
            <a:off x="0" y="3702132"/>
            <a:ext cx="914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5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18/11/2015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9D53-DC5D-4522-98FC-D9AD655F59CF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110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18/11/2015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9D53-DC5D-4522-98FC-D9AD655F59CF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71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040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18/11/2015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9D53-DC5D-4522-98FC-D9AD655F59CF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124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437112"/>
            <a:ext cx="77724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BE" sz="4000" b="1" kern="1200" cap="all" baseline="0" dirty="0">
                <a:solidFill>
                  <a:srgbClr val="3381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18/11/2015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9D53-DC5D-4522-98FC-D9AD655F59CF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605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18/11/2015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9D53-DC5D-4522-98FC-D9AD655F59CF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679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4040188" cy="474067"/>
          </a:xfrm>
        </p:spPr>
        <p:txBody>
          <a:bodyPr anchor="b">
            <a:noAutofit/>
          </a:bodyPr>
          <a:lstStyle>
            <a:lvl1pPr marL="0" indent="0">
              <a:buNone/>
              <a:defRPr lang="fr-FR" sz="2400" b="1" kern="1200" dirty="0" smtClean="0">
                <a:solidFill>
                  <a:srgbClr val="33817E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474067"/>
          </a:xfrm>
        </p:spPr>
        <p:txBody>
          <a:bodyPr anchor="b"/>
          <a:lstStyle>
            <a:lvl1pPr marL="0" indent="0">
              <a:buNone/>
              <a:defRPr lang="fr-FR" sz="2400" b="1" kern="1200" dirty="0" smtClean="0">
                <a:solidFill>
                  <a:srgbClr val="33817E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18/11/2015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9D53-DC5D-4522-98FC-D9AD655F59CF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097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18/11/2015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9D53-DC5D-4522-98FC-D9AD655F59CF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015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18/11/2015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9D53-DC5D-4522-98FC-D9AD655F59CF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47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18/11/2015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9D53-DC5D-4522-98FC-D9AD655F59CF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965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2366-4033-49F0-8441-637DE57E3C7C}" type="datetimeFigureOut">
              <a:rPr lang="fr-BE" smtClean="0"/>
              <a:t>18/11/2015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9D53-DC5D-4522-98FC-D9AD655F59CF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205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F2366-4033-49F0-8441-637DE57E3C7C}" type="datetimeFigureOut">
              <a:rPr lang="fr-BE" smtClean="0"/>
              <a:t>18/11/2015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69D53-DC5D-4522-98FC-D9AD655F59CF}" type="slidenum">
              <a:rPr lang="fr-BE" smtClean="0"/>
              <a:t>‹nr.›</a:t>
            </a:fld>
            <a:endParaRPr lang="fr-BE"/>
          </a:p>
        </p:txBody>
      </p:sp>
      <p:pic>
        <p:nvPicPr>
          <p:cNvPr id="7" name="Image 1" descr="IFA_PPT_fond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85386"/>
          <a:stretch/>
        </p:blipFill>
        <p:spPr>
          <a:xfrm>
            <a:off x="0" y="0"/>
            <a:ext cx="9144000" cy="100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0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fr-FR" sz="4000" b="1" kern="1200" cap="all" baseline="0" dirty="0" smtClean="0">
          <a:solidFill>
            <a:srgbClr val="C4594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rapid/press-release_IP-15-6114_fr.htm" TargetMode="External"/><Relationship Id="rId2" Type="http://schemas.openxmlformats.org/officeDocument/2006/relationships/hyperlink" Target="mailto:Sylvie.kormoss@ibz.fgov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uropa.eu/rapid/press-release_IP-15-6114_en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Conférence </a:t>
            </a:r>
            <a:r>
              <a:rPr lang="nl-BE" dirty="0" err="1" smtClean="0"/>
              <a:t>ifa</a:t>
            </a:r>
            <a:r>
              <a:rPr lang="nl-BE" dirty="0" smtClean="0"/>
              <a:t> – 19 </a:t>
            </a:r>
            <a:r>
              <a:rPr lang="nl-BE" dirty="0" err="1" smtClean="0"/>
              <a:t>novembre</a:t>
            </a:r>
            <a:r>
              <a:rPr lang="nl-BE" dirty="0" smtClean="0"/>
              <a:t> 2015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z="2400" dirty="0" err="1" smtClean="0"/>
              <a:t>réponse</a:t>
            </a:r>
            <a:r>
              <a:rPr lang="nl-BE" sz="2400" dirty="0" smtClean="0"/>
              <a:t> de </a:t>
            </a:r>
            <a:r>
              <a:rPr lang="nl-BE" sz="2400" dirty="0" err="1" smtClean="0"/>
              <a:t>l’union</a:t>
            </a:r>
            <a:r>
              <a:rPr lang="nl-BE" sz="2400" dirty="0" smtClean="0"/>
              <a:t> </a:t>
            </a:r>
            <a:r>
              <a:rPr lang="nl-BE" sz="2400" dirty="0" err="1" smtClean="0"/>
              <a:t>européenne</a:t>
            </a:r>
            <a:r>
              <a:rPr lang="nl-BE" sz="2400" dirty="0" smtClean="0"/>
              <a:t> face à la </a:t>
            </a:r>
            <a:r>
              <a:rPr lang="nl-BE" sz="2400" dirty="0" err="1" smtClean="0"/>
              <a:t>crise</a:t>
            </a:r>
            <a:r>
              <a:rPr lang="nl-BE" sz="2400" dirty="0" smtClean="0"/>
              <a:t> </a:t>
            </a:r>
            <a:r>
              <a:rPr lang="nl-BE" sz="2400" dirty="0" err="1" smtClean="0"/>
              <a:t>actuelle</a:t>
            </a:r>
            <a:r>
              <a:rPr lang="nl-BE" sz="2400" dirty="0" smtClean="0"/>
              <a:t> en </a:t>
            </a:r>
            <a:r>
              <a:rPr lang="nl-BE" sz="2400" dirty="0" err="1" smtClean="0"/>
              <a:t>matière</a:t>
            </a:r>
            <a:r>
              <a:rPr lang="nl-BE" sz="2400" dirty="0" smtClean="0"/>
              <a:t> </a:t>
            </a:r>
            <a:r>
              <a:rPr lang="nl-BE" sz="2400" dirty="0" err="1" smtClean="0"/>
              <a:t>d’asile</a:t>
            </a:r>
            <a:r>
              <a:rPr lang="nl-BE" sz="2400" dirty="0" smtClean="0"/>
              <a:t> et de </a:t>
            </a:r>
            <a:r>
              <a:rPr lang="nl-BE" sz="2400" dirty="0" err="1" smtClean="0"/>
              <a:t>migration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4434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err="1" smtClean="0"/>
              <a:t>Demandes</a:t>
            </a:r>
            <a:r>
              <a:rPr lang="nl-BE" sz="2800" dirty="0" smtClean="0"/>
              <a:t> </a:t>
            </a:r>
            <a:r>
              <a:rPr lang="nl-BE" sz="2800" dirty="0" err="1" smtClean="0"/>
              <a:t>d’asile</a:t>
            </a:r>
            <a:r>
              <a:rPr lang="nl-BE" sz="2800" dirty="0" smtClean="0"/>
              <a:t> EU </a:t>
            </a:r>
            <a:endParaRPr lang="fr-BE" sz="28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08" y="1989138"/>
            <a:ext cx="6404383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2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err="1" smtClean="0"/>
              <a:t>Demandes</a:t>
            </a:r>
            <a:r>
              <a:rPr lang="nl-BE" sz="2800" dirty="0" smtClean="0"/>
              <a:t> </a:t>
            </a:r>
            <a:r>
              <a:rPr lang="nl-BE" sz="2800" dirty="0" err="1" smtClean="0"/>
              <a:t>d’asile</a:t>
            </a:r>
            <a:r>
              <a:rPr lang="nl-BE" sz="2800" dirty="0" smtClean="0"/>
              <a:t> en </a:t>
            </a:r>
            <a:r>
              <a:rPr lang="nl-BE" sz="2800" dirty="0" err="1" smtClean="0"/>
              <a:t>Belgique</a:t>
            </a:r>
            <a:r>
              <a:rPr lang="nl-BE" sz="2800" dirty="0" smtClean="0"/>
              <a:t>: aperçu 1994-2015</a:t>
            </a:r>
            <a:endParaRPr lang="fr-BE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2" y="1916832"/>
            <a:ext cx="8961902" cy="391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err="1" smtClean="0"/>
              <a:t>demandes</a:t>
            </a:r>
            <a:r>
              <a:rPr lang="nl-BE" sz="2800" dirty="0" smtClean="0"/>
              <a:t> </a:t>
            </a:r>
            <a:r>
              <a:rPr lang="nl-BE" sz="2800" dirty="0" err="1" smtClean="0"/>
              <a:t>d’asile</a:t>
            </a:r>
            <a:r>
              <a:rPr lang="nl-BE" sz="2800" dirty="0" smtClean="0"/>
              <a:t> en </a:t>
            </a:r>
            <a:r>
              <a:rPr lang="nl-BE" sz="2800" dirty="0" err="1" smtClean="0"/>
              <a:t>Belgique</a:t>
            </a:r>
            <a:r>
              <a:rPr lang="nl-BE" sz="2800" dirty="0" smtClean="0"/>
              <a:t>: 2014-2015</a:t>
            </a:r>
            <a:endParaRPr lang="fr-BE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772816"/>
            <a:ext cx="701168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err="1"/>
              <a:t>demandes</a:t>
            </a:r>
            <a:r>
              <a:rPr lang="nl-BE" sz="2800" dirty="0"/>
              <a:t> </a:t>
            </a:r>
            <a:r>
              <a:rPr lang="nl-BE" sz="2800" dirty="0" err="1"/>
              <a:t>d’asile</a:t>
            </a:r>
            <a:r>
              <a:rPr lang="nl-BE" sz="2800" dirty="0"/>
              <a:t> en </a:t>
            </a:r>
            <a:r>
              <a:rPr lang="nl-BE" sz="2800" dirty="0" err="1"/>
              <a:t>Belgique</a:t>
            </a:r>
            <a:r>
              <a:rPr lang="nl-BE" sz="2800" dirty="0"/>
              <a:t>: </a:t>
            </a:r>
            <a:r>
              <a:rPr lang="nl-BE" sz="2800" dirty="0" smtClean="0"/>
              <a:t>2015</a:t>
            </a:r>
            <a:endParaRPr lang="fr-BE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7" y="1989138"/>
            <a:ext cx="807210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2800" dirty="0"/>
              <a:t>Demandes d’asiles en Belgique: octobre 2015</a:t>
            </a:r>
            <a:endParaRPr lang="fr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6146"/>
            <a:ext cx="8229600" cy="382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7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2800" dirty="0" err="1"/>
              <a:t>Demandes</a:t>
            </a:r>
            <a:r>
              <a:rPr lang="nl-BE" sz="2800" dirty="0"/>
              <a:t> </a:t>
            </a:r>
            <a:r>
              <a:rPr lang="nl-BE" sz="2800" dirty="0" err="1"/>
              <a:t>d’asile</a:t>
            </a:r>
            <a:r>
              <a:rPr lang="nl-BE" sz="2800" dirty="0"/>
              <a:t> en </a:t>
            </a:r>
            <a:r>
              <a:rPr lang="nl-BE" sz="2800" dirty="0" err="1"/>
              <a:t>belgique</a:t>
            </a:r>
            <a:r>
              <a:rPr lang="nl-BE" sz="2800" dirty="0"/>
              <a:t>: </a:t>
            </a:r>
            <a:r>
              <a:rPr lang="nl-BE" sz="2800" dirty="0" err="1"/>
              <a:t>reconnaisances</a:t>
            </a:r>
            <a:r>
              <a:rPr lang="nl-BE" sz="2800" dirty="0"/>
              <a:t> + </a:t>
            </a:r>
            <a:r>
              <a:rPr lang="nl-BE" sz="2800" dirty="0" err="1"/>
              <a:t>protection</a:t>
            </a:r>
            <a:r>
              <a:rPr lang="nl-BE" sz="2800" dirty="0"/>
              <a:t> subsidiaire en 2015</a:t>
            </a:r>
            <a:endParaRPr lang="fr-BE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34" y="1989138"/>
            <a:ext cx="4567931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6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4149080"/>
            <a:ext cx="7772400" cy="2010147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nl-BE" sz="3200" b="0" cap="none" dirty="0" smtClean="0">
                <a:solidFill>
                  <a:prstClr val="black"/>
                </a:solidFill>
                <a:ea typeface="+mn-ea"/>
                <a:cs typeface="+mn-cs"/>
              </a:rPr>
              <a:t>                                </a:t>
            </a:r>
            <a:r>
              <a:rPr lang="nl-BE" sz="2700" b="0" cap="none" dirty="0" smtClean="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  <a:t> Algemeen</a:t>
            </a:r>
            <a:br>
              <a:rPr lang="nl-BE" sz="2700" b="0" cap="none" dirty="0" smtClean="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</a:br>
            <a:r>
              <a:rPr lang="nl-BE" sz="2700" b="0" cap="none" dirty="0" smtClean="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  <a:t>                                   Interne dimensie</a:t>
            </a:r>
            <a:br>
              <a:rPr lang="nl-BE" sz="2700" b="0" cap="none" dirty="0" smtClean="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</a:br>
            <a:r>
              <a:rPr lang="nl-BE" sz="2700" b="0" cap="none" dirty="0" smtClean="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  <a:t>                                   Externe dimensie</a:t>
            </a:r>
            <a:br>
              <a:rPr lang="nl-BE" sz="2700" b="0" cap="none" dirty="0" smtClean="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</a:br>
            <a:r>
              <a:rPr lang="nl-BE" sz="2700" b="0" cap="none" dirty="0" smtClean="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  <a:t>		             Financiële steun</a:t>
            </a:r>
            <a:r>
              <a:rPr lang="nl-BE" sz="2700" b="0" cap="none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nl-BE" sz="2700" b="0" cap="none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BE" sz="2700" b="0" cap="none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BE" sz="2700" b="0" cap="none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fr-BE" sz="27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594295"/>
          </a:xfrm>
        </p:spPr>
        <p:txBody>
          <a:bodyPr>
            <a:normAutofit lnSpcReduction="10000"/>
          </a:bodyPr>
          <a:lstStyle/>
          <a:p>
            <a:pPr algn="ctr"/>
            <a:r>
              <a:rPr lang="nl-BE" sz="3600" b="1" cap="all" dirty="0" smtClean="0">
                <a:solidFill>
                  <a:srgbClr val="C4594A"/>
                </a:solidFill>
                <a:ea typeface="+mj-ea"/>
                <a:cs typeface="+mj-cs"/>
              </a:rPr>
              <a:t>Eu respons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246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smtClean="0"/>
              <a:t>Eu respons: enkele sleutelwoorden</a:t>
            </a:r>
            <a:endParaRPr lang="fr-BE" sz="2800" dirty="0"/>
          </a:p>
        </p:txBody>
      </p:sp>
      <p:graphicFrame>
        <p:nvGraphicFramePr>
          <p:cNvPr id="12" name="Tijdelijke aanduiding voor inhoud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668760"/>
              </p:ext>
            </p:extLst>
          </p:nvPr>
        </p:nvGraphicFramePr>
        <p:xfrm>
          <a:off x="457200" y="1989138"/>
          <a:ext cx="8229600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smtClean="0"/>
              <a:t>Kroniek van een aangekondigde crisis (1)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nl-BE" sz="1600" dirty="0" smtClean="0">
                <a:latin typeface="+mj-lt"/>
                <a:ea typeface="Calibri"/>
              </a:rPr>
              <a:t>1</a:t>
            </a:r>
            <a:r>
              <a:rPr lang="nl-BE" sz="1600" baseline="30000" dirty="0" smtClean="0">
                <a:latin typeface="+mj-lt"/>
                <a:ea typeface="Calibri"/>
              </a:rPr>
              <a:t>e</a:t>
            </a:r>
            <a:r>
              <a:rPr lang="nl-BE" sz="1600" dirty="0" smtClean="0">
                <a:latin typeface="+mj-lt"/>
                <a:ea typeface="Calibri"/>
              </a:rPr>
              <a:t> </a:t>
            </a:r>
            <a:r>
              <a:rPr lang="nl-BE" sz="1600" dirty="0">
                <a:latin typeface="+mj-lt"/>
                <a:ea typeface="Calibri"/>
              </a:rPr>
              <a:t>schipbreuk bij het eiland </a:t>
            </a:r>
            <a:r>
              <a:rPr lang="nl-BE" sz="1600" dirty="0" err="1">
                <a:latin typeface="+mj-lt"/>
                <a:ea typeface="Calibri"/>
              </a:rPr>
              <a:t>Lampedusa</a:t>
            </a:r>
            <a:r>
              <a:rPr lang="nl-BE" sz="1600" dirty="0">
                <a:latin typeface="+mj-lt"/>
                <a:ea typeface="Calibri"/>
              </a:rPr>
              <a:t> op 3 oktober 2013 </a:t>
            </a:r>
            <a:r>
              <a:rPr lang="nl-BE" sz="1600" dirty="0" smtClean="0">
                <a:latin typeface="+mj-lt"/>
                <a:ea typeface="Calibri"/>
              </a:rPr>
              <a:t>(360 </a:t>
            </a:r>
            <a:r>
              <a:rPr lang="nl-BE" sz="1600" dirty="0">
                <a:latin typeface="+mj-lt"/>
                <a:ea typeface="Calibri"/>
              </a:rPr>
              <a:t>slachtoffers</a:t>
            </a:r>
            <a:r>
              <a:rPr lang="nl-BE" sz="1600" dirty="0" smtClean="0">
                <a:latin typeface="+mj-lt"/>
                <a:ea typeface="Calibri"/>
              </a:rPr>
              <a:t>):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600" dirty="0" smtClean="0">
                <a:latin typeface="+mj-lt"/>
                <a:ea typeface="Calibri"/>
              </a:rPr>
              <a:t>oprichting </a:t>
            </a:r>
            <a:r>
              <a:rPr lang="nl-BE" sz="1600" i="1" dirty="0">
                <a:latin typeface="+mj-lt"/>
                <a:ea typeface="Calibri"/>
              </a:rPr>
              <a:t>Task force voor het Middellandse </a:t>
            </a:r>
            <a:r>
              <a:rPr lang="nl-BE" sz="1600" i="1" dirty="0" smtClean="0">
                <a:latin typeface="+mj-lt"/>
                <a:ea typeface="Calibri"/>
              </a:rPr>
              <a:t>Zeegebied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600" dirty="0" smtClean="0">
                <a:latin typeface="+mj-lt"/>
                <a:ea typeface="Calibri"/>
              </a:rPr>
              <a:t>38 </a:t>
            </a:r>
            <a:r>
              <a:rPr lang="nl-BE" sz="1600" dirty="0">
                <a:latin typeface="+mj-lt"/>
                <a:ea typeface="Calibri"/>
              </a:rPr>
              <a:t>concrete operationele maatregelen voor korte en middellange termijn </a:t>
            </a:r>
            <a:r>
              <a:rPr lang="nl-BE" sz="1600" dirty="0" smtClean="0">
                <a:latin typeface="+mj-lt"/>
                <a:ea typeface="Calibri"/>
              </a:rPr>
              <a:t>(M</a:t>
            </a:r>
            <a:r>
              <a:rPr lang="nl-NL" sz="1600" dirty="0" smtClean="0">
                <a:latin typeface="+mj-lt"/>
                <a:ea typeface="Calibri"/>
              </a:rPr>
              <a:t>ededeling Commissie </a:t>
            </a:r>
            <a:r>
              <a:rPr lang="nl-NL" sz="1600" dirty="0">
                <a:latin typeface="+mj-lt"/>
                <a:ea typeface="Calibri"/>
              </a:rPr>
              <a:t>over de taken van de TFMZ  (4 </a:t>
            </a:r>
            <a:r>
              <a:rPr lang="nl-NL" sz="1600" dirty="0" smtClean="0">
                <a:latin typeface="+mj-lt"/>
                <a:ea typeface="Calibri"/>
              </a:rPr>
              <a:t>/12/2013</a:t>
            </a:r>
            <a:r>
              <a:rPr lang="nl-NL" sz="1600" dirty="0">
                <a:latin typeface="+mj-lt"/>
                <a:ea typeface="Calibri"/>
              </a:rPr>
              <a:t>)  +  </a:t>
            </a:r>
            <a:r>
              <a:rPr lang="nl-NL" sz="1600" dirty="0" smtClean="0">
                <a:latin typeface="+mj-lt"/>
                <a:ea typeface="Calibri"/>
              </a:rPr>
              <a:t>COM werkdocument implementatie (22/5/14) </a:t>
            </a:r>
          </a:p>
          <a:p>
            <a:pPr marL="0" indent="0">
              <a:buNone/>
            </a:pPr>
            <a:r>
              <a:rPr lang="nl-BE" sz="1600" dirty="0" smtClean="0">
                <a:latin typeface="+mj-lt"/>
                <a:ea typeface="Calibri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nl-BE" sz="1600" dirty="0">
                <a:latin typeface="+mj-lt"/>
                <a:ea typeface="Calibri"/>
              </a:rPr>
              <a:t>N</a:t>
            </a:r>
            <a:r>
              <a:rPr lang="nl-BE" sz="1600" dirty="0" smtClean="0">
                <a:latin typeface="+mj-lt"/>
                <a:ea typeface="Calibri"/>
              </a:rPr>
              <a:t>ieuwe </a:t>
            </a:r>
            <a:r>
              <a:rPr lang="nl-BE" sz="1600" dirty="0">
                <a:latin typeface="+mj-lt"/>
                <a:ea typeface="Calibri"/>
              </a:rPr>
              <a:t>reeks </a:t>
            </a:r>
            <a:r>
              <a:rPr lang="nl-BE" sz="1600" dirty="0" smtClean="0">
                <a:latin typeface="+mj-lt"/>
                <a:ea typeface="Calibri"/>
              </a:rPr>
              <a:t>schipbreuken in MZ met </a:t>
            </a:r>
            <a:r>
              <a:rPr lang="nl-BE" sz="1600" dirty="0">
                <a:latin typeface="+mj-lt"/>
                <a:ea typeface="Calibri"/>
              </a:rPr>
              <a:t>dodelijke </a:t>
            </a:r>
            <a:r>
              <a:rPr lang="nl-BE" sz="1600" dirty="0" smtClean="0">
                <a:latin typeface="+mj-lt"/>
                <a:ea typeface="Calibri"/>
              </a:rPr>
              <a:t>gevolgen: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600" dirty="0" smtClean="0">
                <a:latin typeface="+mj-lt"/>
                <a:ea typeface="Calibri"/>
              </a:rPr>
              <a:t>Raadsconclusies </a:t>
            </a:r>
            <a:r>
              <a:rPr lang="nl-BE" sz="1600" i="1" dirty="0" err="1">
                <a:latin typeface="+mj-lt"/>
                <a:ea typeface="Calibri"/>
              </a:rPr>
              <a:t>Taking</a:t>
            </a:r>
            <a:r>
              <a:rPr lang="nl-BE" sz="1600" i="1" dirty="0">
                <a:latin typeface="+mj-lt"/>
                <a:ea typeface="Calibri"/>
              </a:rPr>
              <a:t> action </a:t>
            </a:r>
            <a:r>
              <a:rPr lang="nl-BE" sz="1600" i="1" dirty="0" err="1">
                <a:latin typeface="+mj-lt"/>
                <a:ea typeface="Calibri"/>
              </a:rPr>
              <a:t>to</a:t>
            </a:r>
            <a:r>
              <a:rPr lang="nl-BE" sz="1600" i="1" dirty="0">
                <a:latin typeface="+mj-lt"/>
                <a:ea typeface="Calibri"/>
              </a:rPr>
              <a:t> </a:t>
            </a:r>
            <a:r>
              <a:rPr lang="nl-BE" sz="1600" i="1" dirty="0" err="1">
                <a:latin typeface="+mj-lt"/>
                <a:ea typeface="Calibri"/>
              </a:rPr>
              <a:t>better</a:t>
            </a:r>
            <a:r>
              <a:rPr lang="nl-BE" sz="1600" i="1" dirty="0">
                <a:latin typeface="+mj-lt"/>
                <a:ea typeface="Calibri"/>
              </a:rPr>
              <a:t> manage </a:t>
            </a:r>
            <a:r>
              <a:rPr lang="nl-BE" sz="1600" i="1" dirty="0" err="1">
                <a:latin typeface="+mj-lt"/>
                <a:ea typeface="Calibri"/>
              </a:rPr>
              <a:t>migration</a:t>
            </a:r>
            <a:r>
              <a:rPr lang="nl-BE" sz="1600" i="1" dirty="0">
                <a:latin typeface="+mj-lt"/>
                <a:ea typeface="Calibri"/>
              </a:rPr>
              <a:t> </a:t>
            </a:r>
            <a:r>
              <a:rPr lang="nl-BE" sz="1600" i="1" dirty="0" err="1">
                <a:latin typeface="+mj-lt"/>
                <a:ea typeface="Calibri"/>
              </a:rPr>
              <a:t>flows</a:t>
            </a:r>
            <a:r>
              <a:rPr lang="nl-BE" sz="1600" i="1" dirty="0">
                <a:latin typeface="+mj-lt"/>
                <a:ea typeface="Calibri"/>
              </a:rPr>
              <a:t> </a:t>
            </a:r>
            <a:r>
              <a:rPr lang="nl-BE" sz="1600" dirty="0">
                <a:latin typeface="+mj-lt"/>
                <a:ea typeface="Calibri"/>
              </a:rPr>
              <a:t>(10 oktober </a:t>
            </a:r>
            <a:r>
              <a:rPr lang="nl-BE" sz="1600" dirty="0" smtClean="0">
                <a:latin typeface="+mj-lt"/>
                <a:ea typeface="Calibri"/>
              </a:rPr>
              <a:t>2014)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600" dirty="0" smtClean="0">
                <a:latin typeface="+mj-lt"/>
                <a:ea typeface="Calibri"/>
                <a:sym typeface="Wingdings" panose="05000000000000000000" pitchFamily="2" charset="2"/>
              </a:rPr>
              <a:t>38 acties</a:t>
            </a:r>
            <a:r>
              <a:rPr lang="nl-BE" sz="1600" dirty="0" smtClean="0">
                <a:latin typeface="+mj-lt"/>
                <a:ea typeface="Calibri"/>
              </a:rPr>
              <a:t> </a:t>
            </a:r>
            <a:r>
              <a:rPr lang="nl-BE" sz="1600" dirty="0" err="1" smtClean="0">
                <a:latin typeface="+mj-lt"/>
                <a:ea typeface="Calibri"/>
              </a:rPr>
              <a:t>geprioritiseerd</a:t>
            </a:r>
            <a:r>
              <a:rPr lang="nl-BE" sz="1600" dirty="0" smtClean="0">
                <a:latin typeface="+mj-lt"/>
                <a:ea typeface="Calibri"/>
              </a:rPr>
              <a:t>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sz="1600" dirty="0" smtClean="0">
                <a:latin typeface="+mj-lt"/>
                <a:ea typeface="Calibri"/>
              </a:rPr>
              <a:t>samenwerking </a:t>
            </a:r>
            <a:r>
              <a:rPr lang="nl-BE" sz="1600" dirty="0">
                <a:latin typeface="+mj-lt"/>
                <a:ea typeface="Calibri"/>
              </a:rPr>
              <a:t>met prioritaire 3e landen o.m. op het vlak van mensenhandel en –</a:t>
            </a:r>
            <a:r>
              <a:rPr lang="nl-BE" sz="1600" dirty="0" smtClean="0">
                <a:latin typeface="+mj-lt"/>
                <a:ea typeface="Calibri"/>
              </a:rPr>
              <a:t>smokkel </a:t>
            </a:r>
            <a:endParaRPr lang="nl-BE" sz="1600" dirty="0">
              <a:latin typeface="+mj-lt"/>
              <a:ea typeface="Calibri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nl-BE" sz="1600" dirty="0" smtClean="0">
                <a:latin typeface="+mj-lt"/>
                <a:ea typeface="Calibri"/>
              </a:rPr>
              <a:t>versterkt </a:t>
            </a:r>
            <a:r>
              <a:rPr lang="nl-BE" sz="1600" dirty="0">
                <a:latin typeface="+mj-lt"/>
                <a:ea typeface="Calibri"/>
              </a:rPr>
              <a:t>beheer van de buitengrenzen </a:t>
            </a:r>
            <a:r>
              <a:rPr lang="nl-BE" sz="1600" dirty="0" smtClean="0">
                <a:latin typeface="+mj-lt"/>
                <a:ea typeface="Calibri"/>
              </a:rPr>
              <a:t>+ </a:t>
            </a:r>
            <a:r>
              <a:rPr lang="nl-BE" sz="1600" dirty="0">
                <a:latin typeface="+mj-lt"/>
                <a:ea typeface="Calibri"/>
              </a:rPr>
              <a:t>versterking </a:t>
            </a:r>
            <a:r>
              <a:rPr lang="nl-BE" sz="1600" dirty="0" err="1" smtClean="0">
                <a:latin typeface="+mj-lt"/>
                <a:ea typeface="Calibri"/>
              </a:rPr>
              <a:t>Frontex</a:t>
            </a:r>
            <a:r>
              <a:rPr lang="nl-BE" sz="1600" dirty="0" smtClean="0">
                <a:latin typeface="+mj-lt"/>
                <a:ea typeface="Calibri"/>
              </a:rPr>
              <a:t> </a:t>
            </a:r>
            <a:endParaRPr lang="nl-BE" sz="1600" dirty="0">
              <a:latin typeface="+mj-lt"/>
              <a:ea typeface="Calibri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nl-BE" sz="1600" dirty="0" smtClean="0">
                <a:latin typeface="+mj-lt"/>
                <a:ea typeface="Calibri"/>
              </a:rPr>
              <a:t>acties </a:t>
            </a:r>
            <a:r>
              <a:rPr lang="nl-BE" sz="1600" dirty="0">
                <a:latin typeface="+mj-lt"/>
                <a:ea typeface="Calibri"/>
              </a:rPr>
              <a:t>op het niveau van de lidstaten (o.m. correcte identificatie, registratie en het nemen van </a:t>
            </a:r>
            <a:r>
              <a:rPr lang="nl-BE" sz="1600" dirty="0" smtClean="0">
                <a:latin typeface="+mj-lt"/>
                <a:ea typeface="Calibri"/>
              </a:rPr>
              <a:t>vingerafdrukken)</a:t>
            </a:r>
          </a:p>
          <a:p>
            <a:pPr marL="0" indent="0">
              <a:buNone/>
            </a:pPr>
            <a:r>
              <a:rPr lang="nl-BE" sz="1800" dirty="0" smtClean="0">
                <a:latin typeface="+mj-lt"/>
                <a:ea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3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Kroniek van een aangekondigde crisis </a:t>
            </a:r>
            <a:r>
              <a:rPr lang="nl-NL" sz="2800" dirty="0" smtClean="0"/>
              <a:t>(2)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</a:rPr>
              <a:t>Nieuwe schipbreuken in MZ midden april 2015 (800-900  slachtoffers) </a:t>
            </a:r>
            <a:r>
              <a:rPr lang="nl-NL" sz="2000" dirty="0">
                <a:solidFill>
                  <a:prstClr val="black"/>
                </a:solidFill>
                <a:sym typeface="Wingdings" panose="05000000000000000000" pitchFamily="2" charset="2"/>
              </a:rPr>
              <a:t> halt roepen aan</a:t>
            </a:r>
            <a:r>
              <a:rPr lang="nl-NL" sz="2000" dirty="0">
                <a:solidFill>
                  <a:prstClr val="black"/>
                </a:solidFill>
              </a:rPr>
              <a:t> migratiestromen via MZ en aan mensenhandel en –smokkel op zee </a:t>
            </a:r>
            <a:r>
              <a:rPr lang="nl-NL" sz="20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nl-NL" sz="2000" dirty="0">
                <a:solidFill>
                  <a:prstClr val="black"/>
                </a:solidFill>
              </a:rPr>
              <a:t>  concreet 10-punten plan van de Commissie (gezamenlijke Raad Buitenlandse Zaken – JBZ Raad op 20 april) </a:t>
            </a:r>
            <a:r>
              <a:rPr lang="nl-NL" sz="20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nl-NL" sz="2000" dirty="0">
                <a:solidFill>
                  <a:prstClr val="black"/>
                </a:solidFill>
              </a:rPr>
              <a:t> een 17-tal heel concrete dringende maatregelen op basis van 4 grote prioriteiten: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prstClr val="black"/>
                </a:solidFill>
              </a:rPr>
              <a:t>grotere aanwezigheid op zee (o.m. </a:t>
            </a:r>
            <a:r>
              <a:rPr lang="nl-NL" sz="2000" dirty="0" err="1">
                <a:solidFill>
                  <a:prstClr val="black"/>
                </a:solidFill>
              </a:rPr>
              <a:t>surch</a:t>
            </a:r>
            <a:r>
              <a:rPr lang="nl-NL" sz="2000" dirty="0">
                <a:solidFill>
                  <a:prstClr val="black"/>
                </a:solidFill>
              </a:rPr>
              <a:t> &amp; </a:t>
            </a:r>
            <a:r>
              <a:rPr lang="nl-NL" sz="2000" dirty="0" err="1">
                <a:solidFill>
                  <a:prstClr val="black"/>
                </a:solidFill>
              </a:rPr>
              <a:t>rescue</a:t>
            </a:r>
            <a:r>
              <a:rPr lang="nl-NL" sz="2000" dirty="0" smtClean="0">
                <a:solidFill>
                  <a:prstClr val="black"/>
                </a:solidFill>
              </a:rPr>
              <a:t>) </a:t>
            </a:r>
            <a:endParaRPr lang="nl-NL" sz="20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prstClr val="black"/>
                </a:solidFill>
              </a:rPr>
              <a:t>strijd tegen </a:t>
            </a:r>
            <a:r>
              <a:rPr lang="nl-NL" sz="2000" dirty="0" smtClean="0">
                <a:solidFill>
                  <a:prstClr val="black"/>
                </a:solidFill>
              </a:rPr>
              <a:t>mensensmokkel </a:t>
            </a:r>
            <a:endParaRPr lang="nl-NL" sz="20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prstClr val="black"/>
                </a:solidFill>
              </a:rPr>
              <a:t>preventie tegen irreguliere migratiestromen </a:t>
            </a:r>
            <a:r>
              <a:rPr lang="nl-NL" sz="2000" dirty="0" smtClean="0">
                <a:solidFill>
                  <a:prstClr val="black"/>
                </a:solidFill>
              </a:rPr>
              <a:t> </a:t>
            </a:r>
            <a:endParaRPr lang="nl-NL" sz="20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prstClr val="black"/>
                </a:solidFill>
              </a:rPr>
              <a:t>versterking van de interne solidariteit en </a:t>
            </a:r>
            <a:r>
              <a:rPr lang="nl-NL" sz="2000" dirty="0" smtClean="0">
                <a:solidFill>
                  <a:prstClr val="black"/>
                </a:solidFill>
              </a:rPr>
              <a:t>verantwoordelijkheid (politieke verklaring bijzondere </a:t>
            </a:r>
            <a:r>
              <a:rPr lang="nl-NL" sz="2000" dirty="0">
                <a:solidFill>
                  <a:prstClr val="black"/>
                </a:solidFill>
              </a:rPr>
              <a:t>Europese Raad van 24 </a:t>
            </a:r>
            <a:r>
              <a:rPr lang="nl-NL" sz="2000" dirty="0" smtClean="0">
                <a:solidFill>
                  <a:prstClr val="black"/>
                </a:solidFill>
              </a:rPr>
              <a:t>april + </a:t>
            </a:r>
            <a:r>
              <a:rPr lang="nl-NL" sz="2000" dirty="0" err="1" smtClean="0">
                <a:solidFill>
                  <a:prstClr val="black"/>
                </a:solidFill>
              </a:rPr>
              <a:t>roadmap</a:t>
            </a:r>
            <a:r>
              <a:rPr lang="nl-NL" sz="2000" dirty="0" smtClean="0">
                <a:solidFill>
                  <a:prstClr val="black"/>
                </a:solidFill>
              </a:rPr>
              <a:t> van 30 april)  </a:t>
            </a:r>
            <a:endParaRPr lang="fr-BE" sz="2000" dirty="0">
              <a:solidFill>
                <a:prstClr val="black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94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plan</a:t>
            </a:r>
            <a:endParaRPr lang="fr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nl-BE" sz="2800" dirty="0" err="1" smtClean="0"/>
              <a:t>Contexte</a:t>
            </a:r>
            <a:endParaRPr lang="nl-BE" sz="2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Routes </a:t>
            </a:r>
            <a:r>
              <a:rPr lang="nl-NL" sz="2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migratoires</a:t>
            </a:r>
            <a:endParaRPr lang="nl-NL" sz="24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Quelques</a:t>
            </a:r>
            <a:r>
              <a:rPr lang="nl-NL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chiffres</a:t>
            </a:r>
            <a:endParaRPr lang="nl-NL" sz="24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nl-BE" sz="2400" dirty="0" smtClean="0"/>
          </a:p>
          <a:p>
            <a:pPr>
              <a:buBlip>
                <a:blip r:embed="rId2"/>
              </a:buBlip>
            </a:pPr>
            <a:r>
              <a:rPr lang="nl-BE" sz="2800" dirty="0" err="1" smtClean="0"/>
              <a:t>Réponses</a:t>
            </a:r>
            <a:r>
              <a:rPr lang="nl-BE" sz="2800" dirty="0" smtClean="0"/>
              <a:t> de </a:t>
            </a:r>
            <a:r>
              <a:rPr lang="nl-BE" sz="2800" dirty="0" err="1" smtClean="0"/>
              <a:t>l’UE</a:t>
            </a:r>
            <a:endParaRPr lang="nl-BE" sz="2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En </a:t>
            </a:r>
            <a:r>
              <a:rPr lang="nl-NL" sz="24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général</a:t>
            </a:r>
            <a:endParaRPr lang="nl-NL" sz="24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err="1" smtClean="0">
                <a:solidFill>
                  <a:prstClr val="black"/>
                </a:solidFill>
                <a:ea typeface="+mj-ea"/>
                <a:cs typeface="+mj-cs"/>
                <a:sym typeface="Wingdings" panose="05000000000000000000" pitchFamily="2" charset="2"/>
              </a:rPr>
              <a:t>Dimension</a:t>
            </a:r>
            <a:r>
              <a:rPr lang="nl-BE" sz="2400" dirty="0" smtClean="0">
                <a:solidFill>
                  <a:prstClr val="black"/>
                </a:solidFill>
                <a:ea typeface="+mj-ea"/>
                <a:cs typeface="+mj-cs"/>
                <a:sym typeface="Wingdings" panose="05000000000000000000" pitchFamily="2" charset="2"/>
              </a:rPr>
              <a:t> interne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err="1" smtClean="0">
                <a:solidFill>
                  <a:prstClr val="black"/>
                </a:solidFill>
                <a:ea typeface="+mj-ea"/>
                <a:cs typeface="+mj-cs"/>
                <a:sym typeface="Wingdings" panose="05000000000000000000" pitchFamily="2" charset="2"/>
              </a:rPr>
              <a:t>Dimension</a:t>
            </a:r>
            <a:r>
              <a:rPr lang="nl-BE" sz="2400" dirty="0" smtClean="0">
                <a:solidFill>
                  <a:prstClr val="black"/>
                </a:solidFill>
                <a:ea typeface="+mj-ea"/>
                <a:cs typeface="+mj-cs"/>
                <a:sym typeface="Wingdings" panose="05000000000000000000" pitchFamily="2" charset="2"/>
              </a:rPr>
              <a:t> externe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smtClean="0">
                <a:solidFill>
                  <a:prstClr val="black"/>
                </a:solidFill>
                <a:ea typeface="+mj-ea"/>
                <a:cs typeface="+mj-cs"/>
                <a:sym typeface="Wingdings" panose="05000000000000000000" pitchFamily="2" charset="2"/>
              </a:rPr>
              <a:t>Soutien financier</a:t>
            </a:r>
          </a:p>
          <a:p>
            <a:pPr marL="457200" lvl="1" indent="0">
              <a:buNone/>
            </a:pPr>
            <a:endParaRPr lang="nl-BE" sz="2800" dirty="0" smtClean="0"/>
          </a:p>
          <a:p>
            <a:pPr>
              <a:buBlip>
                <a:blip r:embed="rId2"/>
              </a:buBlip>
            </a:pPr>
            <a:r>
              <a:rPr lang="nl-BE" sz="2800" dirty="0" err="1" smtClean="0"/>
              <a:t>Mesures</a:t>
            </a:r>
            <a:r>
              <a:rPr lang="nl-BE" sz="2800" dirty="0" smtClean="0"/>
              <a:t> prises par la </a:t>
            </a:r>
            <a:r>
              <a:rPr lang="nl-BE" sz="2800" dirty="0" err="1" smtClean="0"/>
              <a:t>Belgique</a:t>
            </a:r>
            <a:r>
              <a:rPr lang="nl-BE" sz="2800" dirty="0" smtClean="0"/>
              <a:t>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922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Kroniek van een aangekondigde crisis </a:t>
            </a:r>
            <a:r>
              <a:rPr lang="nl-NL" sz="2800" dirty="0" smtClean="0"/>
              <a:t>(3)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nl-NL" sz="2000" dirty="0" smtClean="0"/>
              <a:t>Europese </a:t>
            </a:r>
            <a:r>
              <a:rPr lang="nl-NL" sz="2000" dirty="0"/>
              <a:t>Agenda voor migratie (13 mei 2015</a:t>
            </a:r>
            <a:r>
              <a:rPr lang="nl-NL" sz="2000" dirty="0" smtClean="0"/>
              <a:t>)  </a:t>
            </a:r>
            <a:r>
              <a:rPr lang="nl-NL" sz="2000" dirty="0" smtClean="0">
                <a:sym typeface="Wingdings" panose="05000000000000000000" pitchFamily="2" charset="2"/>
              </a:rPr>
              <a:t> </a:t>
            </a:r>
            <a:r>
              <a:rPr lang="nl-NL" sz="2000" dirty="0" smtClean="0"/>
              <a:t>hét </a:t>
            </a:r>
            <a:r>
              <a:rPr lang="nl-NL" sz="2000" dirty="0"/>
              <a:t>referentiekader </a:t>
            </a:r>
            <a:r>
              <a:rPr lang="nl-NL" sz="2000" dirty="0" smtClean="0"/>
              <a:t>voor het EU-migratiebeleid </a:t>
            </a:r>
            <a:r>
              <a:rPr lang="nl-NL" sz="2000" dirty="0"/>
              <a:t>voor de komende vijf </a:t>
            </a:r>
            <a:r>
              <a:rPr lang="nl-NL" sz="2000" dirty="0" smtClean="0"/>
              <a:t>jaren: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 smtClean="0"/>
              <a:t>concrete noodmaatregelen voortvloeiend uit de Raadsconclusies van  23 april (o.m. relocatie en hervestiging  (+ verdeelsleutel), ‘</a:t>
            </a:r>
            <a:r>
              <a:rPr lang="nl-NL" sz="2000" dirty="0" err="1" smtClean="0"/>
              <a:t>hotspot</a:t>
            </a:r>
            <a:r>
              <a:rPr lang="nl-NL" sz="2000" dirty="0" smtClean="0"/>
              <a:t>’ concept)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 smtClean="0"/>
              <a:t> 4 pijlers </a:t>
            </a:r>
            <a:r>
              <a:rPr lang="nl-NL" sz="2000" dirty="0" smtClean="0">
                <a:sym typeface="Wingdings" panose="05000000000000000000" pitchFamily="2" charset="2"/>
              </a:rPr>
              <a:t></a:t>
            </a:r>
            <a:r>
              <a:rPr lang="nl-NL" sz="2000" dirty="0" smtClean="0"/>
              <a:t> beter migratiebeheer (maatregelen op middellang termijn - ruimere doelstellingen in het algemene migratiedebat - holistische en geïntegreerde benadering):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NL" sz="2000" dirty="0" smtClean="0"/>
              <a:t>ontraden van irreguliere migratie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NL" sz="2000" dirty="0" smtClean="0"/>
              <a:t>versterking van het grensbeheer + redden van mensenlevens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NL" sz="2000" dirty="0" smtClean="0"/>
              <a:t>sterk gemeenschappelijk asielbeleid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NL" sz="2000" dirty="0" smtClean="0"/>
              <a:t>nieuw beleid inzake legale migratie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 smtClean="0"/>
              <a:t>pistes voor het EU beleid op lang termijn </a:t>
            </a:r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42475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Kroniek van een aangekondigde crisis </a:t>
            </a:r>
            <a:r>
              <a:rPr lang="nl-NL" sz="2800" dirty="0" smtClean="0"/>
              <a:t>(3bis)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nl-NL" sz="2000" dirty="0" smtClean="0"/>
              <a:t>Implementatiepakket van Europese agenda (eind mei 2015):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 smtClean="0"/>
              <a:t>voorstel van Raadsbesluit voor het oprichten van een noodmechanisme inzake relocatie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 smtClean="0"/>
              <a:t>aanbeveling voor een Europees hervestigingsprogramma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 smtClean="0"/>
              <a:t>actieplan inzake mensensmokkel (2015-2020)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 smtClean="0"/>
              <a:t>richtsnoeren voor de implementatie van de </a:t>
            </a:r>
            <a:r>
              <a:rPr lang="nl-NL" sz="2000" dirty="0" err="1" smtClean="0"/>
              <a:t>Eurodac</a:t>
            </a:r>
            <a:r>
              <a:rPr lang="nl-NL" sz="2000" dirty="0" smtClean="0"/>
              <a:t> verordening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 smtClean="0"/>
              <a:t>publieke consultatie over de richtlijn hooggeschoolde werknemers (blue card)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 smtClean="0"/>
              <a:t>gewijzigd operationeel plan van de Triton-operatie</a:t>
            </a:r>
          </a:p>
          <a:p>
            <a:pPr marL="0" indent="0">
              <a:buNone/>
            </a:pP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18138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Kroniek van een aangekondigde crisis </a:t>
            </a:r>
            <a:r>
              <a:rPr lang="nl-NL" sz="2800" dirty="0" smtClean="0"/>
              <a:t>(4)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8052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nl-NL" sz="1600" dirty="0" smtClean="0"/>
              <a:t>Goedkeuring aanbeveling </a:t>
            </a:r>
            <a:r>
              <a:rPr lang="nl-NL" sz="1600" dirty="0"/>
              <a:t>voor </a:t>
            </a:r>
            <a:r>
              <a:rPr lang="nl-NL" sz="1600" dirty="0" smtClean="0"/>
              <a:t>een </a:t>
            </a:r>
            <a:r>
              <a:rPr lang="nl-NL" sz="1600" dirty="0"/>
              <a:t>Europees hervestigingsprogramma </a:t>
            </a:r>
            <a:r>
              <a:rPr lang="nl-NL" sz="1600" dirty="0" smtClean="0"/>
              <a:t>(22 504 </a:t>
            </a:r>
            <a:r>
              <a:rPr lang="nl-NL" sz="1600" dirty="0" err="1" smtClean="0"/>
              <a:t>ipv</a:t>
            </a:r>
            <a:r>
              <a:rPr lang="nl-NL" sz="1600" dirty="0"/>
              <a:t> </a:t>
            </a:r>
            <a:r>
              <a:rPr lang="nl-NL" sz="1600" dirty="0" smtClean="0"/>
              <a:t>voorziene </a:t>
            </a:r>
            <a:r>
              <a:rPr lang="nl-NL" sz="1600" dirty="0"/>
              <a:t>20 000 plaatsen) (JBZ Raad op </a:t>
            </a:r>
            <a:r>
              <a:rPr lang="nl-NL" sz="1600" dirty="0" smtClean="0"/>
              <a:t>20 juli) </a:t>
            </a:r>
            <a:r>
              <a:rPr lang="nl-NL" sz="1600" dirty="0" smtClean="0">
                <a:sym typeface="Wingdings" panose="05000000000000000000" pitchFamily="2" charset="2"/>
              </a:rPr>
              <a:t> vrijwillig mechanisme</a:t>
            </a:r>
          </a:p>
          <a:p>
            <a:pPr>
              <a:buBlip>
                <a:blip r:embed="rId2"/>
              </a:buBlip>
            </a:pPr>
            <a:endParaRPr lang="nl-NL" sz="1600" dirty="0" smtClean="0"/>
          </a:p>
          <a:p>
            <a:pPr>
              <a:buBlip>
                <a:blip r:embed="rId2"/>
              </a:buBlip>
            </a:pPr>
            <a:r>
              <a:rPr lang="nl-NL" sz="1600" dirty="0" smtClean="0"/>
              <a:t>Goedkeuring  1</a:t>
            </a:r>
            <a:r>
              <a:rPr lang="nl-NL" sz="1600" baseline="30000" dirty="0" smtClean="0"/>
              <a:t>e</a:t>
            </a:r>
            <a:r>
              <a:rPr lang="nl-NL" sz="1600" dirty="0" smtClean="0"/>
              <a:t>  </a:t>
            </a:r>
            <a:r>
              <a:rPr lang="nl-NL" sz="1600" dirty="0"/>
              <a:t>Raadsbesluit voor het oprichten van een </a:t>
            </a:r>
            <a:r>
              <a:rPr lang="nl-NL" sz="1600" dirty="0" smtClean="0"/>
              <a:t>vrijwillig noodmechanisme </a:t>
            </a:r>
            <a:r>
              <a:rPr lang="nl-NL" sz="1600" dirty="0"/>
              <a:t>inzake </a:t>
            </a:r>
            <a:r>
              <a:rPr lang="nl-NL" sz="1600" dirty="0" smtClean="0"/>
              <a:t>relocatie (herverdeling) voor Italië en Griekenland (32 256 op 40 000 plaatsen) (JBZ Raad 14 september 2015) </a:t>
            </a:r>
            <a:r>
              <a:rPr lang="nl-NL" sz="1600" dirty="0" smtClean="0">
                <a:sym typeface="Wingdings" panose="05000000000000000000" pitchFamily="2" charset="2"/>
              </a:rPr>
              <a:t> vrijwillig mechanisme</a:t>
            </a:r>
            <a:endParaRPr lang="nl-NL" sz="1600" dirty="0">
              <a:sym typeface="Wingdings" panose="05000000000000000000" pitchFamily="2" charset="2"/>
            </a:endParaRPr>
          </a:p>
          <a:p>
            <a:pPr>
              <a:buBlip>
                <a:blip r:embed="rId2"/>
              </a:buBlip>
            </a:pPr>
            <a:endParaRPr lang="nl-NL" sz="1600" dirty="0" smtClean="0"/>
          </a:p>
          <a:p>
            <a:pPr>
              <a:buBlip>
                <a:blip r:embed="rId2"/>
              </a:buBlip>
            </a:pPr>
            <a:r>
              <a:rPr lang="nl-NL" sz="1600" dirty="0" smtClean="0"/>
              <a:t>Goedkeuring  2e  </a:t>
            </a:r>
            <a:r>
              <a:rPr lang="nl-NL" sz="1600" dirty="0"/>
              <a:t>Raadsbesluit voor het oprichten van een noodmechanisme inzake relocatie voor </a:t>
            </a:r>
            <a:r>
              <a:rPr lang="nl-NL" sz="1600" dirty="0" smtClean="0"/>
              <a:t>Italië </a:t>
            </a:r>
            <a:r>
              <a:rPr lang="nl-NL" sz="1600" dirty="0"/>
              <a:t>en </a:t>
            </a:r>
            <a:r>
              <a:rPr lang="nl-NL" sz="1600" dirty="0" smtClean="0"/>
              <a:t>Griekenland (120 000 - 54 000 plaatsen) (JBZ Raad 22 september 2015)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>
                <a:sym typeface="Wingdings" panose="05000000000000000000" pitchFamily="2" charset="2"/>
              </a:rPr>
              <a:t>verplicht </a:t>
            </a:r>
            <a:r>
              <a:rPr lang="nl-NL" sz="1600" dirty="0" smtClean="0">
                <a:sym typeface="Wingdings" panose="05000000000000000000" pitchFamily="2" charset="2"/>
              </a:rPr>
              <a:t>mechanisme: onmiddellijke </a:t>
            </a:r>
            <a:r>
              <a:rPr lang="nl-NL" sz="1600" dirty="0">
                <a:sym typeface="Wingdings" panose="05000000000000000000" pitchFamily="2" charset="2"/>
              </a:rPr>
              <a:t>relocatie van 66 000 </a:t>
            </a:r>
            <a:r>
              <a:rPr lang="nl-NL" sz="1600" dirty="0" smtClean="0">
                <a:sym typeface="Wingdings" panose="05000000000000000000" pitchFamily="2" charset="2"/>
              </a:rPr>
              <a:t>p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>
                <a:sym typeface="Wingdings" panose="05000000000000000000" pitchFamily="2" charset="2"/>
              </a:rPr>
              <a:t>relocatie van 54 000 </a:t>
            </a:r>
            <a:r>
              <a:rPr lang="nl-NL" sz="1600" dirty="0" smtClean="0">
                <a:sym typeface="Wingdings" panose="05000000000000000000" pitchFamily="2" charset="2"/>
              </a:rPr>
              <a:t>p start </a:t>
            </a:r>
            <a:r>
              <a:rPr lang="nl-NL" sz="1600" dirty="0">
                <a:sym typeface="Wingdings" panose="05000000000000000000" pitchFamily="2" charset="2"/>
              </a:rPr>
              <a:t>12 maand na de inwerkingtreding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financiële </a:t>
            </a:r>
            <a:r>
              <a:rPr lang="nl-NL" sz="1600" dirty="0"/>
              <a:t>bijdrage aan de </a:t>
            </a:r>
            <a:r>
              <a:rPr lang="nl-NL" sz="1600" dirty="0" smtClean="0"/>
              <a:t>EU-begroting wanneer </a:t>
            </a:r>
            <a:r>
              <a:rPr lang="nl-NL" sz="1600" dirty="0"/>
              <a:t>door uitzonderlijke omstandigheden een </a:t>
            </a:r>
            <a:r>
              <a:rPr lang="nl-NL" sz="1600" dirty="0" smtClean="0"/>
              <a:t>Lidstaat </a:t>
            </a:r>
            <a:r>
              <a:rPr lang="nl-NL" sz="1600" dirty="0"/>
              <a:t>tijdelijk niet kan deelnemen aan het relocatiemechanisme </a:t>
            </a:r>
            <a:r>
              <a:rPr lang="nl-NL" sz="1600" dirty="0" smtClean="0"/>
              <a:t>(tijdelijke opschorting tot </a:t>
            </a:r>
            <a:r>
              <a:rPr lang="nl-NL" sz="1600" dirty="0"/>
              <a:t>30% van het quotum mogelijk + verlenging van </a:t>
            </a:r>
            <a:r>
              <a:rPr lang="nl-NL" sz="1600" dirty="0" smtClean="0"/>
              <a:t>implementatietermijn van </a:t>
            </a:r>
            <a:r>
              <a:rPr lang="nl-NL" sz="1600" dirty="0"/>
              <a:t>maximaal 12 maanden </a:t>
            </a:r>
            <a:r>
              <a:rPr lang="nl-NL" sz="1600" dirty="0" smtClean="0"/>
              <a:t>(totaal </a:t>
            </a:r>
            <a:r>
              <a:rPr lang="nl-NL" sz="1600" dirty="0"/>
              <a:t>3 jaar </a:t>
            </a:r>
            <a:r>
              <a:rPr lang="nl-NL" sz="1600" dirty="0" err="1" smtClean="0"/>
              <a:t>ipv</a:t>
            </a:r>
            <a:r>
              <a:rPr lang="nl-NL" sz="1600" dirty="0" smtClean="0"/>
              <a:t> </a:t>
            </a:r>
            <a:r>
              <a:rPr lang="nl-NL" sz="1600" dirty="0"/>
              <a:t>2</a:t>
            </a:r>
            <a:r>
              <a:rPr lang="nl-NL" sz="1600" dirty="0" smtClean="0"/>
              <a:t>) (afkoopmechanisme)	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Belang van goede werking van hotspots</a:t>
            </a:r>
            <a:r>
              <a:rPr lang="nl-NL" sz="1400" dirty="0" smtClean="0"/>
              <a:t> </a:t>
            </a:r>
          </a:p>
          <a:p>
            <a:pPr marL="0" indent="0">
              <a:buNone/>
            </a:pPr>
            <a:r>
              <a:rPr lang="nl-NL" sz="1400" dirty="0" smtClean="0"/>
              <a:t> </a:t>
            </a:r>
            <a:endParaRPr lang="nl-NL" sz="1400" dirty="0"/>
          </a:p>
          <a:p>
            <a:pPr marL="0" indent="0">
              <a:buNone/>
            </a:pP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17527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Kroniek van een aangekondigde crisis </a:t>
            </a:r>
            <a:r>
              <a:rPr lang="nl-NL" sz="2800" dirty="0" smtClean="0"/>
              <a:t>(5)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8052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nl-NL" sz="1800" dirty="0" smtClean="0"/>
              <a:t>Europese </a:t>
            </a:r>
            <a:r>
              <a:rPr lang="nl-NL" sz="1800" dirty="0"/>
              <a:t>Raad </a:t>
            </a:r>
            <a:r>
              <a:rPr lang="nl-NL" sz="1800" dirty="0" smtClean="0"/>
              <a:t>van 23 september 2015</a:t>
            </a:r>
          </a:p>
          <a:p>
            <a:pPr marL="0" indent="0">
              <a:buNone/>
            </a:pPr>
            <a:endParaRPr lang="nl-NL" sz="16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Groter budget voor AMIF voorzien ter ondersteuning van lidstaten met hoge  toestromen asielzoekers en migranten </a:t>
            </a:r>
            <a:endParaRPr lang="fr-BE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Versterking  FRONTEX </a:t>
            </a:r>
            <a:r>
              <a:rPr lang="nl-NL" sz="1600" dirty="0"/>
              <a:t>en EASO </a:t>
            </a:r>
            <a:r>
              <a:rPr lang="nl-NL" sz="1600" dirty="0" smtClean="0"/>
              <a:t> agentschappen (financieel + personeel)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Operationele hotspots (identificatie</a:t>
            </a:r>
            <a:r>
              <a:rPr lang="nl-NL" sz="1600" dirty="0"/>
              <a:t>, afnemen van </a:t>
            </a:r>
            <a:r>
              <a:rPr lang="nl-NL" sz="1600" dirty="0" smtClean="0"/>
              <a:t>vingerafdrukken,…)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Betere implementatie van EU </a:t>
            </a:r>
            <a:r>
              <a:rPr lang="nl-NL" sz="1600" dirty="0" err="1" smtClean="0"/>
              <a:t>acquis</a:t>
            </a:r>
            <a:r>
              <a:rPr lang="nl-NL" sz="1600" dirty="0" smtClean="0"/>
              <a:t> (opstarten van inbreukprocedures door COM)</a:t>
            </a:r>
            <a:endParaRPr lang="fr-BE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Beter structureel </a:t>
            </a:r>
            <a:r>
              <a:rPr lang="nl-NL" sz="1600" dirty="0"/>
              <a:t>beheer van </a:t>
            </a:r>
            <a:r>
              <a:rPr lang="nl-NL" sz="1600" dirty="0" smtClean="0"/>
              <a:t>EU </a:t>
            </a:r>
            <a:r>
              <a:rPr lang="nl-NL" sz="1600" dirty="0"/>
              <a:t>buitengrenzen </a:t>
            </a:r>
            <a:r>
              <a:rPr lang="nl-NL" sz="1600" dirty="0" smtClean="0"/>
              <a:t>(Europese </a:t>
            </a:r>
            <a:r>
              <a:rPr lang="nl-NL" sz="1600" dirty="0"/>
              <a:t>kust- en </a:t>
            </a:r>
            <a:r>
              <a:rPr lang="nl-NL" sz="1600" dirty="0" smtClean="0"/>
              <a:t>grenswacht + uitbreiding bevoegdheden FRONTEX op vlak </a:t>
            </a:r>
            <a:r>
              <a:rPr lang="nl-NL" sz="1600" dirty="0"/>
              <a:t>van </a:t>
            </a:r>
            <a:r>
              <a:rPr lang="nl-NL" sz="1600" dirty="0" smtClean="0"/>
              <a:t>terugkeer)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Financiële steun voor projecten </a:t>
            </a:r>
            <a:r>
              <a:rPr lang="nl-NL" sz="1600" dirty="0"/>
              <a:t>van </a:t>
            </a:r>
            <a:r>
              <a:rPr lang="nl-NL" sz="1600" dirty="0" smtClean="0"/>
              <a:t>humanitaire </a:t>
            </a:r>
            <a:r>
              <a:rPr lang="nl-NL" sz="1600" dirty="0"/>
              <a:t>VN-agentschappen </a:t>
            </a:r>
            <a:r>
              <a:rPr lang="nl-NL" sz="1600" dirty="0" smtClean="0"/>
              <a:t>in </a:t>
            </a:r>
            <a:r>
              <a:rPr lang="nl-NL" sz="1600" dirty="0"/>
              <a:t>Syrië en </a:t>
            </a:r>
            <a:r>
              <a:rPr lang="nl-NL" sz="1600" dirty="0" smtClean="0"/>
              <a:t>buurlanden (</a:t>
            </a:r>
            <a:r>
              <a:rPr lang="nl-NL" sz="1600" i="1" dirty="0" smtClean="0"/>
              <a:t>EU </a:t>
            </a:r>
            <a:r>
              <a:rPr lang="nl-NL" sz="1600" i="1" dirty="0" err="1"/>
              <a:t>Regional</a:t>
            </a:r>
            <a:r>
              <a:rPr lang="nl-NL" sz="1600" i="1" dirty="0"/>
              <a:t> Trust Fund in Response </a:t>
            </a:r>
            <a:r>
              <a:rPr lang="nl-NL" sz="1600" i="1" dirty="0" err="1"/>
              <a:t>to</a:t>
            </a:r>
            <a:r>
              <a:rPr lang="nl-NL" sz="1600" i="1" dirty="0"/>
              <a:t> </a:t>
            </a:r>
            <a:r>
              <a:rPr lang="nl-NL" sz="1600" i="1" dirty="0" err="1"/>
              <a:t>the</a:t>
            </a:r>
            <a:r>
              <a:rPr lang="nl-NL" sz="1600" i="1" dirty="0"/>
              <a:t> </a:t>
            </a:r>
            <a:r>
              <a:rPr lang="nl-NL" sz="1600" i="1" dirty="0" err="1"/>
              <a:t>Syrian</a:t>
            </a:r>
            <a:r>
              <a:rPr lang="nl-NL" sz="1600" i="1" dirty="0"/>
              <a:t> </a:t>
            </a:r>
            <a:r>
              <a:rPr lang="nl-NL" sz="1600" i="1" dirty="0" smtClean="0"/>
              <a:t>Crisis</a:t>
            </a:r>
            <a:r>
              <a:rPr lang="nl-NL" sz="1600" dirty="0" smtClean="0"/>
              <a:t>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Opstarten dialoog  met Turkije + steun aan Servië </a:t>
            </a:r>
            <a:r>
              <a:rPr lang="nl-NL" sz="1600" dirty="0"/>
              <a:t>en </a:t>
            </a:r>
            <a:r>
              <a:rPr lang="nl-NL" sz="1600" dirty="0" smtClean="0"/>
              <a:t>FYROM + zoeken </a:t>
            </a:r>
            <a:r>
              <a:rPr lang="nl-NL" sz="1600" dirty="0"/>
              <a:t>naar </a:t>
            </a:r>
            <a:r>
              <a:rPr lang="nl-NL" sz="1600" dirty="0" smtClean="0"/>
              <a:t>oplossing </a:t>
            </a:r>
            <a:r>
              <a:rPr lang="nl-NL" sz="1600" dirty="0"/>
              <a:t>voor </a:t>
            </a:r>
            <a:r>
              <a:rPr lang="nl-NL" sz="1600" dirty="0" smtClean="0"/>
              <a:t>situatie </a:t>
            </a:r>
            <a:r>
              <a:rPr lang="nl-NL" sz="1600" dirty="0"/>
              <a:t>in </a:t>
            </a:r>
            <a:r>
              <a:rPr lang="nl-NL" sz="1600" dirty="0" smtClean="0"/>
              <a:t>Syrië</a:t>
            </a:r>
            <a:endParaRPr lang="fr-BE" sz="16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600" dirty="0" smtClean="0"/>
              <a:t>Migratietop </a:t>
            </a:r>
            <a:r>
              <a:rPr lang="nl-NL" sz="1600" dirty="0"/>
              <a:t>te </a:t>
            </a:r>
            <a:r>
              <a:rPr lang="nl-NL" sz="1600" dirty="0" smtClean="0"/>
              <a:t>La </a:t>
            </a:r>
            <a:r>
              <a:rPr lang="nl-NL" sz="1600" dirty="0" err="1" smtClean="0"/>
              <a:t>Valetta</a:t>
            </a:r>
            <a:r>
              <a:rPr lang="nl-NL" sz="1600" dirty="0" smtClean="0"/>
              <a:t>: kans </a:t>
            </a:r>
            <a:r>
              <a:rPr lang="nl-NL" sz="1600" dirty="0"/>
              <a:t>om dialoog aan te gaan met </a:t>
            </a:r>
            <a:r>
              <a:rPr lang="nl-NL" sz="1600" dirty="0" smtClean="0"/>
              <a:t>herkomst- </a:t>
            </a:r>
            <a:r>
              <a:rPr lang="nl-NL" sz="1600" dirty="0"/>
              <a:t>en transitlanden </a:t>
            </a:r>
            <a:endParaRPr lang="nl-NL" sz="1600" dirty="0" smtClean="0"/>
          </a:p>
          <a:p>
            <a:pPr marL="0" indent="0">
              <a:buNone/>
            </a:pPr>
            <a:r>
              <a:rPr lang="nl-NL" sz="1400" dirty="0" smtClean="0"/>
              <a:t> </a:t>
            </a:r>
            <a:endParaRPr lang="nl-NL" sz="1400" dirty="0"/>
          </a:p>
          <a:p>
            <a:pPr marL="0" indent="0">
              <a:buNone/>
            </a:pP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1439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Kroniek van een aangekondigde crisis </a:t>
            </a:r>
            <a:r>
              <a:rPr lang="nl-NL" sz="2800" dirty="0" smtClean="0"/>
              <a:t>(6)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nl-BE" dirty="0" smtClean="0">
                <a:ea typeface="Calibri"/>
                <a:cs typeface="Times New Roman"/>
              </a:rPr>
              <a:t>JBZ </a:t>
            </a:r>
            <a:r>
              <a:rPr lang="nl-BE" dirty="0">
                <a:ea typeface="Calibri"/>
                <a:cs typeface="Times New Roman"/>
              </a:rPr>
              <a:t>Raad van 8-9 oktober </a:t>
            </a:r>
            <a:r>
              <a:rPr lang="nl-BE" dirty="0" smtClean="0">
                <a:ea typeface="Calibri"/>
                <a:cs typeface="Times New Roman"/>
              </a:rPr>
              <a:t>2015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nl-BE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l-BE" dirty="0" smtClean="0">
                <a:ea typeface="Calibri"/>
                <a:cs typeface="Times New Roman"/>
              </a:rPr>
              <a:t>Voornamelijk</a:t>
            </a:r>
            <a:r>
              <a:rPr lang="nl-BE" b="1" dirty="0" smtClean="0">
                <a:ea typeface="Calibri"/>
                <a:cs typeface="Times New Roman"/>
              </a:rPr>
              <a:t> </a:t>
            </a:r>
            <a:r>
              <a:rPr lang="nl-BE" dirty="0" smtClean="0">
                <a:ea typeface="Calibri"/>
                <a:cs typeface="Times New Roman"/>
              </a:rPr>
              <a:t>maatregelen </a:t>
            </a:r>
            <a:r>
              <a:rPr lang="nl-BE" dirty="0">
                <a:ea typeface="Calibri"/>
                <a:cs typeface="Times New Roman"/>
              </a:rPr>
              <a:t>op langer termijn van de Europese Agenda voor migratie </a:t>
            </a:r>
            <a:r>
              <a:rPr lang="nl-BE" dirty="0" smtClean="0">
                <a:ea typeface="Calibri"/>
                <a:cs typeface="Times New Roman"/>
              </a:rPr>
              <a:t>om </a:t>
            </a:r>
            <a:r>
              <a:rPr lang="nl-BE" dirty="0">
                <a:ea typeface="Calibri"/>
                <a:cs typeface="Times New Roman"/>
              </a:rPr>
              <a:t>de migratie- en asielcrisis aan te pakken </a:t>
            </a:r>
            <a:r>
              <a:rPr lang="nl-BE" dirty="0" smtClean="0">
                <a:ea typeface="Calibri"/>
                <a:cs typeface="Times New Roman"/>
              </a:rPr>
              <a:t> </a:t>
            </a:r>
            <a:endParaRPr lang="nl-BE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l-BE" dirty="0" smtClean="0">
                <a:ea typeface="Calibri"/>
                <a:cs typeface="Times New Roman"/>
              </a:rPr>
              <a:t>EU </a:t>
            </a:r>
            <a:r>
              <a:rPr lang="nl-BE" dirty="0">
                <a:ea typeface="Calibri"/>
                <a:cs typeface="Times New Roman"/>
              </a:rPr>
              <a:t>beleid aan de </a:t>
            </a:r>
            <a:r>
              <a:rPr lang="nl-BE" dirty="0" smtClean="0">
                <a:ea typeface="Calibri"/>
                <a:cs typeface="Times New Roman"/>
              </a:rPr>
              <a:t>buitengrenzen </a:t>
            </a:r>
            <a:endParaRPr lang="nl-BE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l-BE" dirty="0" smtClean="0">
                <a:ea typeface="Calibri"/>
                <a:cs typeface="Times New Roman"/>
              </a:rPr>
              <a:t>Toekomstig </a:t>
            </a:r>
            <a:r>
              <a:rPr lang="nl-BE" dirty="0">
                <a:ea typeface="Calibri"/>
                <a:cs typeface="Times New Roman"/>
              </a:rPr>
              <a:t>EU terugkeer- en </a:t>
            </a:r>
            <a:r>
              <a:rPr lang="nl-BE" dirty="0" smtClean="0">
                <a:ea typeface="Calibri"/>
                <a:cs typeface="Times New Roman"/>
              </a:rPr>
              <a:t>visumbeleid</a:t>
            </a:r>
            <a:endParaRPr lang="nl-BE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l-BE" dirty="0" smtClean="0">
                <a:ea typeface="Calibri"/>
                <a:cs typeface="Times New Roman"/>
              </a:rPr>
              <a:t>Permanent relocatiemechanisme </a:t>
            </a:r>
            <a:endParaRPr lang="nl-BE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l-BE" dirty="0" smtClean="0">
                <a:ea typeface="Calibri"/>
                <a:cs typeface="Times New Roman"/>
              </a:rPr>
              <a:t>Het </a:t>
            </a:r>
            <a:r>
              <a:rPr lang="nl-BE" dirty="0">
                <a:ea typeface="Calibri"/>
                <a:cs typeface="Times New Roman"/>
              </a:rPr>
              <a:t>voorzien van een Europese lijst van veilige landen van </a:t>
            </a:r>
            <a:r>
              <a:rPr lang="nl-BE" dirty="0" smtClean="0">
                <a:ea typeface="Calibri"/>
                <a:cs typeface="Times New Roman"/>
              </a:rPr>
              <a:t>herkomst </a:t>
            </a:r>
            <a:endParaRPr lang="nl-BE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l-BE" dirty="0" smtClean="0">
                <a:ea typeface="Calibri"/>
                <a:cs typeface="Times New Roman"/>
              </a:rPr>
              <a:t>Relatie </a:t>
            </a:r>
            <a:r>
              <a:rPr lang="nl-BE" dirty="0">
                <a:ea typeface="Calibri"/>
                <a:cs typeface="Times New Roman"/>
              </a:rPr>
              <a:t>tussen migratie en </a:t>
            </a:r>
            <a:r>
              <a:rPr lang="nl-BE" dirty="0" smtClean="0">
                <a:ea typeface="Calibri"/>
                <a:cs typeface="Times New Roman"/>
              </a:rPr>
              <a:t>ontwikkeling</a:t>
            </a:r>
            <a:endParaRPr lang="nl-BE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l-BE" dirty="0" smtClean="0">
                <a:ea typeface="Calibri"/>
                <a:cs typeface="Times New Roman"/>
              </a:rPr>
              <a:t>Stand </a:t>
            </a:r>
            <a:r>
              <a:rPr lang="nl-BE" dirty="0">
                <a:ea typeface="Calibri"/>
                <a:cs typeface="Times New Roman"/>
              </a:rPr>
              <a:t>van zaken </a:t>
            </a:r>
            <a:r>
              <a:rPr lang="nl-BE" dirty="0" smtClean="0">
                <a:ea typeface="Calibri"/>
                <a:cs typeface="Times New Roman"/>
              </a:rPr>
              <a:t>van </a:t>
            </a:r>
            <a:r>
              <a:rPr lang="nl-BE" dirty="0">
                <a:ea typeface="Calibri"/>
                <a:cs typeface="Times New Roman"/>
              </a:rPr>
              <a:t>de implementatie van de relocatiebesluiten </a:t>
            </a:r>
            <a:r>
              <a:rPr lang="nl-BE" dirty="0" err="1">
                <a:ea typeface="Calibri"/>
                <a:cs typeface="Times New Roman"/>
              </a:rPr>
              <a:t>tov</a:t>
            </a:r>
            <a:r>
              <a:rPr lang="nl-BE" dirty="0">
                <a:ea typeface="Calibri"/>
                <a:cs typeface="Times New Roman"/>
              </a:rPr>
              <a:t>. Italië en Griekenland </a:t>
            </a:r>
            <a:r>
              <a:rPr lang="nl-BE" dirty="0" smtClean="0">
                <a:ea typeface="Calibri"/>
                <a:cs typeface="Times New Roman"/>
              </a:rPr>
              <a:t>+ opstarten </a:t>
            </a:r>
            <a:r>
              <a:rPr lang="nl-BE" dirty="0">
                <a:ea typeface="Calibri"/>
                <a:cs typeface="Times New Roman"/>
              </a:rPr>
              <a:t>van de </a:t>
            </a:r>
            <a:r>
              <a:rPr lang="nl-BE" dirty="0" smtClean="0">
                <a:ea typeface="Calibri"/>
                <a:cs typeface="Times New Roman"/>
              </a:rPr>
              <a:t>hotspots</a:t>
            </a:r>
            <a:endParaRPr lang="fr-BE" dirty="0">
              <a:ea typeface="Calibri"/>
              <a:cs typeface="Times New Roman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148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dirty="0"/>
              <a:t>Kroniek van een aangekondigde crisis </a:t>
            </a:r>
            <a:r>
              <a:rPr lang="nl-NL" sz="2800" dirty="0" smtClean="0"/>
              <a:t>(7)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 fontScale="32500" lnSpcReduction="20000"/>
          </a:bodyPr>
          <a:lstStyle/>
          <a:p>
            <a:pPr>
              <a:buBlip>
                <a:blip r:embed="rId2"/>
              </a:buBlip>
            </a:pPr>
            <a:r>
              <a:rPr lang="nl-NL" sz="7200" dirty="0" smtClean="0"/>
              <a:t>Mededeling </a:t>
            </a:r>
            <a:r>
              <a:rPr lang="nl-NL" sz="7100" dirty="0">
                <a:solidFill>
                  <a:prstClr val="black"/>
                </a:solidFill>
              </a:rPr>
              <a:t>van de Commissie </a:t>
            </a:r>
            <a:r>
              <a:rPr lang="nl-NL" sz="7200" dirty="0" smtClean="0"/>
              <a:t>van </a:t>
            </a:r>
            <a:r>
              <a:rPr lang="nl-NL" sz="7200" dirty="0"/>
              <a:t>14 oktober 2015 </a:t>
            </a:r>
            <a:endParaRPr lang="nl-NL" sz="7200" dirty="0" smtClean="0"/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sz="6000" dirty="0" smtClean="0"/>
              <a:t>= 1e </a:t>
            </a:r>
            <a:r>
              <a:rPr lang="nl-NL" sz="6000" dirty="0"/>
              <a:t>evaluatie </a:t>
            </a:r>
            <a:r>
              <a:rPr lang="nl-NL" sz="6000" dirty="0" smtClean="0"/>
              <a:t>opvolging prioritaire </a:t>
            </a:r>
            <a:r>
              <a:rPr lang="nl-NL" sz="6000" dirty="0"/>
              <a:t>acties </a:t>
            </a:r>
            <a:r>
              <a:rPr lang="nl-NL" sz="6000" dirty="0" smtClean="0"/>
              <a:t>Europese </a:t>
            </a:r>
            <a:r>
              <a:rPr lang="nl-NL" sz="6000" dirty="0"/>
              <a:t>Agenda voor </a:t>
            </a:r>
            <a:r>
              <a:rPr lang="nl-NL" sz="6000" dirty="0" smtClean="0"/>
              <a:t>Migratie + volgende </a:t>
            </a:r>
            <a:r>
              <a:rPr lang="nl-NL" sz="6000" dirty="0"/>
              <a:t>stappen </a:t>
            </a:r>
            <a:r>
              <a:rPr lang="nl-NL" sz="60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6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sz="6000" dirty="0" smtClean="0"/>
              <a:t>Operationele maatregelen: </a:t>
            </a:r>
            <a:endParaRPr lang="nl-NL" sz="6000" dirty="0"/>
          </a:p>
          <a:p>
            <a:pPr lvl="1">
              <a:buFont typeface="Wingdings" panose="05000000000000000000" pitchFamily="2" charset="2"/>
              <a:buChar char="ü"/>
            </a:pPr>
            <a:endParaRPr lang="nl-NL" sz="6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6000" dirty="0" smtClean="0"/>
              <a:t>relocatie </a:t>
            </a:r>
            <a:r>
              <a:rPr lang="nl-NL" sz="6000" dirty="0"/>
              <a:t>vanuit Italië en Griekenland </a:t>
            </a:r>
            <a:r>
              <a:rPr lang="nl-NL" sz="6000" dirty="0" smtClean="0"/>
              <a:t>+ </a:t>
            </a:r>
            <a:r>
              <a:rPr lang="nl-NL" sz="6000" dirty="0"/>
              <a:t>opstarten </a:t>
            </a:r>
            <a:r>
              <a:rPr lang="nl-NL" sz="6000" dirty="0" smtClean="0"/>
              <a:t>hotspots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6000" dirty="0" smtClean="0"/>
              <a:t>stand </a:t>
            </a:r>
            <a:r>
              <a:rPr lang="nl-NL" sz="6000" dirty="0"/>
              <a:t>van zaken </a:t>
            </a:r>
            <a:r>
              <a:rPr lang="nl-NL" sz="6000" dirty="0" smtClean="0"/>
              <a:t>hervestiging </a:t>
            </a:r>
            <a:r>
              <a:rPr lang="nl-NL" sz="6000" dirty="0"/>
              <a:t>van </a:t>
            </a:r>
            <a:r>
              <a:rPr lang="nl-NL" sz="6000" dirty="0" smtClean="0"/>
              <a:t>personen uit </a:t>
            </a:r>
            <a:r>
              <a:rPr lang="nl-NL" sz="6000" dirty="0"/>
              <a:t>3e </a:t>
            </a:r>
            <a:r>
              <a:rPr lang="nl-NL" sz="6000" dirty="0" smtClean="0"/>
              <a:t>landen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6000" dirty="0" smtClean="0"/>
              <a:t>effectieve </a:t>
            </a:r>
            <a:r>
              <a:rPr lang="nl-NL" sz="6000" dirty="0"/>
              <a:t>terugkeer </a:t>
            </a:r>
            <a:r>
              <a:rPr lang="nl-NL" sz="6000" dirty="0" smtClean="0"/>
              <a:t>+ </a:t>
            </a:r>
            <a:r>
              <a:rPr lang="nl-NL" sz="6000" dirty="0"/>
              <a:t>opvolging van beleid inzake </a:t>
            </a:r>
            <a:r>
              <a:rPr lang="nl-NL" sz="6000" dirty="0" err="1"/>
              <a:t>readmissie</a:t>
            </a:r>
            <a:r>
              <a:rPr lang="nl-NL" sz="6000" dirty="0"/>
              <a:t> (Pakistan</a:t>
            </a:r>
            <a:r>
              <a:rPr lang="nl-NL" sz="6000" dirty="0" smtClean="0"/>
              <a:t>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6000" dirty="0" smtClean="0"/>
              <a:t>mogelijke </a:t>
            </a:r>
            <a:r>
              <a:rPr lang="nl-NL" sz="6000" dirty="0"/>
              <a:t>inwerkingtreding van Rapid </a:t>
            </a:r>
            <a:r>
              <a:rPr lang="nl-NL" sz="6000" dirty="0" smtClean="0"/>
              <a:t>Border </a:t>
            </a:r>
            <a:r>
              <a:rPr lang="nl-NL" sz="6000" dirty="0" err="1" smtClean="0"/>
              <a:t>Intervention</a:t>
            </a:r>
            <a:r>
              <a:rPr lang="nl-NL" sz="6000" dirty="0" smtClean="0"/>
              <a:t> Teams </a:t>
            </a:r>
            <a:r>
              <a:rPr lang="nl-NL" sz="6000" dirty="0"/>
              <a:t>(RABIT) </a:t>
            </a:r>
            <a:r>
              <a:rPr lang="nl-NL" sz="6000" dirty="0" smtClean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6000" dirty="0" smtClean="0"/>
              <a:t>EU </a:t>
            </a:r>
            <a:r>
              <a:rPr lang="nl-NL" sz="6000" dirty="0"/>
              <a:t>civiele bescherming </a:t>
            </a:r>
            <a:r>
              <a:rPr lang="nl-NL" sz="6000" dirty="0" smtClean="0"/>
              <a:t>mechanisme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6000" dirty="0" smtClean="0"/>
              <a:t>ondersteuning </a:t>
            </a:r>
            <a:r>
              <a:rPr lang="nl-NL" sz="6000" dirty="0"/>
              <a:t>van </a:t>
            </a:r>
            <a:r>
              <a:rPr lang="nl-NL" sz="6000" dirty="0" err="1"/>
              <a:t>Frontex</a:t>
            </a:r>
            <a:r>
              <a:rPr lang="nl-NL" sz="6000" dirty="0"/>
              <a:t> operaties </a:t>
            </a:r>
            <a:r>
              <a:rPr lang="nl-NL" sz="6000" dirty="0" smtClean="0"/>
              <a:t>(Triton + Poseidon)</a:t>
            </a:r>
          </a:p>
        </p:txBody>
      </p:sp>
    </p:spTree>
    <p:extLst>
      <p:ext uri="{BB962C8B-B14F-4D97-AF65-F5344CB8AC3E}">
        <p14:creationId xmlns:p14="http://schemas.microsoft.com/office/powerpoint/2010/main" val="13165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dirty="0"/>
              <a:t>Kroniek van een aangekondigde crisis </a:t>
            </a:r>
            <a:r>
              <a:rPr lang="nl-NL" sz="2800" dirty="0" smtClean="0"/>
              <a:t>(8)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endParaRPr lang="nl-NL" sz="1500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nl-NL" sz="1800" dirty="0" smtClean="0">
                <a:solidFill>
                  <a:prstClr val="black"/>
                </a:solidFill>
              </a:rPr>
              <a:t>Budgettaire </a:t>
            </a:r>
            <a:r>
              <a:rPr lang="nl-NL" sz="1800" dirty="0">
                <a:solidFill>
                  <a:prstClr val="black"/>
                </a:solidFill>
              </a:rPr>
              <a:t>ondersteuning door EU  (+ 1,7 </a:t>
            </a:r>
            <a:r>
              <a:rPr lang="nl-NL" sz="1800" dirty="0" err="1">
                <a:solidFill>
                  <a:prstClr val="black"/>
                </a:solidFill>
              </a:rPr>
              <a:t>mia</a:t>
            </a:r>
            <a:r>
              <a:rPr lang="nl-NL" sz="1800" dirty="0">
                <a:solidFill>
                  <a:prstClr val="black"/>
                </a:solidFill>
              </a:rPr>
              <a:t> € voor 2015-2016) + door </a:t>
            </a:r>
            <a:r>
              <a:rPr lang="nl-NL" sz="1800" dirty="0" smtClean="0">
                <a:solidFill>
                  <a:prstClr val="black"/>
                </a:solidFill>
              </a:rPr>
              <a:t>EU lidstaten  </a:t>
            </a:r>
            <a:r>
              <a:rPr lang="nl-NL" sz="1800" dirty="0">
                <a:solidFill>
                  <a:prstClr val="black"/>
                </a:solidFill>
              </a:rPr>
              <a:t>(toezeggingen voor </a:t>
            </a:r>
            <a:r>
              <a:rPr lang="nl-NL" sz="1800" dirty="0" smtClean="0">
                <a:solidFill>
                  <a:prstClr val="black"/>
                </a:solidFill>
              </a:rPr>
              <a:t>regionaal </a:t>
            </a:r>
            <a:r>
              <a:rPr lang="nl-NL" sz="1800" dirty="0">
                <a:solidFill>
                  <a:prstClr val="black"/>
                </a:solidFill>
              </a:rPr>
              <a:t>Trust fonds voor Syrië en voor </a:t>
            </a:r>
            <a:r>
              <a:rPr lang="nl-NL" sz="1800" dirty="0" err="1" smtClean="0">
                <a:solidFill>
                  <a:prstClr val="black"/>
                </a:solidFill>
              </a:rPr>
              <a:t>Emergency</a:t>
            </a:r>
            <a:r>
              <a:rPr lang="nl-NL" sz="1800" dirty="0" smtClean="0">
                <a:solidFill>
                  <a:prstClr val="black"/>
                </a:solidFill>
              </a:rPr>
              <a:t> </a:t>
            </a:r>
            <a:r>
              <a:rPr lang="nl-NL" sz="1800" dirty="0">
                <a:solidFill>
                  <a:prstClr val="black"/>
                </a:solidFill>
              </a:rPr>
              <a:t>Trust fonds in Afrika)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nl-NL" sz="18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nl-NL" sz="1800" dirty="0" smtClean="0">
                <a:solidFill>
                  <a:prstClr val="black"/>
                </a:solidFill>
              </a:rPr>
              <a:t>Implementatie gemeenschappelijk Europees </a:t>
            </a:r>
            <a:r>
              <a:rPr lang="nl-NL" sz="1800" dirty="0">
                <a:solidFill>
                  <a:prstClr val="black"/>
                </a:solidFill>
              </a:rPr>
              <a:t>asielsysteem (GEAS)  (+ mogelijke </a:t>
            </a:r>
            <a:r>
              <a:rPr lang="nl-NL" sz="1800" dirty="0" smtClean="0">
                <a:solidFill>
                  <a:prstClr val="black"/>
                </a:solidFill>
              </a:rPr>
              <a:t>inbreukprocedures </a:t>
            </a:r>
            <a:r>
              <a:rPr lang="nl-NL" sz="1800" dirty="0">
                <a:solidFill>
                  <a:prstClr val="black"/>
                </a:solidFill>
              </a:rPr>
              <a:t>voor laattijdige implementatie in de nationale wetgeving) </a:t>
            </a:r>
            <a:endParaRPr lang="nl-NL" sz="1800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nl-NL" sz="1800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nl-NL" sz="1800" dirty="0" smtClean="0">
                <a:solidFill>
                  <a:prstClr val="black"/>
                </a:solidFill>
              </a:rPr>
              <a:t>Externe dimensie: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 smtClean="0">
                <a:solidFill>
                  <a:prstClr val="black"/>
                </a:solidFill>
              </a:rPr>
              <a:t>Turkije + Libië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 smtClean="0">
                <a:solidFill>
                  <a:prstClr val="black"/>
                </a:solidFill>
              </a:rPr>
              <a:t>EUNAVFOR </a:t>
            </a:r>
            <a:r>
              <a:rPr lang="nl-NL" sz="1800" dirty="0">
                <a:solidFill>
                  <a:prstClr val="black"/>
                </a:solidFill>
              </a:rPr>
              <a:t>MED operatie </a:t>
            </a:r>
            <a:r>
              <a:rPr lang="nl-NL" sz="1800" dirty="0" smtClean="0">
                <a:solidFill>
                  <a:prstClr val="black"/>
                </a:solidFill>
              </a:rPr>
              <a:t>Sophia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 smtClean="0">
                <a:solidFill>
                  <a:prstClr val="black"/>
                </a:solidFill>
              </a:rPr>
              <a:t>EU </a:t>
            </a:r>
            <a:r>
              <a:rPr lang="nl-NL" sz="1800" dirty="0">
                <a:solidFill>
                  <a:prstClr val="black"/>
                </a:solidFill>
              </a:rPr>
              <a:t>actieplan inzake mensensmokkel </a:t>
            </a:r>
            <a:r>
              <a:rPr lang="nl-NL" sz="1800" dirty="0" smtClean="0">
                <a:solidFill>
                  <a:prstClr val="black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 smtClean="0">
                <a:solidFill>
                  <a:prstClr val="black"/>
                </a:solidFill>
              </a:rPr>
              <a:t>La </a:t>
            </a:r>
            <a:r>
              <a:rPr lang="nl-NL" sz="1800" dirty="0" err="1">
                <a:solidFill>
                  <a:prstClr val="black"/>
                </a:solidFill>
              </a:rPr>
              <a:t>Valetta</a:t>
            </a:r>
            <a:r>
              <a:rPr lang="nl-NL" sz="1800" dirty="0">
                <a:solidFill>
                  <a:prstClr val="black"/>
                </a:solidFill>
              </a:rPr>
              <a:t> migratietop </a:t>
            </a:r>
            <a:r>
              <a:rPr lang="nl-NL" sz="1800" dirty="0" smtClean="0">
                <a:solidFill>
                  <a:prstClr val="black"/>
                </a:solidFill>
              </a:rPr>
              <a:t> </a:t>
            </a:r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29765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Kroniek van een aangekondigde crisis </a:t>
            </a:r>
            <a:r>
              <a:rPr lang="nl-NL" sz="2800" dirty="0" smtClean="0"/>
              <a:t>(9)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nl-NL" sz="2200" dirty="0" smtClean="0"/>
              <a:t>Europese </a:t>
            </a:r>
            <a:r>
              <a:rPr lang="nl-NL" sz="2200" dirty="0"/>
              <a:t>Raad van 15 oktober </a:t>
            </a:r>
            <a:r>
              <a:rPr lang="nl-NL" sz="2200" dirty="0" smtClean="0"/>
              <a:t>2015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sz="1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 smtClean="0"/>
              <a:t>Betere </a:t>
            </a:r>
            <a:r>
              <a:rPr lang="nl-NL" sz="1800" dirty="0"/>
              <a:t>controle </a:t>
            </a:r>
            <a:r>
              <a:rPr lang="nl-NL" sz="1800" dirty="0" smtClean="0"/>
              <a:t>en beheer van EU-buitengrenzen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 smtClean="0"/>
              <a:t>Terugkeer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 smtClean="0"/>
              <a:t>Verhoogde </a:t>
            </a:r>
            <a:r>
              <a:rPr lang="nl-NL" sz="1800" dirty="0"/>
              <a:t>samenwerking met </a:t>
            </a:r>
            <a:r>
              <a:rPr lang="nl-NL" sz="1800" dirty="0" smtClean="0"/>
              <a:t>3e </a:t>
            </a:r>
            <a:r>
              <a:rPr lang="nl-NL" sz="1800" dirty="0"/>
              <a:t>landen </a:t>
            </a:r>
            <a:r>
              <a:rPr lang="nl-NL" sz="1800" dirty="0" smtClean="0"/>
              <a:t>(</a:t>
            </a:r>
            <a:r>
              <a:rPr lang="nl-NL" sz="1800" dirty="0"/>
              <a:t>actieplan EU-Turkije</a:t>
            </a:r>
            <a:r>
              <a:rPr lang="nl-NL" sz="1800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sz="1800" dirty="0"/>
          </a:p>
          <a:p>
            <a:pPr lvl="0">
              <a:buBlip>
                <a:blip r:embed="rId2"/>
              </a:buBlip>
            </a:pPr>
            <a:r>
              <a:rPr lang="nl-NL" sz="2200" dirty="0">
                <a:solidFill>
                  <a:prstClr val="black"/>
                </a:solidFill>
              </a:rPr>
              <a:t>Raadsconclusies van JBZ Raad 9 november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sz="18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prstClr val="black"/>
                </a:solidFill>
              </a:rPr>
              <a:t>Operationele maatregelen om het hoofd te bieden aan de huidige asiel- en migratiecrisis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prstClr val="black"/>
                </a:solidFill>
              </a:rPr>
              <a:t>Optrekken opvangcapaciteiten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prstClr val="black"/>
                </a:solidFill>
              </a:rPr>
              <a:t>Versnellen van implementatie van relocatieproces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prstClr val="black"/>
                </a:solidFill>
              </a:rPr>
              <a:t>Invulling aan principe ‘</a:t>
            </a:r>
            <a:r>
              <a:rPr lang="nl-NL" sz="1800" i="1" dirty="0">
                <a:solidFill>
                  <a:prstClr val="black"/>
                </a:solidFill>
              </a:rPr>
              <a:t>no </a:t>
            </a:r>
            <a:r>
              <a:rPr lang="nl-NL" sz="1800" i="1" dirty="0" err="1">
                <a:solidFill>
                  <a:prstClr val="black"/>
                </a:solidFill>
              </a:rPr>
              <a:t>registration</a:t>
            </a:r>
            <a:r>
              <a:rPr lang="nl-NL" sz="1800" i="1" dirty="0">
                <a:solidFill>
                  <a:prstClr val="black"/>
                </a:solidFill>
              </a:rPr>
              <a:t> no </a:t>
            </a:r>
            <a:r>
              <a:rPr lang="nl-NL" sz="1800" i="1" dirty="0" err="1">
                <a:solidFill>
                  <a:prstClr val="black"/>
                </a:solidFill>
              </a:rPr>
              <a:t>rights</a:t>
            </a:r>
            <a:r>
              <a:rPr lang="nl-NL" sz="1800" dirty="0">
                <a:solidFill>
                  <a:prstClr val="black"/>
                </a:solidFill>
              </a:rPr>
              <a:t>’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prstClr val="black"/>
                </a:solidFill>
              </a:rPr>
              <a:t>Humanitaire hulp aan Westelijke Balkan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prstClr val="black"/>
                </a:solidFill>
              </a:rPr>
              <a:t>Centra voor processing </a:t>
            </a:r>
          </a:p>
          <a:p>
            <a:pPr marL="57150" indent="0">
              <a:buNone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10603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800" dirty="0"/>
              <a:t>Kroniek van een aangekondigde crisis </a:t>
            </a:r>
            <a:r>
              <a:rPr lang="nl-NL" sz="2800" dirty="0" smtClean="0"/>
              <a:t>(10)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76464"/>
          </a:xfrm>
        </p:spPr>
        <p:txBody>
          <a:bodyPr>
            <a:normAutofit fontScale="70000" lnSpcReduction="2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/>
              <a:t>Grenscontroles </a:t>
            </a:r>
            <a:r>
              <a:rPr lang="nl-NL" dirty="0"/>
              <a:t>voor binnenkomst én </a:t>
            </a:r>
            <a:r>
              <a:rPr lang="nl-NL" dirty="0" smtClean="0"/>
              <a:t>uitgang </a:t>
            </a: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/>
              <a:t>Versterking operatie-Poseidon </a:t>
            </a: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/>
              <a:t>Debat </a:t>
            </a:r>
            <a:r>
              <a:rPr lang="nl-NL" dirty="0"/>
              <a:t>over </a:t>
            </a:r>
            <a:r>
              <a:rPr lang="nl-NL" dirty="0" smtClean="0"/>
              <a:t>EU binnengrenzen </a:t>
            </a: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/>
              <a:t>Versterking </a:t>
            </a:r>
            <a:r>
              <a:rPr lang="nl-NL" dirty="0"/>
              <a:t>van Europol met een </a:t>
            </a:r>
            <a:r>
              <a:rPr lang="nl-NL" dirty="0" smtClean="0"/>
              <a:t>anti-smokkelcapaciteit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/>
              <a:t> Discussie </a:t>
            </a:r>
            <a:r>
              <a:rPr lang="nl-NL" dirty="0"/>
              <a:t>permanent relocatiemechanisme en lijst veilige landen van </a:t>
            </a:r>
            <a:r>
              <a:rPr lang="nl-NL" dirty="0" smtClean="0"/>
              <a:t>oorsprong </a:t>
            </a: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/>
              <a:t>Vooruitgang </a:t>
            </a:r>
            <a:r>
              <a:rPr lang="nl-NL" dirty="0"/>
              <a:t>in bilaterale dialogen rond </a:t>
            </a:r>
            <a:r>
              <a:rPr lang="nl-NL" dirty="0" err="1"/>
              <a:t>readmissie</a:t>
            </a:r>
            <a:r>
              <a:rPr lang="nl-NL" dirty="0"/>
              <a:t> en terugkeer </a:t>
            </a:r>
            <a:r>
              <a:rPr lang="nl-NL" dirty="0" smtClean="0"/>
              <a:t>(Marokko </a:t>
            </a:r>
            <a:r>
              <a:rPr lang="nl-NL" dirty="0"/>
              <a:t>en </a:t>
            </a:r>
            <a:r>
              <a:rPr lang="nl-NL" dirty="0" smtClean="0"/>
              <a:t>Tunesië)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/>
              <a:t> Ontplooiing </a:t>
            </a:r>
            <a:r>
              <a:rPr lang="nl-NL" dirty="0"/>
              <a:t>van </a:t>
            </a:r>
            <a:r>
              <a:rPr lang="nl-NL" i="1" dirty="0"/>
              <a:t>European Migration Liaison </a:t>
            </a:r>
            <a:r>
              <a:rPr lang="nl-NL" i="1" dirty="0" err="1"/>
              <a:t>Officers</a:t>
            </a:r>
            <a:r>
              <a:rPr lang="nl-NL" i="1" dirty="0"/>
              <a:t> </a:t>
            </a:r>
            <a:r>
              <a:rPr lang="nl-NL" dirty="0"/>
              <a:t>(</a:t>
            </a:r>
            <a:r>
              <a:rPr lang="nl-NL" dirty="0" err="1"/>
              <a:t>EMLOs</a:t>
            </a:r>
            <a:r>
              <a:rPr lang="nl-NL" dirty="0" smtClean="0"/>
              <a:t>) </a:t>
            </a: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/>
              <a:t>Implementatie </a:t>
            </a:r>
            <a:r>
              <a:rPr lang="nl-NL" dirty="0" err="1" smtClean="0"/>
              <a:t>hervestigingprogramma</a:t>
            </a:r>
            <a:r>
              <a:rPr lang="nl-NL" dirty="0" smtClean="0"/>
              <a:t> </a:t>
            </a: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/>
              <a:t>Versnellen </a:t>
            </a:r>
            <a:r>
              <a:rPr lang="nl-NL" dirty="0"/>
              <a:t>van </a:t>
            </a:r>
            <a:r>
              <a:rPr lang="nl-NL" dirty="0" smtClean="0"/>
              <a:t>visaliberaliseringsproces </a:t>
            </a:r>
            <a:r>
              <a:rPr lang="nl-NL" dirty="0" err="1"/>
              <a:t>tav</a:t>
            </a:r>
            <a:r>
              <a:rPr lang="nl-NL" dirty="0"/>
              <a:t>. </a:t>
            </a:r>
            <a:r>
              <a:rPr lang="nl-NL" dirty="0" smtClean="0"/>
              <a:t>Turkije </a:t>
            </a: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/>
              <a:t>Gemeenschappelijke </a:t>
            </a:r>
            <a:r>
              <a:rPr lang="nl-NL" dirty="0"/>
              <a:t>communicatiestrategie over </a:t>
            </a:r>
            <a:r>
              <a:rPr lang="nl-NL" dirty="0" smtClean="0"/>
              <a:t>migratie </a:t>
            </a:r>
            <a:endParaRPr lang="nl-N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dirty="0" smtClean="0"/>
              <a:t>Volledige </a:t>
            </a:r>
            <a:r>
              <a:rPr lang="nl-NL" dirty="0"/>
              <a:t>activering van </a:t>
            </a:r>
            <a:r>
              <a:rPr lang="nl-NL" dirty="0" err="1" smtClean="0"/>
              <a:t>Integrated</a:t>
            </a:r>
            <a:r>
              <a:rPr lang="nl-NL" dirty="0" smtClean="0"/>
              <a:t> </a:t>
            </a:r>
            <a:r>
              <a:rPr lang="nl-NL" dirty="0" err="1"/>
              <a:t>Political</a:t>
            </a:r>
            <a:r>
              <a:rPr lang="nl-NL" dirty="0"/>
              <a:t> Crisis </a:t>
            </a:r>
            <a:r>
              <a:rPr lang="nl-NL" dirty="0" smtClean="0"/>
              <a:t>Response (IPRC) 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899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Kroniek van een aangekondigde crisis (</a:t>
            </a:r>
            <a:r>
              <a:rPr lang="nl-NL" sz="2800" dirty="0" smtClean="0"/>
              <a:t>11)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nl-BE" sz="2000" dirty="0" smtClean="0">
                <a:ea typeface="Calibri"/>
                <a:cs typeface="Times New Roman"/>
              </a:rPr>
              <a:t>Informele </a:t>
            </a:r>
            <a:r>
              <a:rPr lang="nl-BE" sz="2000" dirty="0">
                <a:ea typeface="Calibri"/>
                <a:cs typeface="Times New Roman"/>
              </a:rPr>
              <a:t>Europese Raad </a:t>
            </a:r>
            <a:r>
              <a:rPr lang="nl-BE" sz="2000" dirty="0" smtClean="0">
                <a:ea typeface="Calibri"/>
                <a:cs typeface="Times New Roman"/>
              </a:rPr>
              <a:t>van </a:t>
            </a:r>
            <a:r>
              <a:rPr lang="nl-BE" sz="2000" dirty="0">
                <a:ea typeface="Calibri"/>
                <a:cs typeface="Times New Roman"/>
              </a:rPr>
              <a:t>12 </a:t>
            </a:r>
            <a:r>
              <a:rPr lang="nl-BE" sz="2000" dirty="0" smtClean="0">
                <a:ea typeface="Calibri"/>
                <a:cs typeface="Times New Roman"/>
              </a:rPr>
              <a:t>november 2015</a:t>
            </a: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nl-BE" sz="2000" dirty="0" smtClean="0"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nl-BE" sz="2000" dirty="0" smtClean="0">
                <a:ea typeface="Calibri"/>
                <a:cs typeface="Times New Roman"/>
              </a:rPr>
              <a:t>Samenwerking met Turkije </a:t>
            </a:r>
            <a:endParaRPr lang="nl-BE" sz="2000" dirty="0"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nl-BE" sz="2000" dirty="0" smtClean="0">
                <a:ea typeface="Calibri"/>
                <a:cs typeface="Times New Roman"/>
              </a:rPr>
              <a:t>Uitvoeren </a:t>
            </a:r>
            <a:r>
              <a:rPr lang="nl-BE" sz="2000" dirty="0">
                <a:ea typeface="Calibri"/>
                <a:cs typeface="Times New Roman"/>
              </a:rPr>
              <a:t>van </a:t>
            </a:r>
            <a:r>
              <a:rPr lang="nl-BE" sz="2000" dirty="0" smtClean="0">
                <a:ea typeface="Calibri"/>
                <a:cs typeface="Times New Roman"/>
              </a:rPr>
              <a:t>besluiten </a:t>
            </a:r>
            <a:r>
              <a:rPr lang="nl-BE" sz="2000" dirty="0">
                <a:ea typeface="Calibri"/>
                <a:cs typeface="Times New Roman"/>
              </a:rPr>
              <a:t>rond </a:t>
            </a:r>
            <a:r>
              <a:rPr lang="nl-BE" sz="2000" dirty="0" smtClean="0">
                <a:ea typeface="Calibri"/>
                <a:cs typeface="Times New Roman"/>
              </a:rPr>
              <a:t>relocatie </a:t>
            </a:r>
            <a:endParaRPr lang="nl-BE" sz="2000" dirty="0"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nl-BE" sz="2000" dirty="0" smtClean="0">
                <a:ea typeface="Calibri"/>
                <a:cs typeface="Times New Roman"/>
              </a:rPr>
              <a:t>Creëren </a:t>
            </a:r>
            <a:r>
              <a:rPr lang="nl-BE" sz="2000" dirty="0">
                <a:ea typeface="Calibri"/>
                <a:cs typeface="Times New Roman"/>
              </a:rPr>
              <a:t>van hotspots en bijkomende </a:t>
            </a:r>
            <a:r>
              <a:rPr lang="nl-BE" sz="2000" dirty="0" smtClean="0">
                <a:ea typeface="Calibri"/>
                <a:cs typeface="Times New Roman"/>
              </a:rPr>
              <a:t>opvangplaatsen </a:t>
            </a:r>
            <a:endParaRPr lang="nl-BE" sz="2000" dirty="0"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nl-BE" sz="2000" dirty="0" smtClean="0">
                <a:ea typeface="Calibri"/>
                <a:cs typeface="Times New Roman"/>
              </a:rPr>
              <a:t>Toelevering </a:t>
            </a:r>
            <a:r>
              <a:rPr lang="nl-BE" sz="2000" dirty="0">
                <a:ea typeface="Calibri"/>
                <a:cs typeface="Times New Roman"/>
              </a:rPr>
              <a:t>van expertise aan EASO en </a:t>
            </a:r>
            <a:r>
              <a:rPr lang="nl-BE" sz="2000" dirty="0" err="1" smtClean="0">
                <a:ea typeface="Calibri"/>
                <a:cs typeface="Times New Roman"/>
              </a:rPr>
              <a:t>Frontex</a:t>
            </a:r>
            <a:endParaRPr lang="nl-BE" sz="2000" dirty="0"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nl-BE" sz="2000" dirty="0" smtClean="0">
                <a:ea typeface="Calibri"/>
                <a:cs typeface="Times New Roman"/>
              </a:rPr>
              <a:t>Bekijken </a:t>
            </a:r>
            <a:r>
              <a:rPr lang="nl-BE" sz="2000" dirty="0">
                <a:ea typeface="Calibri"/>
                <a:cs typeface="Times New Roman"/>
              </a:rPr>
              <a:t>van mogelijkheden om </a:t>
            </a:r>
            <a:r>
              <a:rPr lang="nl-BE" sz="2000" dirty="0" smtClean="0">
                <a:ea typeface="Calibri"/>
                <a:cs typeface="Times New Roman"/>
              </a:rPr>
              <a:t>controle </a:t>
            </a:r>
            <a:r>
              <a:rPr lang="nl-BE" sz="2000" dirty="0">
                <a:ea typeface="Calibri"/>
                <a:cs typeface="Times New Roman"/>
              </a:rPr>
              <a:t>aan </a:t>
            </a:r>
            <a:r>
              <a:rPr lang="nl-BE" sz="2000" dirty="0" smtClean="0">
                <a:ea typeface="Calibri"/>
                <a:cs typeface="Times New Roman"/>
              </a:rPr>
              <a:t>EU </a:t>
            </a:r>
            <a:r>
              <a:rPr lang="nl-BE" sz="2000" dirty="0">
                <a:ea typeface="Calibri"/>
                <a:cs typeface="Times New Roman"/>
              </a:rPr>
              <a:t>buitengrenzen effectief te </a:t>
            </a:r>
            <a:r>
              <a:rPr lang="nl-BE" sz="2000" dirty="0" smtClean="0">
                <a:ea typeface="Calibri"/>
                <a:cs typeface="Times New Roman"/>
              </a:rPr>
              <a:t>versterken </a:t>
            </a:r>
            <a:endParaRPr lang="fr-BE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536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4149080"/>
            <a:ext cx="7772400" cy="2010147"/>
          </a:xfr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nl-BE" sz="3200" b="0" cap="none" dirty="0" smtClean="0">
                <a:solidFill>
                  <a:prstClr val="black"/>
                </a:solidFill>
                <a:ea typeface="+mn-ea"/>
                <a:cs typeface="+mn-cs"/>
              </a:rPr>
              <a:t>      </a:t>
            </a:r>
            <a:r>
              <a:rPr lang="nl-BE" sz="3200" b="0" cap="none" dirty="0" smtClean="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nl-BE" sz="3200" b="0" cap="none" dirty="0" smtClean="0">
                <a:solidFill>
                  <a:prstClr val="black"/>
                </a:solidFill>
                <a:ea typeface="+mn-ea"/>
                <a:cs typeface="+mn-cs"/>
              </a:rPr>
              <a:t>Routes </a:t>
            </a:r>
            <a:r>
              <a:rPr lang="nl-BE" sz="3200" b="0" cap="none" dirty="0" err="1" smtClean="0">
                <a:solidFill>
                  <a:prstClr val="black"/>
                </a:solidFill>
                <a:ea typeface="+mn-ea"/>
                <a:cs typeface="+mn-cs"/>
              </a:rPr>
              <a:t>migratoires</a:t>
            </a:r>
            <a:r>
              <a:rPr lang="nl-BE" sz="3200" b="0" cap="none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nl-BE" sz="3200" b="0" cap="none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BE" sz="3200" b="0" cap="none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BE" sz="3200" b="0" cap="none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BE" sz="3200" b="0" cap="none" dirty="0" smtClean="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nl-BE" sz="3200" b="0" cap="none" dirty="0" err="1" smtClean="0">
                <a:solidFill>
                  <a:prstClr val="black"/>
                </a:solidFill>
              </a:rPr>
              <a:t>Quelques</a:t>
            </a:r>
            <a:r>
              <a:rPr lang="nl-BE" sz="3200" b="0" cap="none" dirty="0" smtClean="0">
                <a:solidFill>
                  <a:prstClr val="black"/>
                </a:solidFill>
              </a:rPr>
              <a:t> </a:t>
            </a:r>
            <a:r>
              <a:rPr lang="nl-BE" sz="3200" b="0" cap="none" dirty="0" err="1">
                <a:solidFill>
                  <a:prstClr val="black"/>
                </a:solidFill>
              </a:rPr>
              <a:t>chiffres</a:t>
            </a:r>
            <a:endParaRPr lang="fr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594295"/>
          </a:xfrm>
        </p:spPr>
        <p:txBody>
          <a:bodyPr>
            <a:normAutofit lnSpcReduction="10000"/>
          </a:bodyPr>
          <a:lstStyle/>
          <a:p>
            <a:pPr algn="ctr"/>
            <a:r>
              <a:rPr lang="nl-BE" sz="3600" b="1" cap="all" dirty="0" err="1">
                <a:solidFill>
                  <a:srgbClr val="C4594A"/>
                </a:solidFill>
                <a:ea typeface="+mj-ea"/>
                <a:cs typeface="+mj-cs"/>
              </a:rPr>
              <a:t>contexte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246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err="1" smtClean="0"/>
              <a:t>Dimension</a:t>
            </a:r>
            <a:r>
              <a:rPr lang="nl-BE" sz="2800" dirty="0" smtClean="0"/>
              <a:t> interne de </a:t>
            </a:r>
            <a:r>
              <a:rPr lang="nl-BE" sz="2800" dirty="0" err="1" smtClean="0"/>
              <a:t>l’ue</a:t>
            </a:r>
            <a:r>
              <a:rPr lang="nl-BE" sz="2800" dirty="0" smtClean="0"/>
              <a:t> (1)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nl-BE" sz="2400" dirty="0" smtClean="0"/>
              <a:t>En </a:t>
            </a:r>
            <a:r>
              <a:rPr lang="nl-BE" sz="2400" dirty="0" err="1" smtClean="0"/>
              <a:t>matière</a:t>
            </a:r>
            <a:r>
              <a:rPr lang="nl-BE" sz="2400" dirty="0" smtClean="0"/>
              <a:t> </a:t>
            </a:r>
            <a:r>
              <a:rPr lang="nl-BE" sz="2400" dirty="0" err="1" smtClean="0"/>
              <a:t>d’asile</a:t>
            </a:r>
            <a:endParaRPr lang="nl-BE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err="1" smtClean="0"/>
              <a:t>Implementation</a:t>
            </a:r>
            <a:r>
              <a:rPr lang="nl-BE" sz="2400" dirty="0" smtClean="0"/>
              <a:t> CEAS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smtClean="0"/>
              <a:t>Remise en question </a:t>
            </a:r>
            <a:r>
              <a:rPr lang="nl-BE" sz="2400" dirty="0" err="1" smtClean="0"/>
              <a:t>système</a:t>
            </a:r>
            <a:r>
              <a:rPr lang="nl-BE" sz="2400" dirty="0" smtClean="0"/>
              <a:t> Dublin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err="1" smtClean="0"/>
              <a:t>Relocation</a:t>
            </a:r>
            <a:r>
              <a:rPr lang="nl-BE" sz="2400" dirty="0" smtClean="0"/>
              <a:t> + hotspots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err="1" smtClean="0"/>
              <a:t>Système</a:t>
            </a:r>
            <a:r>
              <a:rPr lang="nl-BE" sz="2400" dirty="0" smtClean="0"/>
              <a:t> </a:t>
            </a:r>
            <a:r>
              <a:rPr lang="nl-BE" sz="2400" dirty="0" err="1" smtClean="0"/>
              <a:t>d’urgence</a:t>
            </a:r>
            <a:r>
              <a:rPr lang="nl-BE" sz="2400" dirty="0" smtClean="0"/>
              <a:t> (</a:t>
            </a:r>
            <a:r>
              <a:rPr lang="nl-BE" sz="2400" dirty="0" err="1" smtClean="0"/>
              <a:t>relocation</a:t>
            </a:r>
            <a:r>
              <a:rPr lang="nl-BE" sz="2400" dirty="0" smtClean="0"/>
              <a:t>) permanent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err="1" smtClean="0"/>
              <a:t>Liste</a:t>
            </a:r>
            <a:r>
              <a:rPr lang="nl-BE" sz="2400" dirty="0" smtClean="0"/>
              <a:t> commune </a:t>
            </a:r>
            <a:r>
              <a:rPr lang="nl-BE" sz="2400" dirty="0" err="1" smtClean="0"/>
              <a:t>pays</a:t>
            </a:r>
            <a:r>
              <a:rPr lang="nl-BE" sz="2400" dirty="0" smtClean="0"/>
              <a:t> </a:t>
            </a:r>
            <a:r>
              <a:rPr lang="nl-BE" sz="2400" dirty="0" err="1" smtClean="0"/>
              <a:t>d’origine</a:t>
            </a:r>
            <a:r>
              <a:rPr lang="nl-BE" sz="2400" dirty="0" smtClean="0"/>
              <a:t> </a:t>
            </a:r>
            <a:r>
              <a:rPr lang="nl-BE" sz="2400" dirty="0" err="1" smtClean="0"/>
              <a:t>sûrs</a:t>
            </a:r>
            <a:r>
              <a:rPr lang="nl-BE" sz="2400" dirty="0" smtClean="0"/>
              <a:t> (</a:t>
            </a:r>
            <a:r>
              <a:rPr lang="nl-BE" sz="2400" dirty="0" err="1" smtClean="0"/>
              <a:t>directive</a:t>
            </a:r>
            <a:r>
              <a:rPr lang="nl-BE" sz="2400" dirty="0" smtClean="0"/>
              <a:t> procédure)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err="1" smtClean="0">
                <a:solidFill>
                  <a:prstClr val="black"/>
                </a:solidFill>
              </a:rPr>
              <a:t>Meilleure</a:t>
            </a:r>
            <a:r>
              <a:rPr lang="nl-BE" sz="2400" dirty="0" smtClean="0">
                <a:solidFill>
                  <a:prstClr val="black"/>
                </a:solidFill>
              </a:rPr>
              <a:t> coopération </a:t>
            </a:r>
            <a:r>
              <a:rPr lang="nl-BE" sz="2400" dirty="0" err="1" smtClean="0">
                <a:solidFill>
                  <a:prstClr val="black"/>
                </a:solidFill>
              </a:rPr>
              <a:t>pratique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entre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états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membres</a:t>
            </a:r>
            <a:r>
              <a:rPr lang="nl-BE" sz="2400" dirty="0" smtClean="0">
                <a:solidFill>
                  <a:prstClr val="black"/>
                </a:solidFill>
              </a:rPr>
              <a:t> + </a:t>
            </a:r>
            <a:r>
              <a:rPr lang="nl-BE" sz="2400" dirty="0" err="1" smtClean="0">
                <a:solidFill>
                  <a:prstClr val="black"/>
                </a:solidFill>
              </a:rPr>
              <a:t>r</a:t>
            </a:r>
            <a:r>
              <a:rPr lang="nl-BE" sz="2400" dirty="0" err="1" smtClean="0"/>
              <a:t>enforcement</a:t>
            </a:r>
            <a:r>
              <a:rPr lang="nl-BE" sz="2400" dirty="0" smtClean="0"/>
              <a:t> EASO (+ 375 experts)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err="1" smtClean="0"/>
              <a:t>Solidarité</a:t>
            </a:r>
            <a:r>
              <a:rPr lang="nl-BE" sz="2400" dirty="0" smtClean="0"/>
              <a:t> versus </a:t>
            </a:r>
            <a:r>
              <a:rPr lang="nl-BE" sz="2400" dirty="0" err="1" smtClean="0"/>
              <a:t>responsabilité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4692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err="1" smtClean="0"/>
              <a:t>Dimension</a:t>
            </a:r>
            <a:r>
              <a:rPr lang="nl-BE" sz="2800" dirty="0" smtClean="0"/>
              <a:t> interne de </a:t>
            </a:r>
            <a:r>
              <a:rPr lang="nl-BE" sz="2800" dirty="0" err="1" smtClean="0"/>
              <a:t>l’ue</a:t>
            </a:r>
            <a:r>
              <a:rPr lang="nl-BE" sz="2800" dirty="0" smtClean="0"/>
              <a:t> (2)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nl-BE" sz="2400" dirty="0" smtClean="0"/>
              <a:t>En </a:t>
            </a:r>
            <a:r>
              <a:rPr lang="nl-BE" sz="2400" dirty="0" err="1" smtClean="0"/>
              <a:t>matière</a:t>
            </a:r>
            <a:r>
              <a:rPr lang="nl-BE" sz="2400" dirty="0" smtClean="0"/>
              <a:t> de </a:t>
            </a:r>
            <a:r>
              <a:rPr lang="nl-BE" sz="2400" dirty="0" err="1" smtClean="0"/>
              <a:t>migration</a:t>
            </a:r>
            <a:r>
              <a:rPr lang="nl-BE" sz="2400" dirty="0" smtClean="0"/>
              <a:t> légale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err="1" smtClean="0"/>
              <a:t>Refonte</a:t>
            </a:r>
            <a:r>
              <a:rPr lang="nl-BE" sz="2400" dirty="0" smtClean="0"/>
              <a:t> </a:t>
            </a:r>
            <a:r>
              <a:rPr lang="nl-BE" sz="2400" dirty="0" err="1" smtClean="0"/>
              <a:t>directive</a:t>
            </a:r>
            <a:r>
              <a:rPr lang="nl-BE" sz="2400" dirty="0" smtClean="0"/>
              <a:t> </a:t>
            </a:r>
            <a:r>
              <a:rPr lang="nl-BE" sz="2400" dirty="0" err="1" smtClean="0"/>
              <a:t>étudiants</a:t>
            </a:r>
            <a:r>
              <a:rPr lang="nl-BE" sz="2400" dirty="0" smtClean="0"/>
              <a:t> et </a:t>
            </a:r>
            <a:r>
              <a:rPr lang="nl-BE" sz="2400" dirty="0" err="1" smtClean="0"/>
              <a:t>chercheurs</a:t>
            </a:r>
            <a:endParaRPr lang="nl-BE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err="1" smtClean="0"/>
              <a:t>Révision</a:t>
            </a:r>
            <a:r>
              <a:rPr lang="nl-BE" sz="2400" dirty="0" smtClean="0"/>
              <a:t> </a:t>
            </a:r>
            <a:r>
              <a:rPr lang="nl-BE" sz="2400" dirty="0" err="1" smtClean="0"/>
              <a:t>directive</a:t>
            </a:r>
            <a:r>
              <a:rPr lang="nl-BE" sz="2400" dirty="0" smtClean="0"/>
              <a:t> ‘blue card’ (</a:t>
            </a:r>
            <a:r>
              <a:rPr lang="nl-BE" sz="2400" dirty="0" err="1" smtClean="0"/>
              <a:t>travailleurs</a:t>
            </a:r>
            <a:r>
              <a:rPr lang="nl-BE" sz="2400" dirty="0" smtClean="0"/>
              <a:t> </a:t>
            </a:r>
            <a:r>
              <a:rPr lang="fr-FR" sz="2400" dirty="0">
                <a:solidFill>
                  <a:srgbClr val="000000"/>
                </a:solidFill>
              </a:rPr>
              <a:t>hautement </a:t>
            </a:r>
            <a:r>
              <a:rPr lang="fr-FR" sz="2400" dirty="0" smtClean="0">
                <a:solidFill>
                  <a:srgbClr val="000000"/>
                </a:solidFill>
              </a:rPr>
              <a:t>qualifiés)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rgbClr val="000000"/>
                </a:solidFill>
              </a:rPr>
              <a:t>‘fitness check’ législation existante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rgbClr val="000000"/>
                </a:solidFill>
              </a:rPr>
              <a:t>Politique en matière de visas: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0000"/>
                </a:solidFill>
              </a:rPr>
              <a:t>Révision code visa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0000"/>
                </a:solidFill>
              </a:rPr>
              <a:t>Touring visa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BE" sz="2400" dirty="0" smtClean="0"/>
          </a:p>
          <a:p>
            <a:pPr marL="457200" lvl="1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7384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err="1" smtClean="0"/>
              <a:t>Dimension</a:t>
            </a:r>
            <a:r>
              <a:rPr lang="nl-BE" sz="2800" dirty="0" smtClean="0"/>
              <a:t> interne de </a:t>
            </a:r>
            <a:r>
              <a:rPr lang="nl-BE" sz="2800" dirty="0" err="1" smtClean="0"/>
              <a:t>l’ue</a:t>
            </a:r>
            <a:r>
              <a:rPr lang="nl-BE" sz="2800" dirty="0" smtClean="0"/>
              <a:t> (3)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nl-BE" sz="2400" dirty="0" smtClean="0"/>
              <a:t>En </a:t>
            </a:r>
            <a:r>
              <a:rPr lang="nl-BE" sz="2400" dirty="0" err="1" smtClean="0"/>
              <a:t>matière</a:t>
            </a:r>
            <a:r>
              <a:rPr lang="nl-BE" sz="2400" dirty="0" smtClean="0"/>
              <a:t> de </a:t>
            </a:r>
            <a:r>
              <a:rPr lang="nl-BE" sz="2400" dirty="0" err="1" smtClean="0"/>
              <a:t>migration</a:t>
            </a:r>
            <a:r>
              <a:rPr lang="nl-BE" sz="2400" dirty="0" smtClean="0"/>
              <a:t> </a:t>
            </a:r>
            <a:r>
              <a:rPr lang="nl-BE" sz="2400" dirty="0" err="1" smtClean="0"/>
              <a:t>irrégulière</a:t>
            </a:r>
            <a:r>
              <a:rPr lang="nl-BE" sz="2400" dirty="0" smtClean="0"/>
              <a:t> et </a:t>
            </a:r>
            <a:r>
              <a:rPr lang="nl-BE" sz="2400" dirty="0" err="1" smtClean="0"/>
              <a:t>politique</a:t>
            </a:r>
            <a:r>
              <a:rPr lang="nl-BE" sz="2400" dirty="0" smtClean="0"/>
              <a:t> de retour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smtClean="0"/>
              <a:t>Plan </a:t>
            </a:r>
            <a:r>
              <a:rPr lang="nl-BE" sz="2400" dirty="0" err="1" smtClean="0"/>
              <a:t>d’action</a:t>
            </a:r>
            <a:r>
              <a:rPr lang="nl-BE" sz="2400" dirty="0" smtClean="0"/>
              <a:t> </a:t>
            </a:r>
            <a:r>
              <a:rPr lang="nl-BE" sz="2400" dirty="0" err="1" smtClean="0"/>
              <a:t>européen</a:t>
            </a:r>
            <a:r>
              <a:rPr lang="nl-BE" sz="2400" dirty="0" smtClean="0"/>
              <a:t> en </a:t>
            </a:r>
            <a:r>
              <a:rPr lang="nl-BE" sz="2400" dirty="0" err="1" smtClean="0"/>
              <a:t>matière</a:t>
            </a:r>
            <a:r>
              <a:rPr lang="nl-BE" sz="2400" dirty="0" smtClean="0"/>
              <a:t> de retour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smtClean="0"/>
              <a:t>Manuel retour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err="1" smtClean="0"/>
              <a:t>Optimaliser</a:t>
            </a:r>
            <a:r>
              <a:rPr lang="nl-BE" sz="2400" dirty="0" smtClean="0"/>
              <a:t> la </a:t>
            </a:r>
            <a:r>
              <a:rPr lang="nl-BE" sz="2400" dirty="0" err="1" smtClean="0"/>
              <a:t>politique</a:t>
            </a:r>
            <a:r>
              <a:rPr lang="nl-BE" sz="2400" dirty="0" smtClean="0"/>
              <a:t> de retour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err="1" smtClean="0"/>
              <a:t>Projet</a:t>
            </a:r>
            <a:r>
              <a:rPr lang="nl-BE" sz="2400" dirty="0" smtClean="0"/>
              <a:t> pilote retour </a:t>
            </a:r>
            <a:r>
              <a:rPr lang="sv-SE" sz="2400" dirty="0"/>
              <a:t>(Pakistan, Bangladesh, </a:t>
            </a:r>
            <a:r>
              <a:rPr lang="sv-SE" sz="2400" dirty="0" smtClean="0"/>
              <a:t>Nigeria, </a:t>
            </a:r>
            <a:r>
              <a:rPr lang="sv-SE" sz="2400" dirty="0"/>
              <a:t>Ghana</a:t>
            </a:r>
            <a:r>
              <a:rPr lang="sv-SE" sz="2400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2400" dirty="0" smtClean="0"/>
              <a:t>Projets  </a:t>
            </a:r>
            <a:r>
              <a:rPr lang="en-US" sz="2400" dirty="0"/>
              <a:t>EURINT (European Integrated Approach on Return Towards third Countries), ERIN (European Reintegration </a:t>
            </a:r>
            <a:r>
              <a:rPr lang="en-US" sz="2400" dirty="0" err="1"/>
              <a:t>Intsrument</a:t>
            </a:r>
            <a:r>
              <a:rPr lang="en-US" sz="2400" dirty="0"/>
              <a:t>) </a:t>
            </a:r>
            <a:r>
              <a:rPr lang="en-US" sz="2400" dirty="0" err="1"/>
              <a:t>en</a:t>
            </a:r>
            <a:r>
              <a:rPr lang="en-US" sz="2400" dirty="0"/>
              <a:t> EURLO (European Return Liaison Officers Network)</a:t>
            </a:r>
            <a:endParaRPr lang="sv-SE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2400" dirty="0" smtClean="0"/>
              <a:t>Accords de réadmission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2400" dirty="0" smtClean="0"/>
              <a:t>Plan d’action traite des êtres humains (2015-2020) (volet interne)</a:t>
            </a:r>
            <a:endParaRPr lang="nl-BE" sz="24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4702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err="1" smtClean="0"/>
              <a:t>Dimension</a:t>
            </a:r>
            <a:r>
              <a:rPr lang="nl-BE" sz="2800" dirty="0" smtClean="0"/>
              <a:t> interne de </a:t>
            </a:r>
            <a:r>
              <a:rPr lang="nl-BE" sz="2800" dirty="0" err="1" smtClean="0"/>
              <a:t>l’ue</a:t>
            </a:r>
            <a:r>
              <a:rPr lang="nl-BE" sz="2800" dirty="0" smtClean="0"/>
              <a:t> (4)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nl-BE" sz="2400" dirty="0" smtClean="0"/>
              <a:t>En </a:t>
            </a:r>
            <a:r>
              <a:rPr lang="nl-BE" sz="2400" dirty="0" err="1" smtClean="0"/>
              <a:t>matière</a:t>
            </a:r>
            <a:r>
              <a:rPr lang="nl-BE" sz="2400" dirty="0" smtClean="0"/>
              <a:t> de </a:t>
            </a:r>
            <a:r>
              <a:rPr lang="nl-BE" sz="2400" dirty="0" err="1" smtClean="0"/>
              <a:t>gestion</a:t>
            </a:r>
            <a:r>
              <a:rPr lang="nl-BE" sz="2400" dirty="0" smtClean="0"/>
              <a:t> des </a:t>
            </a:r>
            <a:r>
              <a:rPr lang="nl-BE" sz="2400" dirty="0" err="1" smtClean="0"/>
              <a:t>frontières</a:t>
            </a:r>
            <a:r>
              <a:rPr lang="nl-BE" sz="2400" dirty="0" smtClean="0"/>
              <a:t> </a:t>
            </a:r>
            <a:r>
              <a:rPr lang="nl-BE" sz="2400" dirty="0" err="1" smtClean="0"/>
              <a:t>extérieures</a:t>
            </a:r>
            <a:endParaRPr lang="nl-BE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err="1" smtClean="0"/>
              <a:t>Renforcement</a:t>
            </a:r>
            <a:r>
              <a:rPr lang="nl-BE" sz="2400" dirty="0" smtClean="0"/>
              <a:t> et </a:t>
            </a:r>
            <a:r>
              <a:rPr lang="nl-BE" sz="2400" dirty="0" err="1" smtClean="0"/>
              <a:t>meilleurs</a:t>
            </a:r>
            <a:r>
              <a:rPr lang="nl-BE" sz="2400" dirty="0" smtClean="0"/>
              <a:t> </a:t>
            </a:r>
            <a:r>
              <a:rPr lang="nl-BE" sz="2400" dirty="0" err="1" smtClean="0"/>
              <a:t>contrôles</a:t>
            </a:r>
            <a:r>
              <a:rPr lang="nl-BE" sz="2400" dirty="0" smtClean="0"/>
              <a:t> </a:t>
            </a:r>
            <a:r>
              <a:rPr lang="nl-BE" sz="2400" dirty="0" err="1" smtClean="0"/>
              <a:t>aux</a:t>
            </a:r>
            <a:r>
              <a:rPr lang="nl-BE" sz="2400" dirty="0" smtClean="0"/>
              <a:t> </a:t>
            </a:r>
            <a:r>
              <a:rPr lang="nl-BE" sz="2400" dirty="0" err="1" smtClean="0"/>
              <a:t>frontières</a:t>
            </a:r>
            <a:r>
              <a:rPr lang="nl-BE" sz="2400" dirty="0" smtClean="0"/>
              <a:t> </a:t>
            </a:r>
            <a:r>
              <a:rPr lang="nl-BE" sz="2400" dirty="0" err="1" smtClean="0"/>
              <a:t>extérieures</a:t>
            </a:r>
            <a:r>
              <a:rPr lang="nl-BE" sz="2400" dirty="0" smtClean="0"/>
              <a:t> (</a:t>
            </a:r>
            <a:r>
              <a:rPr lang="nl-BE" sz="2400" i="1" dirty="0" err="1" smtClean="0"/>
              <a:t>integrated</a:t>
            </a:r>
            <a:r>
              <a:rPr lang="nl-BE" sz="2400" i="1" dirty="0" smtClean="0"/>
              <a:t> border management, European border </a:t>
            </a:r>
            <a:r>
              <a:rPr lang="nl-BE" sz="2400" i="1" dirty="0" err="1" smtClean="0"/>
              <a:t>gards</a:t>
            </a:r>
            <a:r>
              <a:rPr lang="nl-BE" sz="2400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err="1" smtClean="0"/>
              <a:t>Renforcement</a:t>
            </a:r>
            <a:r>
              <a:rPr lang="nl-BE" sz="2400" dirty="0" smtClean="0"/>
              <a:t> </a:t>
            </a:r>
            <a:r>
              <a:rPr lang="nl-BE" sz="2400" dirty="0" err="1" smtClean="0"/>
              <a:t>agence</a:t>
            </a:r>
            <a:r>
              <a:rPr lang="nl-BE" sz="2400" dirty="0" smtClean="0"/>
              <a:t> </a:t>
            </a:r>
            <a:r>
              <a:rPr lang="nl-BE" sz="2400" dirty="0" err="1" smtClean="0"/>
              <a:t>Frontex</a:t>
            </a:r>
            <a:endParaRPr lang="nl-BE" sz="2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nl-BE" sz="2000" dirty="0" smtClean="0"/>
              <a:t>Opérations Triton et Poseidon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sz="2000" dirty="0" err="1" smtClean="0"/>
              <a:t>Renforcement</a:t>
            </a:r>
            <a:r>
              <a:rPr lang="nl-BE" sz="2000" dirty="0" smtClean="0"/>
              <a:t> </a:t>
            </a:r>
            <a:r>
              <a:rPr lang="nl-BE" sz="2000" dirty="0" err="1" smtClean="0"/>
              <a:t>mandat</a:t>
            </a:r>
            <a:r>
              <a:rPr lang="nl-BE" sz="2000" dirty="0" smtClean="0"/>
              <a:t> (retours </a:t>
            </a:r>
            <a:r>
              <a:rPr lang="nl-BE" sz="2000" dirty="0" err="1" smtClean="0"/>
              <a:t>collectifs</a:t>
            </a:r>
            <a:r>
              <a:rPr lang="nl-BE" sz="2000" dirty="0" smtClean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BE" sz="2000" dirty="0" smtClean="0"/>
              <a:t>+ de </a:t>
            </a:r>
            <a:r>
              <a:rPr lang="nl-BE" sz="2000" dirty="0" err="1" smtClean="0"/>
              <a:t>moyens</a:t>
            </a:r>
            <a:r>
              <a:rPr lang="nl-BE" sz="2000" dirty="0" smtClean="0"/>
              <a:t> (financiers - </a:t>
            </a:r>
            <a:r>
              <a:rPr lang="nl-BE" sz="2000" dirty="0" err="1" smtClean="0"/>
              <a:t>personnel</a:t>
            </a:r>
            <a:r>
              <a:rPr lang="nl-BE" sz="2000" dirty="0" smtClean="0"/>
              <a:t> </a:t>
            </a:r>
            <a:r>
              <a:rPr lang="nl-BE" sz="2000" dirty="0"/>
              <a:t>(+ 775 </a:t>
            </a:r>
            <a:r>
              <a:rPr lang="nl-BE" sz="2000" dirty="0" smtClean="0"/>
              <a:t>gardes-</a:t>
            </a:r>
            <a:r>
              <a:rPr lang="nl-BE" sz="2000" dirty="0" err="1" smtClean="0"/>
              <a:t>frontière</a:t>
            </a:r>
            <a:r>
              <a:rPr lang="nl-BE" sz="2000" dirty="0" smtClean="0"/>
              <a:t>) -matériel)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 smtClean="0"/>
              <a:t>Smart </a:t>
            </a:r>
            <a:r>
              <a:rPr lang="nl-BE" sz="2400" dirty="0"/>
              <a:t>borders package (</a:t>
            </a:r>
            <a:r>
              <a:rPr lang="nl-BE" sz="2400" dirty="0" smtClean="0"/>
              <a:t>Entry-Exit System + </a:t>
            </a:r>
            <a:r>
              <a:rPr lang="nl-BE" sz="2400" dirty="0" err="1" smtClean="0"/>
              <a:t>Registered</a:t>
            </a:r>
            <a:r>
              <a:rPr lang="nl-BE" sz="2400" dirty="0" smtClean="0"/>
              <a:t> </a:t>
            </a:r>
            <a:r>
              <a:rPr lang="nl-BE" sz="2400" dirty="0" err="1"/>
              <a:t>Traveller</a:t>
            </a:r>
            <a:r>
              <a:rPr lang="nl-BE" sz="2400" dirty="0"/>
              <a:t> </a:t>
            </a:r>
            <a:r>
              <a:rPr lang="nl-BE" sz="2400" dirty="0" err="1" smtClean="0"/>
              <a:t>Programme</a:t>
            </a:r>
            <a:r>
              <a:rPr lang="nl-BE" sz="2400" dirty="0" smtClean="0"/>
              <a:t>) </a:t>
            </a:r>
          </a:p>
          <a:p>
            <a:pPr marL="457200" lvl="1" indent="0">
              <a:buNone/>
            </a:pPr>
            <a:endParaRPr lang="nl-BE" sz="24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nl-BE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629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err="1" smtClean="0"/>
              <a:t>Dimension</a:t>
            </a:r>
            <a:r>
              <a:rPr lang="nl-BE" sz="2800" dirty="0" smtClean="0"/>
              <a:t> interne de </a:t>
            </a:r>
            <a:r>
              <a:rPr lang="nl-BE" sz="2800" dirty="0" err="1" smtClean="0"/>
              <a:t>l’ue</a:t>
            </a:r>
            <a:r>
              <a:rPr lang="nl-BE" sz="2800" dirty="0" smtClean="0"/>
              <a:t> (5)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nl-BE" sz="2800" dirty="0" err="1" smtClean="0"/>
              <a:t>Autres</a:t>
            </a:r>
            <a:r>
              <a:rPr lang="nl-BE" sz="2800" dirty="0" smtClean="0"/>
              <a:t> </a:t>
            </a:r>
            <a:r>
              <a:rPr lang="nl-BE" sz="2800" dirty="0" err="1" smtClean="0"/>
              <a:t>mesures</a:t>
            </a:r>
            <a:r>
              <a:rPr lang="nl-BE" sz="2800" dirty="0" smtClean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600" dirty="0" err="1" smtClean="0"/>
              <a:t>Réintroduction</a:t>
            </a:r>
            <a:r>
              <a:rPr lang="nl-BE" sz="2600" dirty="0" smtClean="0"/>
              <a:t> </a:t>
            </a:r>
            <a:r>
              <a:rPr lang="en-US" sz="2600" dirty="0" err="1" smtClean="0"/>
              <a:t>temporaire</a:t>
            </a:r>
            <a:r>
              <a:rPr lang="en-US" sz="2600" dirty="0" smtClean="0"/>
              <a:t> des </a:t>
            </a:r>
            <a:r>
              <a:rPr lang="en-US" sz="2600" dirty="0" err="1" smtClean="0"/>
              <a:t>frontières</a:t>
            </a:r>
            <a:r>
              <a:rPr lang="en-US" sz="2600" dirty="0" smtClean="0"/>
              <a:t> </a:t>
            </a:r>
            <a:r>
              <a:rPr lang="en-US" sz="2600" dirty="0" err="1" smtClean="0"/>
              <a:t>intérieures</a:t>
            </a:r>
            <a:r>
              <a:rPr lang="en-US" sz="2600" dirty="0" smtClean="0"/>
              <a:t> (art. 25 Schengen Border Code) (Evaluations Schengen)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err="1" smtClean="0"/>
              <a:t>Meilleure</a:t>
            </a:r>
            <a:r>
              <a:rPr lang="en-US" sz="2600" dirty="0" smtClean="0"/>
              <a:t> </a:t>
            </a:r>
            <a:r>
              <a:rPr lang="en-US" sz="2600" dirty="0" err="1" smtClean="0"/>
              <a:t>gestion</a:t>
            </a:r>
            <a:r>
              <a:rPr lang="en-US" sz="2600" dirty="0" smtClean="0"/>
              <a:t> de </a:t>
            </a:r>
            <a:r>
              <a:rPr lang="en-US" sz="2600" dirty="0" err="1" smtClean="0"/>
              <a:t>l’information</a:t>
            </a:r>
            <a:endParaRPr lang="en-US" sz="26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nl-NL" sz="2600" dirty="0" err="1" smtClean="0"/>
              <a:t>Réseau</a:t>
            </a:r>
            <a:r>
              <a:rPr lang="nl-NL" sz="2600" dirty="0" smtClean="0"/>
              <a:t> </a:t>
            </a:r>
            <a:r>
              <a:rPr lang="nl-NL" sz="2600" dirty="0" err="1" smtClean="0"/>
              <a:t>informel</a:t>
            </a:r>
            <a:r>
              <a:rPr lang="nl-NL" sz="2600" dirty="0" smtClean="0"/>
              <a:t>  </a:t>
            </a:r>
            <a:r>
              <a:rPr lang="nl-NL" sz="2600" dirty="0" err="1" smtClean="0"/>
              <a:t>d’officiers</a:t>
            </a:r>
            <a:r>
              <a:rPr lang="nl-NL" sz="2600" dirty="0" smtClean="0"/>
              <a:t> de liaison </a:t>
            </a:r>
            <a:r>
              <a:rPr lang="nl-NL" sz="2600" dirty="0" err="1" smtClean="0"/>
              <a:t>relocation</a:t>
            </a:r>
            <a:endParaRPr lang="nl-NL" sz="26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fr-BE" sz="2600" dirty="0" smtClean="0"/>
              <a:t>activer mécanisme </a:t>
            </a:r>
            <a:r>
              <a:rPr lang="fr-BE" sz="2600" dirty="0"/>
              <a:t>existant en matière de gestion des </a:t>
            </a:r>
            <a:r>
              <a:rPr lang="fr-BE" sz="2600" dirty="0" smtClean="0"/>
              <a:t>crises/catastrophes</a:t>
            </a:r>
            <a:r>
              <a:rPr lang="fr-BE" sz="2600" dirty="0"/>
              <a:t>: Integrated </a:t>
            </a:r>
            <a:r>
              <a:rPr lang="fr-BE" sz="2600" dirty="0" err="1"/>
              <a:t>Political</a:t>
            </a:r>
            <a:r>
              <a:rPr lang="fr-BE" sz="2600" dirty="0"/>
              <a:t> </a:t>
            </a:r>
            <a:r>
              <a:rPr lang="fr-BE" sz="2600" dirty="0" err="1"/>
              <a:t>Crisis</a:t>
            </a:r>
            <a:r>
              <a:rPr lang="fr-BE" sz="2600" dirty="0"/>
              <a:t> </a:t>
            </a:r>
            <a:r>
              <a:rPr lang="fr-BE" sz="2600" dirty="0" err="1" smtClean="0"/>
              <a:t>Response</a:t>
            </a:r>
            <a:r>
              <a:rPr lang="fr-BE" sz="2600" dirty="0" smtClean="0"/>
              <a:t> (ICPR) </a:t>
            </a:r>
            <a:r>
              <a:rPr lang="fr-BE" sz="2600" dirty="0" smtClean="0">
                <a:sym typeface="Wingdings" panose="05000000000000000000" pitchFamily="2" charset="2"/>
              </a:rPr>
              <a:t></a:t>
            </a:r>
            <a:r>
              <a:rPr lang="fr-BE" sz="2600" dirty="0" smtClean="0"/>
              <a:t> </a:t>
            </a:r>
            <a:r>
              <a:rPr lang="fr-BE" sz="2600" dirty="0" smtClean="0">
                <a:sym typeface="Wingdings" panose="05000000000000000000" pitchFamily="2" charset="2"/>
              </a:rPr>
              <a:t> </a:t>
            </a:r>
            <a:r>
              <a:rPr lang="fr-BE" sz="2600" dirty="0" err="1" smtClean="0"/>
              <a:t>situational</a:t>
            </a:r>
            <a:r>
              <a:rPr lang="fr-BE" sz="2600" dirty="0" smtClean="0"/>
              <a:t> </a:t>
            </a:r>
            <a:r>
              <a:rPr lang="fr-BE" sz="2600" dirty="0"/>
              <a:t>reports ISAA (Integrated </a:t>
            </a:r>
            <a:r>
              <a:rPr lang="fr-BE" sz="2600" dirty="0" err="1"/>
              <a:t>Situational</a:t>
            </a:r>
            <a:r>
              <a:rPr lang="fr-BE" sz="2600" dirty="0"/>
              <a:t> </a:t>
            </a:r>
            <a:r>
              <a:rPr lang="fr-BE" sz="2600" dirty="0" err="1"/>
              <a:t>Awareness</a:t>
            </a:r>
            <a:r>
              <a:rPr lang="fr-BE" sz="2600" dirty="0"/>
              <a:t> and </a:t>
            </a:r>
            <a:r>
              <a:rPr lang="fr-BE" sz="2600" dirty="0" err="1"/>
              <a:t>Analysis</a:t>
            </a:r>
            <a:r>
              <a:rPr lang="fr-BE" sz="2600" dirty="0" smtClean="0"/>
              <a:t>) hebdomadaires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600" dirty="0" err="1" smtClean="0"/>
              <a:t>Meilleure</a:t>
            </a:r>
            <a:r>
              <a:rPr lang="nl-BE" sz="2600" dirty="0" smtClean="0"/>
              <a:t> </a:t>
            </a:r>
            <a:r>
              <a:rPr lang="nl-BE" sz="2600" dirty="0" err="1" smtClean="0"/>
              <a:t>coordination</a:t>
            </a:r>
            <a:r>
              <a:rPr lang="nl-BE" sz="2600" dirty="0" smtClean="0"/>
              <a:t> </a:t>
            </a:r>
            <a:r>
              <a:rPr lang="nl-BE" sz="2600" dirty="0" err="1" smtClean="0"/>
              <a:t>entre</a:t>
            </a:r>
            <a:r>
              <a:rPr lang="nl-BE" sz="2600" dirty="0" smtClean="0"/>
              <a:t> différents acteurs + stratégie de </a:t>
            </a:r>
            <a:r>
              <a:rPr lang="nl-BE" sz="2600" dirty="0" err="1" smtClean="0"/>
              <a:t>communication</a:t>
            </a:r>
            <a:r>
              <a:rPr lang="nl-BE" sz="2600" dirty="0" smtClean="0"/>
              <a:t> </a:t>
            </a:r>
            <a:r>
              <a:rPr lang="nl-BE" sz="2600" dirty="0" err="1" smtClean="0"/>
              <a:t>claire</a:t>
            </a:r>
            <a:endParaRPr lang="nl-BE" sz="26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600" dirty="0"/>
              <a:t>Activation du mécanisme de protection </a:t>
            </a:r>
            <a:r>
              <a:rPr lang="fr-BE" sz="2600" dirty="0" smtClean="0"/>
              <a:t>civile: demande de fournitures (coordination assistance + contributions volontaires)</a:t>
            </a:r>
            <a:endParaRPr lang="nl-BE" sz="26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nl-BE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018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err="1" smtClean="0"/>
              <a:t>Dimension</a:t>
            </a:r>
            <a:r>
              <a:rPr lang="nl-BE" sz="2800" dirty="0" smtClean="0"/>
              <a:t> externe de </a:t>
            </a:r>
            <a:r>
              <a:rPr lang="nl-BE" sz="2800" dirty="0" err="1" smtClean="0"/>
              <a:t>l’ue</a:t>
            </a:r>
            <a:r>
              <a:rPr lang="nl-BE" sz="2800" dirty="0" smtClean="0"/>
              <a:t> (1)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BE" sz="2400" dirty="0" smtClean="0"/>
              <a:t>Approche globale </a:t>
            </a:r>
            <a:r>
              <a:rPr lang="nl-BE" sz="2400" dirty="0" err="1" smtClean="0"/>
              <a:t>migration</a:t>
            </a:r>
            <a:r>
              <a:rPr lang="nl-BE" sz="2400" dirty="0" smtClean="0"/>
              <a:t> et </a:t>
            </a:r>
            <a:r>
              <a:rPr lang="nl-BE" sz="2400" dirty="0" err="1" smtClean="0"/>
              <a:t>mobilité</a:t>
            </a:r>
            <a:r>
              <a:rPr lang="nl-BE" sz="2400" dirty="0" smtClean="0"/>
              <a:t> (GAMM)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000" dirty="0" err="1" smtClean="0"/>
              <a:t>partenariat</a:t>
            </a:r>
            <a:r>
              <a:rPr lang="nl-BE" sz="2000" dirty="0" smtClean="0"/>
              <a:t> pour la </a:t>
            </a:r>
            <a:r>
              <a:rPr lang="nl-BE" sz="2000" dirty="0" err="1" smtClean="0"/>
              <a:t>mobilité</a:t>
            </a:r>
            <a:r>
              <a:rPr lang="nl-BE" sz="2000" dirty="0"/>
              <a:t> </a:t>
            </a:r>
            <a:r>
              <a:rPr lang="nl-BE" sz="2000" dirty="0" smtClean="0"/>
              <a:t>+ CAMM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000" dirty="0" err="1" smtClean="0"/>
              <a:t>processus</a:t>
            </a:r>
            <a:r>
              <a:rPr lang="nl-BE" sz="2000" dirty="0" smtClean="0"/>
              <a:t> </a:t>
            </a:r>
            <a:r>
              <a:rPr lang="nl-BE" sz="2000" dirty="0" err="1" smtClean="0"/>
              <a:t>régionaux</a:t>
            </a:r>
            <a:r>
              <a:rPr lang="nl-BE" sz="2000" dirty="0" smtClean="0"/>
              <a:t> (</a:t>
            </a:r>
            <a:r>
              <a:rPr lang="nl-BE" sz="2000" dirty="0" err="1" smtClean="0"/>
              <a:t>Corne</a:t>
            </a:r>
            <a:r>
              <a:rPr lang="nl-BE" sz="2000" dirty="0" smtClean="0"/>
              <a:t> de </a:t>
            </a:r>
            <a:r>
              <a:rPr lang="nl-BE" sz="2000" dirty="0" err="1" smtClean="0"/>
              <a:t>l’Afrique</a:t>
            </a:r>
            <a:r>
              <a:rPr lang="nl-BE" sz="2000" dirty="0" smtClean="0"/>
              <a:t>, </a:t>
            </a:r>
            <a:r>
              <a:rPr lang="nl-BE" sz="2000" dirty="0" err="1" smtClean="0"/>
              <a:t>Kartoum</a:t>
            </a:r>
            <a:r>
              <a:rPr lang="nl-BE" sz="2000" dirty="0" smtClean="0"/>
              <a:t>, …)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000" dirty="0" err="1"/>
              <a:t>accords</a:t>
            </a:r>
            <a:r>
              <a:rPr lang="nl-BE" sz="2000" dirty="0"/>
              <a:t> de </a:t>
            </a:r>
            <a:r>
              <a:rPr lang="nl-BE" sz="2000" dirty="0" err="1"/>
              <a:t>réadmission</a:t>
            </a:r>
            <a:endParaRPr lang="nl-BE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000" dirty="0" err="1" smtClean="0"/>
              <a:t>accords</a:t>
            </a:r>
            <a:r>
              <a:rPr lang="nl-BE" sz="2000" dirty="0" smtClean="0"/>
              <a:t> de </a:t>
            </a:r>
            <a:r>
              <a:rPr lang="nl-BE" sz="2000" dirty="0" err="1" smtClean="0"/>
              <a:t>facilitation</a:t>
            </a:r>
            <a:r>
              <a:rPr lang="nl-BE" sz="2000" dirty="0" smtClean="0"/>
              <a:t> et/</a:t>
            </a:r>
            <a:r>
              <a:rPr lang="nl-BE" sz="2000" dirty="0" err="1" smtClean="0"/>
              <a:t>ou</a:t>
            </a:r>
            <a:r>
              <a:rPr lang="nl-BE" sz="2000" dirty="0" smtClean="0"/>
              <a:t> </a:t>
            </a:r>
            <a:r>
              <a:rPr lang="nl-BE" sz="2000" dirty="0" err="1" smtClean="0"/>
              <a:t>libéralisation</a:t>
            </a:r>
            <a:r>
              <a:rPr lang="nl-BE" sz="2000" dirty="0" smtClean="0"/>
              <a:t> </a:t>
            </a:r>
            <a:r>
              <a:rPr lang="nl-BE" sz="2000" dirty="0" err="1" smtClean="0"/>
              <a:t>visas</a:t>
            </a:r>
            <a:endParaRPr lang="nl-BE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nl-BE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 smtClean="0"/>
              <a:t>Plan </a:t>
            </a:r>
            <a:r>
              <a:rPr lang="nl-BE" sz="2400" dirty="0" err="1" smtClean="0"/>
              <a:t>d’action</a:t>
            </a:r>
            <a:r>
              <a:rPr lang="nl-BE" sz="2400" dirty="0" smtClean="0"/>
              <a:t> traite des </a:t>
            </a:r>
            <a:r>
              <a:rPr lang="nl-BE" sz="2400" dirty="0" err="1" smtClean="0"/>
              <a:t>êtres</a:t>
            </a:r>
            <a:r>
              <a:rPr lang="nl-BE" sz="2400" dirty="0" smtClean="0"/>
              <a:t> </a:t>
            </a:r>
            <a:r>
              <a:rPr lang="nl-BE" sz="2400" dirty="0" err="1" smtClean="0"/>
              <a:t>humains</a:t>
            </a:r>
            <a:r>
              <a:rPr lang="nl-BE" sz="2400" dirty="0" smtClean="0"/>
              <a:t> (2015-2020) (</a:t>
            </a:r>
            <a:r>
              <a:rPr lang="nl-BE" sz="2400" dirty="0" err="1" smtClean="0"/>
              <a:t>volet</a:t>
            </a:r>
            <a:r>
              <a:rPr lang="nl-BE" sz="2400" dirty="0" smtClean="0"/>
              <a:t> externe) 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 smtClean="0"/>
              <a:t>Conférence </a:t>
            </a:r>
            <a:r>
              <a:rPr lang="nl-BE" sz="2400" dirty="0" err="1" smtClean="0"/>
              <a:t>haut</a:t>
            </a:r>
            <a:r>
              <a:rPr lang="nl-BE" sz="2400" dirty="0" smtClean="0"/>
              <a:t> niveau </a:t>
            </a:r>
            <a:r>
              <a:rPr lang="nl-BE" sz="2400" dirty="0" err="1"/>
              <a:t>Méditerranée</a:t>
            </a:r>
            <a:r>
              <a:rPr lang="nl-BE" sz="2400" dirty="0"/>
              <a:t> </a:t>
            </a:r>
            <a:r>
              <a:rPr lang="nl-BE" sz="2400" dirty="0" err="1" smtClean="0"/>
              <a:t>orientale</a:t>
            </a:r>
            <a:r>
              <a:rPr lang="nl-BE" sz="2400" dirty="0" smtClean="0"/>
              <a:t> et Balkans </a:t>
            </a:r>
            <a:r>
              <a:rPr lang="nl-BE" sz="2400" dirty="0" err="1" smtClean="0"/>
              <a:t>occidentaux</a:t>
            </a:r>
            <a:r>
              <a:rPr lang="nl-BE" sz="2400" dirty="0" smtClean="0"/>
              <a:t> du 8 </a:t>
            </a:r>
            <a:r>
              <a:rPr lang="nl-BE" sz="2400" dirty="0" err="1" smtClean="0"/>
              <a:t>octobre</a:t>
            </a:r>
            <a:r>
              <a:rPr lang="nl-BE" sz="2400" dirty="0" smtClean="0"/>
              <a:t> 2015 (</a:t>
            </a:r>
            <a:r>
              <a:rPr lang="nl-BE" sz="2400" dirty="0" err="1" smtClean="0"/>
              <a:t>Turquie</a:t>
            </a:r>
            <a:r>
              <a:rPr lang="nl-BE" sz="2400" dirty="0" smtClean="0"/>
              <a:t>, </a:t>
            </a:r>
            <a:r>
              <a:rPr lang="nl-BE" sz="2400" dirty="0" err="1" smtClean="0"/>
              <a:t>Liban</a:t>
            </a:r>
            <a:r>
              <a:rPr lang="nl-BE" sz="2400" dirty="0" smtClean="0"/>
              <a:t>, </a:t>
            </a:r>
            <a:r>
              <a:rPr lang="nl-BE" sz="2400" dirty="0" err="1" smtClean="0"/>
              <a:t>Jordanie</a:t>
            </a:r>
            <a:r>
              <a:rPr lang="nl-BE" sz="2400" dirty="0" smtClean="0"/>
              <a:t>, </a:t>
            </a:r>
            <a:r>
              <a:rPr lang="nl-BE" sz="2400" dirty="0" err="1" smtClean="0"/>
              <a:t>pays</a:t>
            </a:r>
            <a:r>
              <a:rPr lang="nl-BE" sz="2400" dirty="0" smtClean="0"/>
              <a:t> Balkans </a:t>
            </a:r>
            <a:r>
              <a:rPr lang="nl-BE" sz="2400" dirty="0" err="1" smtClean="0"/>
              <a:t>occid</a:t>
            </a:r>
            <a:r>
              <a:rPr lang="nl-BE" sz="2400" dirty="0" smtClean="0"/>
              <a:t>.) (</a:t>
            </a:r>
            <a:r>
              <a:rPr lang="nl-BE" sz="2400" dirty="0" err="1" smtClean="0"/>
              <a:t>déclaration</a:t>
            </a:r>
            <a:r>
              <a:rPr lang="nl-BE" sz="2400" dirty="0" smtClean="0"/>
              <a:t>)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nl-BE" sz="24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2400" dirty="0" smtClean="0"/>
              <a:t>Mini </a:t>
            </a:r>
            <a:r>
              <a:rPr lang="nl-BE" sz="2400" dirty="0" err="1"/>
              <a:t>s</a:t>
            </a:r>
            <a:r>
              <a:rPr lang="nl-BE" sz="2400" dirty="0" err="1">
                <a:solidFill>
                  <a:prstClr val="black"/>
                </a:solidFill>
              </a:rPr>
              <a:t>ommet</a:t>
            </a:r>
            <a:r>
              <a:rPr lang="nl-BE" sz="2400" dirty="0">
                <a:solidFill>
                  <a:prstClr val="black"/>
                </a:solidFill>
              </a:rPr>
              <a:t> Balkans </a:t>
            </a:r>
            <a:r>
              <a:rPr lang="nl-BE" sz="2400" dirty="0" err="1">
                <a:solidFill>
                  <a:prstClr val="black"/>
                </a:solidFill>
              </a:rPr>
              <a:t>occidentaux</a:t>
            </a:r>
            <a:r>
              <a:rPr lang="nl-BE" sz="2400" dirty="0">
                <a:solidFill>
                  <a:prstClr val="black"/>
                </a:solidFill>
              </a:rPr>
              <a:t> du 25 </a:t>
            </a:r>
            <a:r>
              <a:rPr lang="nl-BE" sz="2400" dirty="0" err="1">
                <a:solidFill>
                  <a:prstClr val="black"/>
                </a:solidFill>
              </a:rPr>
              <a:t>octobre</a:t>
            </a:r>
            <a:r>
              <a:rPr lang="nl-BE" sz="2400" dirty="0">
                <a:solidFill>
                  <a:prstClr val="black"/>
                </a:solidFill>
              </a:rPr>
              <a:t> 2015 (plan </a:t>
            </a:r>
            <a:r>
              <a:rPr lang="nl-BE" sz="2400" dirty="0" err="1">
                <a:solidFill>
                  <a:prstClr val="black"/>
                </a:solidFill>
              </a:rPr>
              <a:t>d’action</a:t>
            </a:r>
            <a:r>
              <a:rPr lang="nl-BE" sz="2400" dirty="0">
                <a:solidFill>
                  <a:prstClr val="black"/>
                </a:solidFill>
              </a:rPr>
              <a:t> 17 points)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nl-BE" sz="2400" dirty="0" smtClean="0"/>
          </a:p>
          <a:p>
            <a:pPr lvl="0">
              <a:buFont typeface="Wingdings" panose="05000000000000000000" pitchFamily="2" charset="2"/>
              <a:buChar char="ü"/>
            </a:pPr>
            <a:endParaRPr lang="nl-BE" sz="24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BE" dirty="0" smtClean="0"/>
          </a:p>
          <a:p>
            <a:pPr>
              <a:buFont typeface="Wingdings" panose="05000000000000000000" pitchFamily="2" charset="2"/>
              <a:buChar char="ü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661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err="1" smtClean="0"/>
              <a:t>Dimension</a:t>
            </a:r>
            <a:r>
              <a:rPr lang="nl-BE" sz="2800" dirty="0" smtClean="0"/>
              <a:t> externe de </a:t>
            </a:r>
            <a:r>
              <a:rPr lang="nl-BE" sz="2800" dirty="0" err="1" smtClean="0"/>
              <a:t>l’ue</a:t>
            </a:r>
            <a:r>
              <a:rPr lang="nl-BE" sz="2800" dirty="0" smtClean="0"/>
              <a:t> (2)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nl-BE" sz="5600" dirty="0" smtClean="0">
                <a:solidFill>
                  <a:prstClr val="black"/>
                </a:solidFill>
              </a:rPr>
              <a:t>Plan </a:t>
            </a:r>
            <a:r>
              <a:rPr lang="nl-BE" sz="5600" dirty="0" err="1" smtClean="0">
                <a:solidFill>
                  <a:prstClr val="black"/>
                </a:solidFill>
              </a:rPr>
              <a:t>d’action</a:t>
            </a:r>
            <a:r>
              <a:rPr lang="nl-BE" sz="5600" dirty="0" smtClean="0">
                <a:solidFill>
                  <a:prstClr val="black"/>
                </a:solidFill>
              </a:rPr>
              <a:t> EU-</a:t>
            </a:r>
            <a:r>
              <a:rPr lang="nl-BE" sz="5600" dirty="0" err="1" smtClean="0">
                <a:solidFill>
                  <a:prstClr val="black"/>
                </a:solidFill>
              </a:rPr>
              <a:t>Turquie</a:t>
            </a:r>
            <a:r>
              <a:rPr lang="nl-BE" sz="5600" dirty="0" smtClean="0">
                <a:solidFill>
                  <a:prstClr val="black"/>
                </a:solidFill>
              </a:rPr>
              <a:t> (</a:t>
            </a:r>
            <a:r>
              <a:rPr lang="nl-BE" sz="5600" dirty="0" err="1" smtClean="0">
                <a:solidFill>
                  <a:prstClr val="black"/>
                </a:solidFill>
              </a:rPr>
              <a:t>octobre</a:t>
            </a:r>
            <a:r>
              <a:rPr lang="nl-BE" sz="5600" dirty="0" smtClean="0">
                <a:solidFill>
                  <a:prstClr val="black"/>
                </a:solidFill>
              </a:rPr>
              <a:t> 2015)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5600" dirty="0" smtClean="0">
                <a:solidFill>
                  <a:prstClr val="black"/>
                </a:solidFill>
              </a:rPr>
              <a:t>Soutien financier </a:t>
            </a:r>
            <a:r>
              <a:rPr lang="nl-BE" sz="5600" dirty="0" err="1" smtClean="0">
                <a:solidFill>
                  <a:prstClr val="black"/>
                </a:solidFill>
              </a:rPr>
              <a:t>accueil</a:t>
            </a:r>
            <a:r>
              <a:rPr lang="nl-BE" sz="5600" dirty="0" smtClean="0">
                <a:solidFill>
                  <a:prstClr val="black"/>
                </a:solidFill>
              </a:rPr>
              <a:t> réfugiés </a:t>
            </a:r>
            <a:r>
              <a:rPr lang="nl-BE" sz="5600" dirty="0" err="1" smtClean="0">
                <a:solidFill>
                  <a:prstClr val="black"/>
                </a:solidFill>
              </a:rPr>
              <a:t>syriens</a:t>
            </a:r>
            <a:r>
              <a:rPr lang="nl-BE" sz="5600" dirty="0" smtClean="0">
                <a:solidFill>
                  <a:prstClr val="black"/>
                </a:solidFill>
              </a:rPr>
              <a:t> (3 </a:t>
            </a:r>
            <a:r>
              <a:rPr lang="nl-BE" sz="5600" dirty="0" err="1" smtClean="0">
                <a:solidFill>
                  <a:prstClr val="black"/>
                </a:solidFill>
              </a:rPr>
              <a:t>mia</a:t>
            </a:r>
            <a:r>
              <a:rPr lang="nl-BE" sz="5600" dirty="0" smtClean="0">
                <a:solidFill>
                  <a:prstClr val="black"/>
                </a:solidFill>
              </a:rPr>
              <a:t> € </a:t>
            </a:r>
            <a:r>
              <a:rPr lang="nl-BE" sz="5600" dirty="0" err="1" smtClean="0">
                <a:solidFill>
                  <a:prstClr val="black"/>
                </a:solidFill>
              </a:rPr>
              <a:t>sur</a:t>
            </a:r>
            <a:r>
              <a:rPr lang="nl-BE" sz="5600" dirty="0" smtClean="0">
                <a:solidFill>
                  <a:prstClr val="black"/>
                </a:solidFill>
              </a:rPr>
              <a:t> 2 </a:t>
            </a:r>
            <a:r>
              <a:rPr lang="nl-BE" sz="5600" dirty="0" err="1" smtClean="0">
                <a:solidFill>
                  <a:prstClr val="black"/>
                </a:solidFill>
              </a:rPr>
              <a:t>ans</a:t>
            </a:r>
            <a:r>
              <a:rPr lang="nl-BE" sz="5600" dirty="0" smtClean="0">
                <a:solidFill>
                  <a:prstClr val="black"/>
                </a:solidFill>
              </a:rPr>
              <a:t> : 500 </a:t>
            </a:r>
            <a:r>
              <a:rPr lang="nl-BE" sz="5600" dirty="0" err="1" smtClean="0">
                <a:solidFill>
                  <a:prstClr val="black"/>
                </a:solidFill>
              </a:rPr>
              <a:t>mio</a:t>
            </a:r>
            <a:r>
              <a:rPr lang="nl-BE" sz="5600" dirty="0" smtClean="0">
                <a:solidFill>
                  <a:prstClr val="black"/>
                </a:solidFill>
              </a:rPr>
              <a:t> € EU + 2,5 </a:t>
            </a:r>
            <a:r>
              <a:rPr lang="nl-BE" sz="5600" dirty="0" err="1" smtClean="0">
                <a:solidFill>
                  <a:prstClr val="black"/>
                </a:solidFill>
              </a:rPr>
              <a:t>mia</a:t>
            </a:r>
            <a:r>
              <a:rPr lang="nl-BE" sz="5600" dirty="0" smtClean="0">
                <a:solidFill>
                  <a:prstClr val="black"/>
                </a:solidFill>
              </a:rPr>
              <a:t> € EM)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5600" dirty="0" smtClean="0">
                <a:solidFill>
                  <a:prstClr val="black"/>
                </a:solidFill>
              </a:rPr>
              <a:t>Coopération en </a:t>
            </a:r>
            <a:r>
              <a:rPr lang="nl-BE" sz="5600" dirty="0" err="1" smtClean="0">
                <a:solidFill>
                  <a:prstClr val="black"/>
                </a:solidFill>
              </a:rPr>
              <a:t>matière</a:t>
            </a:r>
            <a:r>
              <a:rPr lang="nl-BE" sz="5600" dirty="0" smtClean="0">
                <a:solidFill>
                  <a:prstClr val="black"/>
                </a:solidFill>
              </a:rPr>
              <a:t> de prévention </a:t>
            </a:r>
            <a:r>
              <a:rPr lang="nl-BE" sz="5600" dirty="0" err="1" smtClean="0">
                <a:solidFill>
                  <a:prstClr val="black"/>
                </a:solidFill>
              </a:rPr>
              <a:t>migration</a:t>
            </a:r>
            <a:r>
              <a:rPr lang="nl-BE" sz="5600" dirty="0" smtClean="0">
                <a:solidFill>
                  <a:prstClr val="black"/>
                </a:solidFill>
              </a:rPr>
              <a:t> </a:t>
            </a:r>
            <a:r>
              <a:rPr lang="nl-BE" sz="5600" dirty="0" err="1" smtClean="0">
                <a:solidFill>
                  <a:prstClr val="black"/>
                </a:solidFill>
              </a:rPr>
              <a:t>irrégulière</a:t>
            </a:r>
            <a:endParaRPr lang="nl-BE" sz="5600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nl-BE" sz="56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BE" sz="5600" dirty="0" err="1" smtClean="0">
                <a:solidFill>
                  <a:prstClr val="black"/>
                </a:solidFill>
              </a:rPr>
              <a:t>Sommet</a:t>
            </a:r>
            <a:r>
              <a:rPr lang="nl-BE" sz="5600" dirty="0">
                <a:solidFill>
                  <a:prstClr val="black"/>
                </a:solidFill>
              </a:rPr>
              <a:t> </a:t>
            </a:r>
            <a:r>
              <a:rPr lang="nl-BE" sz="5600" dirty="0" err="1">
                <a:solidFill>
                  <a:prstClr val="black"/>
                </a:solidFill>
              </a:rPr>
              <a:t>sur</a:t>
            </a:r>
            <a:r>
              <a:rPr lang="nl-BE" sz="5600" dirty="0">
                <a:solidFill>
                  <a:prstClr val="black"/>
                </a:solidFill>
              </a:rPr>
              <a:t> la </a:t>
            </a:r>
            <a:r>
              <a:rPr lang="nl-BE" sz="5600" dirty="0" err="1" smtClean="0">
                <a:solidFill>
                  <a:prstClr val="black"/>
                </a:solidFill>
              </a:rPr>
              <a:t>migration</a:t>
            </a:r>
            <a:r>
              <a:rPr lang="nl-BE" sz="5600" dirty="0" smtClean="0">
                <a:solidFill>
                  <a:prstClr val="black"/>
                </a:solidFill>
              </a:rPr>
              <a:t> UE-UA (La </a:t>
            </a:r>
            <a:r>
              <a:rPr lang="nl-BE" sz="5600" dirty="0" err="1">
                <a:solidFill>
                  <a:prstClr val="black"/>
                </a:solidFill>
              </a:rPr>
              <a:t>Valette</a:t>
            </a:r>
            <a:r>
              <a:rPr lang="nl-BE" sz="5600" dirty="0">
                <a:solidFill>
                  <a:prstClr val="black"/>
                </a:solidFill>
              </a:rPr>
              <a:t> </a:t>
            </a:r>
            <a:r>
              <a:rPr lang="nl-BE" sz="5600" dirty="0" smtClean="0">
                <a:solidFill>
                  <a:prstClr val="black"/>
                </a:solidFill>
              </a:rPr>
              <a:t>- 11-12/11/15)</a:t>
            </a:r>
            <a:endParaRPr lang="nl-BE" sz="56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5600" dirty="0" err="1" smtClean="0">
                <a:solidFill>
                  <a:prstClr val="black"/>
                </a:solidFill>
              </a:rPr>
              <a:t>Déclaration</a:t>
            </a:r>
            <a:r>
              <a:rPr lang="nl-BE" sz="5600" dirty="0" smtClean="0">
                <a:solidFill>
                  <a:prstClr val="black"/>
                </a:solidFill>
              </a:rPr>
              <a:t> </a:t>
            </a:r>
            <a:r>
              <a:rPr lang="nl-BE" sz="5600" dirty="0" err="1" smtClean="0">
                <a:solidFill>
                  <a:prstClr val="black"/>
                </a:solidFill>
              </a:rPr>
              <a:t>politique</a:t>
            </a:r>
            <a:endParaRPr lang="nl-BE" sz="5600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5600" dirty="0" smtClean="0">
                <a:solidFill>
                  <a:prstClr val="black"/>
                </a:solidFill>
              </a:rPr>
              <a:t>Plan </a:t>
            </a:r>
            <a:r>
              <a:rPr lang="nl-BE" sz="5600" dirty="0" err="1" smtClean="0">
                <a:solidFill>
                  <a:prstClr val="black"/>
                </a:solidFill>
              </a:rPr>
              <a:t>d’action</a:t>
            </a:r>
            <a:r>
              <a:rPr lang="nl-BE" sz="5600" dirty="0" smtClean="0">
                <a:solidFill>
                  <a:prstClr val="black"/>
                </a:solidFill>
              </a:rPr>
              <a:t> (</a:t>
            </a:r>
            <a:r>
              <a:rPr lang="nl-NL" sz="5600" dirty="0" smtClean="0">
                <a:solidFill>
                  <a:prstClr val="black"/>
                </a:solidFill>
              </a:rPr>
              <a:t>­coopération en </a:t>
            </a:r>
            <a:r>
              <a:rPr lang="nl-NL" sz="5600" dirty="0" err="1" smtClean="0">
                <a:solidFill>
                  <a:prstClr val="black"/>
                </a:solidFill>
              </a:rPr>
              <a:t>matière</a:t>
            </a:r>
            <a:r>
              <a:rPr lang="nl-NL" sz="5600" dirty="0" smtClean="0">
                <a:solidFill>
                  <a:prstClr val="black"/>
                </a:solidFill>
              </a:rPr>
              <a:t> de </a:t>
            </a:r>
            <a:r>
              <a:rPr lang="nl-NL" sz="5600" dirty="0" err="1" smtClean="0">
                <a:solidFill>
                  <a:prstClr val="black"/>
                </a:solidFill>
              </a:rPr>
              <a:t>migration</a:t>
            </a:r>
            <a:r>
              <a:rPr lang="nl-NL" sz="5600" dirty="0" smtClean="0">
                <a:solidFill>
                  <a:prstClr val="black"/>
                </a:solidFill>
              </a:rPr>
              <a:t> légale et </a:t>
            </a:r>
            <a:r>
              <a:rPr lang="nl-NL" sz="5600" dirty="0" err="1" smtClean="0">
                <a:solidFill>
                  <a:prstClr val="black"/>
                </a:solidFill>
              </a:rPr>
              <a:t>mobilité</a:t>
            </a:r>
            <a:r>
              <a:rPr lang="nl-NL" sz="5600" dirty="0" smtClean="0">
                <a:solidFill>
                  <a:prstClr val="black"/>
                </a:solidFill>
              </a:rPr>
              <a:t>, </a:t>
            </a:r>
            <a:r>
              <a:rPr lang="nl-NL" sz="5600" dirty="0" err="1" smtClean="0">
                <a:solidFill>
                  <a:prstClr val="black"/>
                </a:solidFill>
              </a:rPr>
              <a:t>protection</a:t>
            </a:r>
            <a:r>
              <a:rPr lang="nl-NL" sz="5600" dirty="0" smtClean="0">
                <a:solidFill>
                  <a:prstClr val="black"/>
                </a:solidFill>
              </a:rPr>
              <a:t> internationale et </a:t>
            </a:r>
            <a:r>
              <a:rPr lang="nl-NL" sz="5600" dirty="0" err="1" smtClean="0">
                <a:solidFill>
                  <a:prstClr val="black"/>
                </a:solidFill>
              </a:rPr>
              <a:t>asile</a:t>
            </a:r>
            <a:r>
              <a:rPr lang="nl-NL" sz="5600" dirty="0" smtClean="0">
                <a:solidFill>
                  <a:prstClr val="black"/>
                </a:solidFill>
              </a:rPr>
              <a:t>, </a:t>
            </a:r>
            <a:r>
              <a:rPr lang="nl-NL" sz="5600" dirty="0" err="1" smtClean="0">
                <a:solidFill>
                  <a:prstClr val="black"/>
                </a:solidFill>
              </a:rPr>
              <a:t>lutte</a:t>
            </a:r>
            <a:r>
              <a:rPr lang="nl-NL" sz="5600" dirty="0" smtClean="0">
                <a:solidFill>
                  <a:prstClr val="black"/>
                </a:solidFill>
              </a:rPr>
              <a:t> </a:t>
            </a:r>
            <a:r>
              <a:rPr lang="nl-NL" sz="5600" dirty="0" err="1" smtClean="0">
                <a:solidFill>
                  <a:prstClr val="black"/>
                </a:solidFill>
              </a:rPr>
              <a:t>contre</a:t>
            </a:r>
            <a:r>
              <a:rPr lang="nl-NL" sz="5600" dirty="0" smtClean="0">
                <a:solidFill>
                  <a:prstClr val="black"/>
                </a:solidFill>
              </a:rPr>
              <a:t> </a:t>
            </a:r>
            <a:r>
              <a:rPr lang="nl-NL" sz="5600" dirty="0" err="1" smtClean="0">
                <a:solidFill>
                  <a:prstClr val="black"/>
                </a:solidFill>
              </a:rPr>
              <a:t>contrebande</a:t>
            </a:r>
            <a:r>
              <a:rPr lang="nl-NL" sz="5600" dirty="0" smtClean="0">
                <a:solidFill>
                  <a:prstClr val="black"/>
                </a:solidFill>
              </a:rPr>
              <a:t>, retours et </a:t>
            </a:r>
            <a:r>
              <a:rPr lang="nl-NL" sz="5600" dirty="0" err="1" smtClean="0">
                <a:solidFill>
                  <a:prstClr val="black"/>
                </a:solidFill>
              </a:rPr>
              <a:t>accords</a:t>
            </a:r>
            <a:r>
              <a:rPr lang="nl-NL" sz="5600" dirty="0" smtClean="0">
                <a:solidFill>
                  <a:prstClr val="black"/>
                </a:solidFill>
              </a:rPr>
              <a:t> de </a:t>
            </a:r>
            <a:r>
              <a:rPr lang="nl-NL" sz="5600" dirty="0" err="1" smtClean="0">
                <a:solidFill>
                  <a:prstClr val="black"/>
                </a:solidFill>
              </a:rPr>
              <a:t>réadmission</a:t>
            </a:r>
            <a:r>
              <a:rPr lang="nl-NL" sz="5600" dirty="0" smtClean="0">
                <a:solidFill>
                  <a:prstClr val="black"/>
                </a:solidFill>
              </a:rPr>
              <a:t> (principe ‘</a:t>
            </a:r>
            <a:r>
              <a:rPr lang="nl-NL" sz="5600" i="1" dirty="0" smtClean="0">
                <a:solidFill>
                  <a:prstClr val="black"/>
                </a:solidFill>
              </a:rPr>
              <a:t>more for more</a:t>
            </a:r>
            <a:r>
              <a:rPr lang="nl-NL" sz="5600" dirty="0" smtClean="0">
                <a:solidFill>
                  <a:prstClr val="black"/>
                </a:solidFill>
              </a:rPr>
              <a:t>’), coopération au </a:t>
            </a:r>
            <a:r>
              <a:rPr lang="nl-NL" sz="5600" dirty="0" err="1" smtClean="0">
                <a:solidFill>
                  <a:prstClr val="black"/>
                </a:solidFill>
              </a:rPr>
              <a:t>développement</a:t>
            </a:r>
            <a:r>
              <a:rPr lang="nl-NL" sz="5600" dirty="0" smtClean="0">
                <a:solidFill>
                  <a:prstClr val="black"/>
                </a:solidFill>
              </a:rPr>
              <a:t> (</a:t>
            </a:r>
            <a:r>
              <a:rPr lang="nl-NL" sz="5600" i="1" dirty="0" smtClean="0">
                <a:solidFill>
                  <a:prstClr val="black"/>
                </a:solidFill>
              </a:rPr>
              <a:t>root </a:t>
            </a:r>
            <a:r>
              <a:rPr lang="nl-NL" sz="5600" i="1" dirty="0" err="1" smtClean="0">
                <a:solidFill>
                  <a:prstClr val="black"/>
                </a:solidFill>
              </a:rPr>
              <a:t>causes</a:t>
            </a:r>
            <a:r>
              <a:rPr lang="nl-NL" sz="5600" dirty="0" smtClean="0">
                <a:solidFill>
                  <a:prstClr val="black"/>
                </a:solidFill>
              </a:rPr>
              <a:t>)</a:t>
            </a:r>
            <a:endParaRPr lang="nl-NL" sz="56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5600" dirty="0" smtClean="0">
                <a:solidFill>
                  <a:prstClr val="black"/>
                </a:solidFill>
              </a:rPr>
              <a:t>­­</a:t>
            </a:r>
            <a:r>
              <a:rPr lang="en-US" sz="5600" dirty="0">
                <a:solidFill>
                  <a:prstClr val="black"/>
                </a:solidFill>
              </a:rPr>
              <a:t>EU Emergency Trust Fund for stability and </a:t>
            </a:r>
            <a:r>
              <a:rPr lang="en-US" sz="5600" dirty="0" err="1">
                <a:solidFill>
                  <a:prstClr val="black"/>
                </a:solidFill>
              </a:rPr>
              <a:t>adressing</a:t>
            </a:r>
            <a:r>
              <a:rPr lang="en-US" sz="5600" dirty="0">
                <a:solidFill>
                  <a:prstClr val="black"/>
                </a:solidFill>
              </a:rPr>
              <a:t> root causes for irregular migration and displaced persons in Africa </a:t>
            </a:r>
            <a:r>
              <a:rPr lang="en-US" sz="5600" dirty="0" smtClean="0">
                <a:solidFill>
                  <a:prstClr val="black"/>
                </a:solidFill>
              </a:rPr>
              <a:t>(1,8 </a:t>
            </a:r>
            <a:r>
              <a:rPr lang="en-US" sz="5600" dirty="0" err="1" smtClean="0">
                <a:solidFill>
                  <a:prstClr val="black"/>
                </a:solidFill>
              </a:rPr>
              <a:t>mia</a:t>
            </a:r>
            <a:r>
              <a:rPr lang="en-US" sz="5600" dirty="0" smtClean="0">
                <a:solidFill>
                  <a:prstClr val="black"/>
                </a:solidFill>
              </a:rPr>
              <a:t> €)</a:t>
            </a:r>
            <a:r>
              <a:rPr lang="nl-NL" sz="5600" dirty="0">
                <a:solidFill>
                  <a:prstClr val="black"/>
                </a:solidFill>
              </a:rPr>
              <a:t>	</a:t>
            </a:r>
            <a:endParaRPr lang="nl-NL" sz="5600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5600" dirty="0" err="1" smtClean="0">
                <a:solidFill>
                  <a:prstClr val="black"/>
                </a:solidFill>
              </a:rPr>
              <a:t>Pays</a:t>
            </a:r>
            <a:r>
              <a:rPr lang="nl-NL" sz="5600" dirty="0" smtClean="0">
                <a:solidFill>
                  <a:prstClr val="black"/>
                </a:solidFill>
              </a:rPr>
              <a:t> </a:t>
            </a:r>
            <a:r>
              <a:rPr lang="nl-NL" sz="5600" dirty="0" err="1" smtClean="0">
                <a:solidFill>
                  <a:prstClr val="black"/>
                </a:solidFill>
              </a:rPr>
              <a:t>africains</a:t>
            </a:r>
            <a:r>
              <a:rPr lang="nl-NL" sz="5600" dirty="0" smtClean="0">
                <a:solidFill>
                  <a:prstClr val="black"/>
                </a:solidFill>
              </a:rPr>
              <a:t> </a:t>
            </a:r>
            <a:r>
              <a:rPr lang="nl-NL" sz="5600" dirty="0" err="1" smtClean="0">
                <a:solidFill>
                  <a:prstClr val="black"/>
                </a:solidFill>
              </a:rPr>
              <a:t>processus</a:t>
            </a:r>
            <a:r>
              <a:rPr lang="nl-NL" sz="5600" dirty="0" smtClean="0">
                <a:solidFill>
                  <a:prstClr val="black"/>
                </a:solidFill>
              </a:rPr>
              <a:t> Rabat + </a:t>
            </a:r>
            <a:r>
              <a:rPr lang="nl-NL" sz="5600" dirty="0" err="1" smtClean="0">
                <a:solidFill>
                  <a:prstClr val="black"/>
                </a:solidFill>
              </a:rPr>
              <a:t>processus</a:t>
            </a:r>
            <a:r>
              <a:rPr lang="nl-NL" sz="5600" dirty="0" smtClean="0">
                <a:solidFill>
                  <a:prstClr val="black"/>
                </a:solidFill>
              </a:rPr>
              <a:t> </a:t>
            </a:r>
            <a:r>
              <a:rPr lang="nl-NL" sz="5600" dirty="0" err="1" smtClean="0">
                <a:solidFill>
                  <a:prstClr val="black"/>
                </a:solidFill>
              </a:rPr>
              <a:t>Kartoum</a:t>
            </a:r>
            <a:r>
              <a:rPr lang="nl-NL" sz="5600" dirty="0" smtClean="0">
                <a:solidFill>
                  <a:prstClr val="black"/>
                </a:solidFill>
              </a:rPr>
              <a:t>­</a:t>
            </a:r>
            <a:r>
              <a:rPr lang="nl-NL" sz="5600" dirty="0">
                <a:solidFill>
                  <a:prstClr val="black"/>
                </a:solidFill>
              </a:rPr>
              <a:t>	</a:t>
            </a:r>
            <a:endParaRPr lang="nl-BE" sz="5600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nl-BE" sz="5600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5600" dirty="0" err="1" smtClean="0">
                <a:solidFill>
                  <a:prstClr val="black"/>
                </a:solidFill>
              </a:rPr>
              <a:t>Libye</a:t>
            </a:r>
            <a:r>
              <a:rPr lang="nl-BE" sz="5600" dirty="0" smtClean="0">
                <a:solidFill>
                  <a:prstClr val="black"/>
                </a:solidFill>
              </a:rPr>
              <a:t> 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nl-BE" sz="5600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5600" dirty="0" err="1" smtClean="0">
                <a:solidFill>
                  <a:prstClr val="black"/>
                </a:solidFill>
              </a:rPr>
              <a:t>Opération</a:t>
            </a:r>
            <a:r>
              <a:rPr lang="nl-BE" sz="5600" dirty="0" smtClean="0">
                <a:solidFill>
                  <a:prstClr val="black"/>
                </a:solidFill>
              </a:rPr>
              <a:t> PSDC EUNAVFOR </a:t>
            </a:r>
            <a:r>
              <a:rPr lang="nl-BE" sz="5600" dirty="0">
                <a:solidFill>
                  <a:prstClr val="black"/>
                </a:solidFill>
              </a:rPr>
              <a:t>MED </a:t>
            </a:r>
            <a:r>
              <a:rPr lang="nl-BE" sz="5600" dirty="0" smtClean="0">
                <a:solidFill>
                  <a:prstClr val="black"/>
                </a:solidFill>
              </a:rPr>
              <a:t>  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nl-BE" sz="56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5600" dirty="0" smtClean="0">
                <a:solidFill>
                  <a:prstClr val="black"/>
                </a:solidFill>
              </a:rPr>
              <a:t>Coopération au </a:t>
            </a:r>
            <a:r>
              <a:rPr lang="nl-BE" sz="5600" dirty="0" err="1" smtClean="0">
                <a:solidFill>
                  <a:prstClr val="black"/>
                </a:solidFill>
              </a:rPr>
              <a:t>développement</a:t>
            </a:r>
            <a:endParaRPr lang="nl-BE" sz="5600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nl-BE" sz="5600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nl-BE" sz="5600" dirty="0" err="1" smtClean="0">
                <a:solidFill>
                  <a:prstClr val="black"/>
                </a:solidFill>
              </a:rPr>
              <a:t>Politique</a:t>
            </a:r>
            <a:r>
              <a:rPr lang="nl-BE" sz="5600" dirty="0" smtClean="0">
                <a:solidFill>
                  <a:prstClr val="black"/>
                </a:solidFill>
              </a:rPr>
              <a:t> </a:t>
            </a:r>
            <a:r>
              <a:rPr lang="nl-BE" sz="5600" dirty="0" err="1">
                <a:solidFill>
                  <a:prstClr val="black"/>
                </a:solidFill>
              </a:rPr>
              <a:t>européenne</a:t>
            </a:r>
            <a:r>
              <a:rPr lang="nl-BE" sz="5600" dirty="0">
                <a:solidFill>
                  <a:prstClr val="black"/>
                </a:solidFill>
              </a:rPr>
              <a:t> de </a:t>
            </a:r>
            <a:r>
              <a:rPr lang="nl-BE" sz="5600" dirty="0" err="1">
                <a:solidFill>
                  <a:prstClr val="black"/>
                </a:solidFill>
              </a:rPr>
              <a:t>voisinage</a:t>
            </a:r>
            <a:endParaRPr lang="nl-BE" sz="56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nl-BE" sz="24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BE" dirty="0" smtClean="0"/>
          </a:p>
          <a:p>
            <a:pPr>
              <a:buFont typeface="Wingdings" panose="05000000000000000000" pitchFamily="2" charset="2"/>
              <a:buChar char="ü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316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dirty="0"/>
              <a:t>soutien financier complémentaire  </a:t>
            </a:r>
            <a:r>
              <a:rPr lang="fr-BE" sz="2800" dirty="0" smtClean="0"/>
              <a:t>par </a:t>
            </a:r>
            <a:r>
              <a:rPr lang="fr-BE" sz="2800" dirty="0"/>
              <a:t>l’ EU pour faire face à la crise migratoire </a:t>
            </a:r>
            <a:r>
              <a:rPr lang="fr-BE" sz="2800" dirty="0" smtClean="0"/>
              <a:t>(1)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sz="2800" dirty="0" smtClean="0">
                <a:sym typeface="Wingdings" panose="05000000000000000000" pitchFamily="2" charset="2"/>
              </a:rPr>
              <a:t></a:t>
            </a:r>
            <a:r>
              <a:rPr lang="nl-BE" sz="2800" dirty="0" smtClean="0"/>
              <a:t>1,7 </a:t>
            </a:r>
            <a:r>
              <a:rPr lang="nl-BE" sz="2800" dirty="0" err="1" smtClean="0"/>
              <a:t>mia</a:t>
            </a:r>
            <a:r>
              <a:rPr lang="nl-BE" sz="2800" dirty="0" smtClean="0"/>
              <a:t> </a:t>
            </a:r>
            <a:r>
              <a:rPr lang="nl-BE" sz="2800" dirty="0" err="1" smtClean="0"/>
              <a:t>complémentaires</a:t>
            </a:r>
            <a:r>
              <a:rPr lang="nl-BE" sz="2800" dirty="0" smtClean="0"/>
              <a:t> </a:t>
            </a:r>
            <a:r>
              <a:rPr lang="nl-BE" sz="2800" dirty="0" err="1" smtClean="0"/>
              <a:t>proposés</a:t>
            </a:r>
            <a:r>
              <a:rPr lang="nl-BE" sz="2800" dirty="0" smtClean="0"/>
              <a:t> par la </a:t>
            </a:r>
            <a:r>
              <a:rPr lang="nl-BE" sz="2800" dirty="0" err="1" smtClean="0"/>
              <a:t>Commission</a:t>
            </a:r>
            <a:r>
              <a:rPr lang="nl-BE" sz="2800" dirty="0"/>
              <a:t> pour </a:t>
            </a:r>
            <a:r>
              <a:rPr lang="nl-BE" sz="2800" dirty="0" smtClean="0"/>
              <a:t>2015-2016, </a:t>
            </a:r>
            <a:r>
              <a:rPr lang="nl-BE" sz="2800" dirty="0" err="1" smtClean="0"/>
              <a:t>dont</a:t>
            </a:r>
            <a:r>
              <a:rPr lang="nl-BE" sz="2800" dirty="0" smtClean="0"/>
              <a:t> (</a:t>
            </a:r>
            <a:r>
              <a:rPr lang="nl-BE" sz="2800" dirty="0"/>
              <a:t>fin </a:t>
            </a:r>
            <a:r>
              <a:rPr lang="nl-BE" sz="2800" dirty="0" err="1"/>
              <a:t>septembre</a:t>
            </a:r>
            <a:r>
              <a:rPr lang="nl-BE" sz="2800" dirty="0"/>
              <a:t> </a:t>
            </a:r>
            <a:r>
              <a:rPr lang="nl-BE" sz="2800" dirty="0" smtClean="0"/>
              <a:t>):</a:t>
            </a:r>
          </a:p>
          <a:p>
            <a:pPr marL="0" indent="0">
              <a:buNone/>
            </a:pPr>
            <a:r>
              <a:rPr lang="nl-BE" sz="2400" dirty="0" smtClean="0"/>
              <a:t> </a:t>
            </a:r>
          </a:p>
          <a:p>
            <a:r>
              <a:rPr lang="fr-BE" sz="2400" b="1" dirty="0" smtClean="0"/>
              <a:t>801,3 </a:t>
            </a:r>
            <a:r>
              <a:rPr lang="fr-BE" sz="2400" b="1" dirty="0" err="1"/>
              <a:t>mio</a:t>
            </a:r>
            <a:r>
              <a:rPr lang="fr-BE" sz="2400" b="1" dirty="0"/>
              <a:t> pour </a:t>
            </a:r>
            <a:r>
              <a:rPr lang="fr-BE" sz="2400" b="1" dirty="0" smtClean="0"/>
              <a:t>2015</a:t>
            </a:r>
            <a:r>
              <a:rPr lang="fr-BE" sz="2400" dirty="0" smtClean="0"/>
              <a:t>:</a:t>
            </a:r>
          </a:p>
          <a:p>
            <a:pPr lvl="1"/>
            <a:r>
              <a:rPr lang="fr-BE" sz="2400" dirty="0" smtClean="0"/>
              <a:t>augmentation </a:t>
            </a:r>
            <a:r>
              <a:rPr lang="fr-BE" sz="2400" dirty="0"/>
              <a:t>des mesures d’urgences 2015 sous le fonds AMIF et ISF </a:t>
            </a:r>
            <a:r>
              <a:rPr lang="fr-BE" sz="2400" dirty="0" smtClean="0"/>
              <a:t>(100 </a:t>
            </a:r>
            <a:r>
              <a:rPr lang="fr-BE" sz="2400" dirty="0" err="1" smtClean="0"/>
              <a:t>mio</a:t>
            </a:r>
            <a:r>
              <a:rPr lang="fr-BE" sz="2400" dirty="0" smtClean="0"/>
              <a:t> €) </a:t>
            </a:r>
          </a:p>
          <a:p>
            <a:pPr lvl="1"/>
            <a:r>
              <a:rPr lang="fr-BE" sz="2400" dirty="0" smtClean="0"/>
              <a:t>renforcement </a:t>
            </a:r>
            <a:r>
              <a:rPr lang="fr-BE" sz="2400" dirty="0"/>
              <a:t>des </a:t>
            </a:r>
            <a:r>
              <a:rPr lang="fr-BE" sz="2400" dirty="0" smtClean="0"/>
              <a:t>agences </a:t>
            </a:r>
            <a:r>
              <a:rPr lang="fr-BE" sz="2400" dirty="0"/>
              <a:t>par 120 postes de travail (60 pour FRONTEX, 30 pour EASO and 30 pour EUROPOL</a:t>
            </a:r>
            <a:r>
              <a:rPr lang="fr-BE" sz="2400" dirty="0" smtClean="0"/>
              <a:t>)</a:t>
            </a:r>
          </a:p>
          <a:p>
            <a:pPr lvl="1"/>
            <a:r>
              <a:rPr lang="fr-BE" sz="2400" dirty="0" smtClean="0"/>
              <a:t>financement </a:t>
            </a:r>
            <a:r>
              <a:rPr lang="fr-BE" sz="2400" dirty="0"/>
              <a:t>supplémentaire pour le </a:t>
            </a:r>
            <a:r>
              <a:rPr lang="fr-BE" sz="2400" i="1" dirty="0" err="1"/>
              <a:t>European</a:t>
            </a:r>
            <a:r>
              <a:rPr lang="fr-BE" sz="2400" i="1" dirty="0"/>
              <a:t> </a:t>
            </a:r>
            <a:r>
              <a:rPr lang="fr-BE" sz="2400" i="1" dirty="0" err="1"/>
              <a:t>Neighbourhood</a:t>
            </a:r>
            <a:r>
              <a:rPr lang="fr-BE" sz="2400" i="1" dirty="0"/>
              <a:t> Instrument</a:t>
            </a:r>
            <a:r>
              <a:rPr lang="fr-BE" sz="2400" dirty="0"/>
              <a:t> </a:t>
            </a:r>
            <a:r>
              <a:rPr lang="fr-BE" sz="2400" dirty="0" smtClean="0"/>
              <a:t>(300 </a:t>
            </a:r>
            <a:r>
              <a:rPr lang="fr-BE" sz="2400" dirty="0" err="1" smtClean="0"/>
              <a:t>mio</a:t>
            </a:r>
            <a:r>
              <a:rPr lang="fr-BE" sz="2400" dirty="0" smtClean="0"/>
              <a:t> €) + réallocation </a:t>
            </a:r>
            <a:r>
              <a:rPr lang="fr-BE" sz="2400" dirty="0"/>
              <a:t>des autres fonds de l’UE </a:t>
            </a:r>
            <a:r>
              <a:rPr lang="fr-BE" sz="2400" dirty="0" smtClean="0"/>
              <a:t>pour le </a:t>
            </a:r>
            <a:r>
              <a:rPr lang="fr-BE" sz="2400" i="1" dirty="0"/>
              <a:t>EU Trust </a:t>
            </a:r>
            <a:r>
              <a:rPr lang="fr-BE" sz="2400" i="1" dirty="0" err="1"/>
              <a:t>Fund</a:t>
            </a:r>
            <a:r>
              <a:rPr lang="fr-BE" sz="2400" i="1" dirty="0"/>
              <a:t> for </a:t>
            </a:r>
            <a:r>
              <a:rPr lang="fr-BE" sz="2400" i="1" dirty="0" err="1"/>
              <a:t>Syria</a:t>
            </a:r>
            <a:r>
              <a:rPr lang="fr-BE" sz="2400" i="1" dirty="0"/>
              <a:t> </a:t>
            </a:r>
            <a:r>
              <a:rPr lang="fr-BE" sz="2400" dirty="0" smtClean="0"/>
              <a:t>(500 </a:t>
            </a:r>
            <a:r>
              <a:rPr lang="fr-BE" sz="2400" dirty="0" err="1" smtClean="0"/>
              <a:t>mio</a:t>
            </a:r>
            <a:r>
              <a:rPr lang="fr-BE" sz="2400" dirty="0" smtClean="0"/>
              <a:t> € </a:t>
            </a:r>
            <a:r>
              <a:rPr lang="fr-BE" sz="2400" dirty="0"/>
              <a:t>en </a:t>
            </a:r>
            <a:r>
              <a:rPr lang="fr-BE" sz="2400" dirty="0" smtClean="0"/>
              <a:t>2015), le </a:t>
            </a:r>
            <a:r>
              <a:rPr lang="fr-BE" sz="2400" i="1" dirty="0" smtClean="0"/>
              <a:t>EU Emergency Trust </a:t>
            </a:r>
            <a:r>
              <a:rPr lang="fr-BE" sz="2400" i="1" dirty="0" err="1" smtClean="0"/>
              <a:t>Fund</a:t>
            </a:r>
            <a:r>
              <a:rPr lang="fr-BE" sz="2400" i="1" dirty="0" smtClean="0"/>
              <a:t> for </a:t>
            </a:r>
            <a:r>
              <a:rPr lang="fr-BE" sz="2400" i="1" dirty="0" err="1" smtClean="0"/>
              <a:t>Africa</a:t>
            </a:r>
            <a:r>
              <a:rPr lang="fr-BE" sz="2400" i="1" dirty="0" smtClean="0"/>
              <a:t> </a:t>
            </a:r>
            <a:r>
              <a:rPr lang="fr-BE" sz="2400" dirty="0" smtClean="0"/>
              <a:t>(1,8 </a:t>
            </a:r>
            <a:r>
              <a:rPr lang="fr-BE" sz="2400" dirty="0" err="1" smtClean="0"/>
              <a:t>mia</a:t>
            </a:r>
            <a:r>
              <a:rPr lang="fr-BE" sz="2400" dirty="0" smtClean="0"/>
              <a:t> €)</a:t>
            </a:r>
          </a:p>
          <a:p>
            <a:pPr lvl="1"/>
            <a:r>
              <a:rPr lang="fr-BE" sz="2400" dirty="0" smtClean="0"/>
              <a:t>augmentation </a:t>
            </a:r>
            <a:r>
              <a:rPr lang="fr-BE" sz="2400" dirty="0"/>
              <a:t>de l’aide humanitaire de </a:t>
            </a:r>
            <a:r>
              <a:rPr lang="fr-BE" sz="2400" dirty="0" smtClean="0"/>
              <a:t>500 </a:t>
            </a:r>
            <a:r>
              <a:rPr lang="fr-BE" sz="2400" dirty="0" err="1" smtClean="0"/>
              <a:t>mio</a:t>
            </a:r>
            <a:r>
              <a:rPr lang="fr-BE" sz="2400" dirty="0" smtClean="0"/>
              <a:t> € (200 </a:t>
            </a:r>
            <a:r>
              <a:rPr lang="fr-BE" sz="2400" dirty="0" err="1" smtClean="0"/>
              <a:t>mio</a:t>
            </a:r>
            <a:r>
              <a:rPr lang="fr-BE" sz="2400" dirty="0" smtClean="0"/>
              <a:t> € en </a:t>
            </a:r>
            <a:r>
              <a:rPr lang="fr-BE" sz="2400" dirty="0"/>
              <a:t>2015 et </a:t>
            </a:r>
            <a:r>
              <a:rPr lang="fr-BE" sz="2400" dirty="0" smtClean="0"/>
              <a:t>300 </a:t>
            </a:r>
            <a:r>
              <a:rPr lang="fr-BE" sz="2400" dirty="0" err="1" smtClean="0"/>
              <a:t>mio</a:t>
            </a:r>
            <a:r>
              <a:rPr lang="fr-BE" sz="2400" dirty="0" smtClean="0"/>
              <a:t> € en </a:t>
            </a:r>
            <a:r>
              <a:rPr lang="fr-BE" sz="2400" dirty="0"/>
              <a:t>2016) </a:t>
            </a:r>
            <a:r>
              <a:rPr lang="fr-BE" sz="2400" dirty="0" smtClean="0"/>
              <a:t>(UNHCR</a:t>
            </a:r>
            <a:r>
              <a:rPr lang="fr-BE" sz="2400" dirty="0"/>
              <a:t>, </a:t>
            </a:r>
            <a:r>
              <a:rPr lang="fr-BE" sz="2400" dirty="0" smtClean="0"/>
              <a:t>World </a:t>
            </a:r>
            <a:r>
              <a:rPr lang="fr-BE" sz="2400" dirty="0"/>
              <a:t>Food Programme </a:t>
            </a:r>
            <a:r>
              <a:rPr lang="fr-BE" sz="2400" dirty="0" smtClean="0"/>
              <a:t>+ autres organisations internationales)</a:t>
            </a:r>
          </a:p>
          <a:p>
            <a:pPr lvl="1"/>
            <a:endParaRPr lang="fr-BE" sz="2000" dirty="0" smtClean="0"/>
          </a:p>
        </p:txBody>
      </p:sp>
    </p:spTree>
    <p:extLst>
      <p:ext uri="{BB962C8B-B14F-4D97-AF65-F5344CB8AC3E}">
        <p14:creationId xmlns:p14="http://schemas.microsoft.com/office/powerpoint/2010/main" val="8565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dirty="0"/>
              <a:t>soutien financier complémentaire  par l’ EU pour faire face à la crise migratoire </a:t>
            </a:r>
            <a:r>
              <a:rPr lang="fr-BE" sz="2800" dirty="0" smtClean="0"/>
              <a:t>(2)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BE" sz="1800" dirty="0"/>
              <a:t> </a:t>
            </a:r>
            <a:r>
              <a:rPr lang="fr-BE" sz="1800" b="1" dirty="0"/>
              <a:t>900 </a:t>
            </a:r>
            <a:r>
              <a:rPr lang="fr-BE" sz="1800" b="1" dirty="0" err="1"/>
              <a:t>mio</a:t>
            </a:r>
            <a:r>
              <a:rPr lang="fr-BE" sz="1800" b="1" dirty="0"/>
              <a:t> pour </a:t>
            </a:r>
            <a:r>
              <a:rPr lang="fr-BE" sz="1800" b="1" dirty="0" smtClean="0"/>
              <a:t>2016</a:t>
            </a:r>
            <a:r>
              <a:rPr lang="fr-BE" sz="1800" dirty="0" smtClean="0"/>
              <a:t>:</a:t>
            </a:r>
          </a:p>
          <a:p>
            <a:pPr lvl="1"/>
            <a:r>
              <a:rPr lang="fr-BE" sz="1800" dirty="0" smtClean="0"/>
              <a:t>fonds </a:t>
            </a:r>
            <a:r>
              <a:rPr lang="fr-BE" sz="1800" dirty="0"/>
              <a:t>d'urgence alloués aux questions migratoires </a:t>
            </a:r>
            <a:r>
              <a:rPr lang="fr-BE" sz="1800" dirty="0" smtClean="0"/>
              <a:t> (+ 94 </a:t>
            </a:r>
            <a:r>
              <a:rPr lang="fr-BE" sz="1800" dirty="0" err="1" smtClean="0"/>
              <a:t>mio</a:t>
            </a:r>
            <a:r>
              <a:rPr lang="fr-BE" sz="1800" dirty="0" smtClean="0"/>
              <a:t> €) </a:t>
            </a:r>
          </a:p>
          <a:p>
            <a:pPr lvl="1"/>
            <a:r>
              <a:rPr lang="fr-BE" sz="1800" dirty="0" smtClean="0"/>
              <a:t>ensemble </a:t>
            </a:r>
            <a:r>
              <a:rPr lang="fr-BE" sz="1800" dirty="0"/>
              <a:t>de mesures de relocalisation </a:t>
            </a:r>
            <a:r>
              <a:rPr lang="fr-BE" sz="1800" dirty="0" smtClean="0"/>
              <a:t>(+ 110 </a:t>
            </a:r>
            <a:r>
              <a:rPr lang="fr-BE" sz="1800" dirty="0" err="1" smtClean="0"/>
              <a:t>mio</a:t>
            </a:r>
            <a:r>
              <a:rPr lang="fr-BE" sz="1800" dirty="0" smtClean="0"/>
              <a:t> €) </a:t>
            </a:r>
          </a:p>
          <a:p>
            <a:pPr lvl="1"/>
            <a:r>
              <a:rPr lang="fr-BE" sz="1800" dirty="0" smtClean="0"/>
              <a:t>accroissement </a:t>
            </a:r>
            <a:r>
              <a:rPr lang="fr-BE" sz="1800" dirty="0"/>
              <a:t>des ressources humaines et financières pour </a:t>
            </a:r>
            <a:r>
              <a:rPr lang="fr-BE" sz="1800" dirty="0" smtClean="0"/>
              <a:t>agences (environ </a:t>
            </a:r>
            <a:r>
              <a:rPr lang="fr-BE" sz="1800" dirty="0"/>
              <a:t>86 </a:t>
            </a:r>
            <a:r>
              <a:rPr lang="fr-BE" sz="1800" dirty="0" err="1" smtClean="0"/>
              <a:t>mio</a:t>
            </a:r>
            <a:r>
              <a:rPr lang="fr-BE" sz="1800" dirty="0" smtClean="0"/>
              <a:t> € </a:t>
            </a:r>
            <a:r>
              <a:rPr lang="fr-BE" sz="1800" dirty="0"/>
              <a:t>pour </a:t>
            </a:r>
            <a:r>
              <a:rPr lang="fr-BE" sz="1800" dirty="0" smtClean="0"/>
              <a:t>aide </a:t>
            </a:r>
            <a:r>
              <a:rPr lang="fr-BE" sz="1800" dirty="0"/>
              <a:t>aux retours et dans les zones de crise, </a:t>
            </a:r>
            <a:r>
              <a:rPr lang="fr-BE" sz="1800" dirty="0" smtClean="0"/>
              <a:t>pour </a:t>
            </a:r>
            <a:r>
              <a:rPr lang="fr-BE" sz="1800" dirty="0"/>
              <a:t>renforcer les agences</a:t>
            </a:r>
            <a:r>
              <a:rPr lang="fr-BE" sz="1800" dirty="0" smtClean="0"/>
              <a:t>)</a:t>
            </a:r>
          </a:p>
          <a:p>
            <a:pPr lvl="1"/>
            <a:r>
              <a:rPr lang="fr-BE" sz="1800" dirty="0" smtClean="0"/>
              <a:t>fonds </a:t>
            </a:r>
            <a:r>
              <a:rPr lang="fr-BE" sz="1800" dirty="0"/>
              <a:t>supplémentaires pour aider les États membres les plus touchés par la crise des réfugiés </a:t>
            </a:r>
            <a:r>
              <a:rPr lang="fr-BE" sz="1800" dirty="0" smtClean="0"/>
              <a:t>(+ 310 </a:t>
            </a:r>
            <a:r>
              <a:rPr lang="fr-BE" sz="1800" dirty="0" err="1" smtClean="0"/>
              <a:t>mio</a:t>
            </a:r>
            <a:r>
              <a:rPr lang="fr-BE" sz="1800" dirty="0" smtClean="0"/>
              <a:t> €) (+ demande de la Belgique)</a:t>
            </a:r>
          </a:p>
          <a:p>
            <a:pPr marL="457200" lvl="1" indent="0">
              <a:buNone/>
            </a:pPr>
            <a:endParaRPr lang="fr-BE" sz="1800" dirty="0" smtClean="0"/>
          </a:p>
          <a:p>
            <a:pPr marL="400050">
              <a:buFont typeface="Wingdings"/>
              <a:buChar char="à"/>
            </a:pPr>
            <a:r>
              <a:rPr lang="nl-BE" sz="1800" b="1" dirty="0" smtClean="0">
                <a:sym typeface="Wingdings" panose="05000000000000000000" pitchFamily="2" charset="2"/>
              </a:rPr>
              <a:t>9,2 </a:t>
            </a:r>
            <a:r>
              <a:rPr lang="nl-BE" sz="1800" b="1" dirty="0" err="1" smtClean="0">
                <a:sym typeface="Wingdings" panose="05000000000000000000" pitchFamily="2" charset="2"/>
              </a:rPr>
              <a:t>mia</a:t>
            </a:r>
            <a:r>
              <a:rPr lang="nl-BE" sz="1800" b="1" dirty="0" smtClean="0">
                <a:sym typeface="Wingdings" panose="05000000000000000000" pitchFamily="2" charset="2"/>
              </a:rPr>
              <a:t> € </a:t>
            </a:r>
            <a:r>
              <a:rPr lang="nl-BE" sz="1800" b="1" dirty="0" err="1" smtClean="0">
                <a:sym typeface="Wingdings" panose="05000000000000000000" pitchFamily="2" charset="2"/>
              </a:rPr>
              <a:t>seront</a:t>
            </a:r>
            <a:r>
              <a:rPr lang="nl-BE" sz="1800" b="1" dirty="0" smtClean="0">
                <a:sym typeface="Wingdings" panose="05000000000000000000" pitchFamily="2" charset="2"/>
              </a:rPr>
              <a:t> </a:t>
            </a:r>
            <a:r>
              <a:rPr lang="nl-BE" sz="1800" b="1" dirty="0" err="1" smtClean="0">
                <a:sym typeface="Wingdings" panose="05000000000000000000" pitchFamily="2" charset="2"/>
              </a:rPr>
              <a:t>dépensés</a:t>
            </a:r>
            <a:r>
              <a:rPr lang="nl-BE" sz="1800" b="1" dirty="0" smtClean="0">
                <a:sym typeface="Wingdings" panose="05000000000000000000" pitchFamily="2" charset="2"/>
              </a:rPr>
              <a:t> pour la </a:t>
            </a:r>
            <a:r>
              <a:rPr lang="nl-BE" sz="1800" b="1" dirty="0" err="1" smtClean="0">
                <a:sym typeface="Wingdings" panose="05000000000000000000" pitchFamily="2" charset="2"/>
              </a:rPr>
              <a:t>crise</a:t>
            </a:r>
            <a:r>
              <a:rPr lang="nl-BE" sz="1800" b="1" dirty="0" smtClean="0">
                <a:sym typeface="Wingdings" panose="05000000000000000000" pitchFamily="2" charset="2"/>
              </a:rPr>
              <a:t> des réfugiés en 2015-2016</a:t>
            </a:r>
          </a:p>
          <a:p>
            <a:endParaRPr lang="nl-BE" sz="1800" b="1" dirty="0" smtClean="0"/>
          </a:p>
          <a:p>
            <a:r>
              <a:rPr lang="nl-BE" sz="1800" b="1" dirty="0" err="1" smtClean="0"/>
              <a:t>Accord</a:t>
            </a:r>
            <a:r>
              <a:rPr lang="nl-BE" sz="1800" b="1" dirty="0" smtClean="0"/>
              <a:t> </a:t>
            </a:r>
            <a:r>
              <a:rPr lang="nl-BE" sz="1800" b="1" dirty="0" err="1" smtClean="0"/>
              <a:t>sur</a:t>
            </a:r>
            <a:r>
              <a:rPr lang="nl-BE" sz="1800" b="1" dirty="0" smtClean="0"/>
              <a:t> budget 2016 </a:t>
            </a:r>
            <a:r>
              <a:rPr lang="nl-BE" sz="1800" b="1" dirty="0" err="1" smtClean="0"/>
              <a:t>entre</a:t>
            </a:r>
            <a:r>
              <a:rPr lang="nl-BE" sz="1800" b="1" dirty="0" smtClean="0"/>
              <a:t> PE et </a:t>
            </a:r>
            <a:r>
              <a:rPr lang="nl-BE" sz="1800" b="1" dirty="0" err="1" smtClean="0"/>
              <a:t>Conseil</a:t>
            </a:r>
            <a:r>
              <a:rPr lang="nl-BE" sz="1800" b="1" dirty="0" smtClean="0"/>
              <a:t> (14 </a:t>
            </a:r>
            <a:r>
              <a:rPr lang="nl-BE" sz="1800" b="1" dirty="0" err="1" smtClean="0"/>
              <a:t>novembre</a:t>
            </a:r>
            <a:r>
              <a:rPr lang="nl-BE" sz="1800" b="1" dirty="0" smtClean="0"/>
              <a:t>):</a:t>
            </a:r>
          </a:p>
          <a:p>
            <a:pPr lvl="1"/>
            <a:r>
              <a:rPr lang="nl-BE" sz="1800" dirty="0" err="1" smtClean="0"/>
              <a:t>Rubrique</a:t>
            </a:r>
            <a:r>
              <a:rPr lang="nl-BE" sz="1800" dirty="0" smtClean="0"/>
              <a:t> </a:t>
            </a:r>
            <a:r>
              <a:rPr lang="nl-BE" sz="1800" dirty="0" err="1" smtClean="0"/>
              <a:t>sécurité</a:t>
            </a:r>
            <a:r>
              <a:rPr lang="nl-BE" sz="1800" dirty="0" smtClean="0"/>
              <a:t> et </a:t>
            </a:r>
            <a:r>
              <a:rPr lang="nl-BE" sz="1800" dirty="0" err="1" smtClean="0"/>
              <a:t>citoyenneté</a:t>
            </a:r>
            <a:r>
              <a:rPr lang="nl-BE" sz="1800" dirty="0" smtClean="0"/>
              <a:t>: 4, 052 </a:t>
            </a:r>
            <a:r>
              <a:rPr lang="nl-BE" sz="1800" dirty="0" err="1" smtClean="0"/>
              <a:t>mia</a:t>
            </a:r>
            <a:r>
              <a:rPr lang="nl-BE" sz="1800" dirty="0" smtClean="0"/>
              <a:t> € (</a:t>
            </a:r>
            <a:r>
              <a:rPr lang="nl-BE" sz="1800" dirty="0" err="1" smtClean="0"/>
              <a:t>engagements</a:t>
            </a:r>
            <a:r>
              <a:rPr lang="nl-BE" sz="1800" dirty="0" smtClean="0"/>
              <a:t>)</a:t>
            </a:r>
          </a:p>
          <a:p>
            <a:pPr lvl="1"/>
            <a:r>
              <a:rPr lang="nl-BE" sz="1800" dirty="0" err="1" smtClean="0"/>
              <a:t>Rubrique</a:t>
            </a:r>
            <a:r>
              <a:rPr lang="nl-BE" sz="1800" dirty="0" smtClean="0"/>
              <a:t> </a:t>
            </a:r>
            <a:r>
              <a:rPr lang="nl-BE" sz="1800" dirty="0" err="1" smtClean="0"/>
              <a:t>l’Europe</a:t>
            </a:r>
            <a:r>
              <a:rPr lang="nl-BE" sz="1800" dirty="0" smtClean="0"/>
              <a:t> dans </a:t>
            </a:r>
            <a:r>
              <a:rPr lang="nl-BE" sz="1800" dirty="0" err="1" smtClean="0"/>
              <a:t>le</a:t>
            </a:r>
            <a:r>
              <a:rPr lang="nl-BE" sz="1800" dirty="0" smtClean="0"/>
              <a:t> monde: 9, </a:t>
            </a:r>
            <a:r>
              <a:rPr lang="nl-BE" sz="1800" dirty="0"/>
              <a:t>167 </a:t>
            </a:r>
            <a:r>
              <a:rPr lang="nl-BE" sz="1800" dirty="0" err="1" smtClean="0"/>
              <a:t>mia</a:t>
            </a:r>
            <a:r>
              <a:rPr lang="nl-BE" sz="1800" dirty="0" smtClean="0"/>
              <a:t> € (</a:t>
            </a:r>
            <a:r>
              <a:rPr lang="nl-BE" sz="1800" dirty="0" err="1" smtClean="0"/>
              <a:t>engagements</a:t>
            </a:r>
            <a:r>
              <a:rPr lang="nl-BE" sz="1800" dirty="0" smtClean="0"/>
              <a:t>)</a:t>
            </a:r>
          </a:p>
          <a:p>
            <a:pPr lvl="1"/>
            <a:endParaRPr lang="nl-BE" sz="1800" dirty="0" smtClean="0"/>
          </a:p>
          <a:p>
            <a:pPr lvl="1"/>
            <a:endParaRPr lang="nl-BE" sz="1800" dirty="0"/>
          </a:p>
          <a:p>
            <a:endParaRPr lang="nl-BE" sz="2200" dirty="0" smtClean="0"/>
          </a:p>
          <a:p>
            <a:endParaRPr lang="fr-BE" sz="2000" dirty="0" smtClean="0"/>
          </a:p>
          <a:p>
            <a:pPr lvl="1"/>
            <a:endParaRPr lang="nl-BE" sz="2000" dirty="0"/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0015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4149080"/>
            <a:ext cx="7772400" cy="2010147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BE" sz="2700" b="0" cap="none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BE" sz="2700" b="0" cap="none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fr-BE" sz="27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026343"/>
          </a:xfrm>
        </p:spPr>
        <p:txBody>
          <a:bodyPr>
            <a:normAutofit/>
          </a:bodyPr>
          <a:lstStyle/>
          <a:p>
            <a:pPr algn="ctr"/>
            <a:r>
              <a:rPr lang="nl-BE" sz="3200" b="1" cap="all" dirty="0" smtClean="0">
                <a:solidFill>
                  <a:srgbClr val="C4594A"/>
                </a:solidFill>
                <a:ea typeface="+mj-ea"/>
                <a:cs typeface="+mj-cs"/>
              </a:rPr>
              <a:t>Maatregelen </a:t>
            </a:r>
            <a:r>
              <a:rPr lang="nl-BE" sz="3200" b="1" cap="all" dirty="0">
                <a:solidFill>
                  <a:srgbClr val="C4594A"/>
                </a:solidFill>
                <a:ea typeface="+mj-ea"/>
                <a:cs typeface="+mj-cs"/>
              </a:rPr>
              <a:t>genomen door </a:t>
            </a:r>
            <a:r>
              <a:rPr lang="nl-BE" sz="3200" b="1" cap="all" dirty="0" err="1">
                <a:solidFill>
                  <a:srgbClr val="C4594A"/>
                </a:solidFill>
                <a:ea typeface="+mj-ea"/>
                <a:cs typeface="+mj-cs"/>
              </a:rPr>
              <a:t>belgïe</a:t>
            </a:r>
            <a:r>
              <a:rPr lang="nl-BE" sz="3200" b="1" cap="all" dirty="0">
                <a:solidFill>
                  <a:srgbClr val="C4594A"/>
                </a:solidFill>
                <a:ea typeface="+mj-ea"/>
                <a:cs typeface="+mj-cs"/>
              </a:rPr>
              <a:t> 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005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136903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6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smtClean="0"/>
              <a:t>Maatregelen genomen door </a:t>
            </a:r>
            <a:r>
              <a:rPr lang="nl-BE" sz="2800" dirty="0" err="1" smtClean="0"/>
              <a:t>belgïe</a:t>
            </a:r>
            <a:r>
              <a:rPr lang="nl-BE" sz="2800" dirty="0" smtClean="0"/>
              <a:t> (1)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 fontScale="62500" lnSpcReduction="20000"/>
          </a:bodyPr>
          <a:lstStyle/>
          <a:p>
            <a:pPr lvl="0">
              <a:buBlip>
                <a:blip r:embed="rId2"/>
              </a:buBlip>
            </a:pPr>
            <a:r>
              <a:rPr lang="nl-BE" dirty="0" smtClean="0">
                <a:ea typeface="Calibri"/>
                <a:cs typeface="Times New Roman"/>
              </a:rPr>
              <a:t>Inzake relocatie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900" dirty="0" smtClean="0">
                <a:ea typeface="Calibri"/>
                <a:cs typeface="Times New Roman"/>
              </a:rPr>
              <a:t>1</a:t>
            </a:r>
            <a:r>
              <a:rPr lang="nl-BE" sz="2900" baseline="30000" dirty="0" smtClean="0">
                <a:ea typeface="Calibri"/>
                <a:cs typeface="Times New Roman"/>
              </a:rPr>
              <a:t>e</a:t>
            </a:r>
            <a:r>
              <a:rPr lang="nl-BE" sz="2900" dirty="0" smtClean="0">
                <a:ea typeface="Calibri"/>
                <a:cs typeface="Times New Roman"/>
              </a:rPr>
              <a:t> noodrelocatieplan (totaal 40 </a:t>
            </a:r>
            <a:r>
              <a:rPr lang="nl-BE" sz="2900" dirty="0">
                <a:ea typeface="Calibri"/>
                <a:cs typeface="Times New Roman"/>
              </a:rPr>
              <a:t>000</a:t>
            </a:r>
            <a:r>
              <a:rPr lang="nl-BE" sz="2900" dirty="0" smtClean="0">
                <a:ea typeface="Calibri"/>
                <a:cs typeface="Times New Roman"/>
              </a:rPr>
              <a:t>): </a:t>
            </a:r>
            <a:r>
              <a:rPr lang="nl-BE" sz="2900" dirty="0">
                <a:ea typeface="Calibri"/>
                <a:cs typeface="Times New Roman"/>
              </a:rPr>
              <a:t>1364 pl. </a:t>
            </a:r>
            <a:r>
              <a:rPr lang="nl-BE" sz="2900" dirty="0" smtClean="0">
                <a:ea typeface="Calibri"/>
                <a:cs typeface="Times New Roman"/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900" dirty="0" smtClean="0">
                <a:ea typeface="Calibri"/>
                <a:cs typeface="Times New Roman"/>
              </a:rPr>
              <a:t>2</a:t>
            </a:r>
            <a:r>
              <a:rPr lang="nl-BE" sz="2900" baseline="30000" dirty="0" smtClean="0">
                <a:ea typeface="Calibri"/>
                <a:cs typeface="Times New Roman"/>
              </a:rPr>
              <a:t>e</a:t>
            </a:r>
            <a:r>
              <a:rPr lang="nl-BE" sz="2900" dirty="0" smtClean="0">
                <a:ea typeface="Calibri"/>
                <a:cs typeface="Times New Roman"/>
              </a:rPr>
              <a:t> </a:t>
            </a:r>
            <a:r>
              <a:rPr lang="nl-BE" sz="2900" dirty="0">
                <a:ea typeface="Calibri"/>
                <a:cs typeface="Times New Roman"/>
              </a:rPr>
              <a:t>noodrelocatieplan </a:t>
            </a:r>
            <a:r>
              <a:rPr lang="nl-BE" sz="2900" dirty="0" smtClean="0">
                <a:ea typeface="Calibri"/>
                <a:cs typeface="Times New Roman"/>
              </a:rPr>
              <a:t>(totaal 120 </a:t>
            </a:r>
            <a:r>
              <a:rPr lang="nl-BE" sz="2900" dirty="0">
                <a:ea typeface="Calibri"/>
                <a:cs typeface="Times New Roman"/>
              </a:rPr>
              <a:t>000): 2448 (579 IT en 1869 EL) </a:t>
            </a:r>
            <a:endParaRPr lang="nl-BE" sz="2900" dirty="0" smtClean="0">
              <a:ea typeface="Calibri"/>
              <a:cs typeface="Times New Roman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900" dirty="0" smtClean="0">
                <a:ea typeface="Calibri"/>
                <a:cs typeface="Times New Roman"/>
              </a:rPr>
              <a:t>Lumpsum: 6000 </a:t>
            </a:r>
            <a:r>
              <a:rPr lang="nl-BE" sz="2900" dirty="0">
                <a:ea typeface="Calibri"/>
                <a:cs typeface="Times New Roman"/>
              </a:rPr>
              <a:t>€ pp </a:t>
            </a:r>
            <a:r>
              <a:rPr lang="nl-BE" sz="2900" dirty="0" smtClean="0">
                <a:ea typeface="Calibri"/>
                <a:cs typeface="Times New Roman"/>
              </a:rPr>
              <a:t>voor relocatie </a:t>
            </a:r>
            <a:r>
              <a:rPr lang="nl-BE" sz="2900" dirty="0">
                <a:ea typeface="Calibri"/>
                <a:cs typeface="Times New Roman"/>
              </a:rPr>
              <a:t>en </a:t>
            </a:r>
            <a:r>
              <a:rPr lang="nl-BE" sz="2900" dirty="0" smtClean="0">
                <a:ea typeface="Calibri"/>
                <a:cs typeface="Times New Roman"/>
              </a:rPr>
              <a:t>10 000 € </a:t>
            </a:r>
            <a:r>
              <a:rPr lang="nl-BE" sz="2900" dirty="0">
                <a:ea typeface="Calibri"/>
                <a:cs typeface="Times New Roman"/>
              </a:rPr>
              <a:t>pp </a:t>
            </a:r>
            <a:r>
              <a:rPr lang="nl-BE" sz="2900" dirty="0" smtClean="0">
                <a:ea typeface="Calibri"/>
                <a:cs typeface="Times New Roman"/>
              </a:rPr>
              <a:t> voor hervestiging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900" dirty="0">
                <a:ea typeface="Calibri"/>
                <a:cs typeface="Times New Roman"/>
              </a:rPr>
              <a:t>bijstand hotspots in kader </a:t>
            </a:r>
            <a:r>
              <a:rPr lang="nl-BE" sz="2900" dirty="0" smtClean="0">
                <a:ea typeface="Calibri"/>
                <a:cs typeface="Times New Roman"/>
              </a:rPr>
              <a:t>EASO: CGVS  2 </a:t>
            </a:r>
            <a:r>
              <a:rPr lang="nl-BE" sz="2900" dirty="0">
                <a:ea typeface="Calibri"/>
                <a:cs typeface="Times New Roman"/>
              </a:rPr>
              <a:t>p. (IT) </a:t>
            </a:r>
            <a:r>
              <a:rPr lang="nl-BE" sz="2900" dirty="0" smtClean="0">
                <a:ea typeface="Calibri"/>
                <a:cs typeface="Times New Roman"/>
              </a:rPr>
              <a:t>+ </a:t>
            </a:r>
            <a:r>
              <a:rPr lang="nl-BE" sz="2900" dirty="0" err="1">
                <a:ea typeface="Calibri"/>
                <a:cs typeface="Times New Roman"/>
              </a:rPr>
              <a:t>Fedasil</a:t>
            </a:r>
            <a:r>
              <a:rPr lang="nl-BE" sz="2900" dirty="0">
                <a:ea typeface="Calibri"/>
                <a:cs typeface="Times New Roman"/>
              </a:rPr>
              <a:t>  1p. (+2 </a:t>
            </a:r>
            <a:r>
              <a:rPr lang="nl-BE" sz="2900" dirty="0" smtClean="0">
                <a:ea typeface="Calibri"/>
                <a:cs typeface="Times New Roman"/>
              </a:rPr>
              <a:t>) </a:t>
            </a:r>
            <a:r>
              <a:rPr lang="nl-BE" sz="2900" dirty="0">
                <a:ea typeface="Calibri"/>
                <a:cs typeface="Times New Roman"/>
              </a:rPr>
              <a:t>(EL) </a:t>
            </a:r>
            <a:endParaRPr lang="nl-BE" sz="2900" dirty="0" smtClean="0">
              <a:ea typeface="Calibri"/>
              <a:cs typeface="Times New Roman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900" dirty="0" smtClean="0">
                <a:ea typeface="Calibri"/>
                <a:cs typeface="Times New Roman"/>
              </a:rPr>
              <a:t>30 </a:t>
            </a:r>
            <a:r>
              <a:rPr lang="nl-NL" sz="2900" dirty="0">
                <a:ea typeface="Calibri"/>
                <a:cs typeface="Times New Roman"/>
              </a:rPr>
              <a:t>p. </a:t>
            </a:r>
            <a:r>
              <a:rPr lang="nl-NL" sz="2900" dirty="0" smtClean="0">
                <a:ea typeface="Calibri"/>
                <a:cs typeface="Times New Roman"/>
              </a:rPr>
              <a:t>uit Italië </a:t>
            </a:r>
            <a:r>
              <a:rPr lang="nl-NL" sz="2900" dirty="0" err="1" smtClean="0">
                <a:ea typeface="Calibri"/>
                <a:cs typeface="Times New Roman"/>
              </a:rPr>
              <a:t>gerelocaliseerd</a:t>
            </a:r>
            <a:endParaRPr lang="nl-NL" sz="2900" dirty="0">
              <a:ea typeface="Calibri"/>
              <a:cs typeface="Times New Roman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900" i="1" dirty="0" smtClean="0">
                <a:ea typeface="Calibri"/>
                <a:cs typeface="Times New Roman"/>
              </a:rPr>
              <a:t>liaison </a:t>
            </a:r>
            <a:r>
              <a:rPr lang="nl-BE" sz="2900" i="1" dirty="0" err="1" smtClean="0">
                <a:ea typeface="Calibri"/>
                <a:cs typeface="Times New Roman"/>
              </a:rPr>
              <a:t>officer</a:t>
            </a:r>
            <a:r>
              <a:rPr lang="nl-BE" sz="2900" dirty="0" smtClean="0">
                <a:ea typeface="Calibri"/>
                <a:cs typeface="Times New Roman"/>
              </a:rPr>
              <a:t>: DVZ </a:t>
            </a:r>
            <a:endParaRPr lang="nl-BE" sz="2900" dirty="0">
              <a:ea typeface="Calibri"/>
              <a:cs typeface="Times New Roman"/>
            </a:endParaRPr>
          </a:p>
          <a:p>
            <a:pPr>
              <a:buBlip>
                <a:blip r:embed="rId2"/>
              </a:buBlip>
            </a:pPr>
            <a:r>
              <a:rPr lang="nl-BE" dirty="0" smtClean="0">
                <a:ea typeface="Calibri"/>
                <a:cs typeface="Times New Roman"/>
              </a:rPr>
              <a:t>1100 </a:t>
            </a:r>
            <a:r>
              <a:rPr lang="nl-BE" dirty="0">
                <a:ea typeface="Calibri"/>
                <a:cs typeface="Times New Roman"/>
              </a:rPr>
              <a:t>plaatsen </a:t>
            </a:r>
            <a:r>
              <a:rPr lang="nl-BE" dirty="0" smtClean="0">
                <a:ea typeface="Calibri"/>
                <a:cs typeface="Times New Roman"/>
              </a:rPr>
              <a:t>voor </a:t>
            </a:r>
            <a:r>
              <a:rPr lang="nl-BE" dirty="0">
                <a:ea typeface="Calibri"/>
                <a:cs typeface="Times New Roman"/>
              </a:rPr>
              <a:t>hervestiging (meer dan </a:t>
            </a:r>
            <a:r>
              <a:rPr lang="nl-BE" dirty="0" smtClean="0">
                <a:ea typeface="Calibri"/>
                <a:cs typeface="Times New Roman"/>
              </a:rPr>
              <a:t>voorziene verdeelsleutel)</a:t>
            </a:r>
            <a:endParaRPr lang="fr-BE" sz="4400" dirty="0">
              <a:ea typeface="Calibri"/>
              <a:cs typeface="Times New Roman"/>
            </a:endParaRPr>
          </a:p>
          <a:p>
            <a:pPr lvl="0">
              <a:buBlip>
                <a:blip r:embed="rId2"/>
              </a:buBlip>
            </a:pPr>
            <a:r>
              <a:rPr lang="nl-BE" dirty="0" smtClean="0">
                <a:ea typeface="Calibri"/>
                <a:cs typeface="Times New Roman"/>
              </a:rPr>
              <a:t>Deelname </a:t>
            </a:r>
            <a:r>
              <a:rPr lang="nl-BE" dirty="0">
                <a:ea typeface="Calibri"/>
                <a:cs typeface="Times New Roman"/>
              </a:rPr>
              <a:t>van FEDPOL aan de </a:t>
            </a:r>
            <a:r>
              <a:rPr lang="nl-BE" dirty="0" err="1" smtClean="0">
                <a:ea typeface="Calibri"/>
                <a:cs typeface="Times New Roman"/>
              </a:rPr>
              <a:t>Frontexoperaties</a:t>
            </a:r>
            <a:r>
              <a:rPr lang="nl-BE" dirty="0" smtClean="0">
                <a:ea typeface="Calibri"/>
                <a:cs typeface="Times New Roman"/>
              </a:rPr>
              <a:t>: 2 </a:t>
            </a:r>
            <a:r>
              <a:rPr lang="nl-BE" dirty="0">
                <a:ea typeface="Calibri"/>
                <a:cs typeface="Times New Roman"/>
              </a:rPr>
              <a:t>p </a:t>
            </a:r>
            <a:r>
              <a:rPr lang="nl-BE" dirty="0" smtClean="0">
                <a:ea typeface="Calibri"/>
                <a:cs typeface="Times New Roman"/>
              </a:rPr>
              <a:t>aanwezig + </a:t>
            </a:r>
            <a:r>
              <a:rPr lang="nl-BE" dirty="0">
                <a:ea typeface="Calibri"/>
                <a:cs typeface="Times New Roman"/>
              </a:rPr>
              <a:t>2 </a:t>
            </a:r>
            <a:r>
              <a:rPr lang="nl-BE" dirty="0" smtClean="0">
                <a:ea typeface="Calibri"/>
                <a:cs typeface="Times New Roman"/>
              </a:rPr>
              <a:t>p. Poseidon operatie </a:t>
            </a:r>
            <a:endParaRPr lang="fr-BE" sz="4000" dirty="0" smtClean="0">
              <a:ea typeface="Calibri"/>
              <a:cs typeface="Times New Roman"/>
            </a:endParaRPr>
          </a:p>
          <a:p>
            <a:pPr lvl="0">
              <a:buBlip>
                <a:blip r:embed="rId2"/>
              </a:buBlip>
            </a:pPr>
            <a:r>
              <a:rPr lang="nl-BE" dirty="0" smtClean="0">
                <a:ea typeface="Calibri"/>
                <a:cs typeface="Times New Roman"/>
              </a:rPr>
              <a:t>Deelname schip </a:t>
            </a:r>
            <a:r>
              <a:rPr lang="nl-BE" dirty="0" err="1">
                <a:ea typeface="Calibri"/>
                <a:cs typeface="Times New Roman"/>
              </a:rPr>
              <a:t>Gotetia</a:t>
            </a:r>
            <a:r>
              <a:rPr lang="nl-BE" dirty="0">
                <a:ea typeface="Calibri"/>
                <a:cs typeface="Times New Roman"/>
              </a:rPr>
              <a:t> aan de </a:t>
            </a:r>
            <a:r>
              <a:rPr lang="nl-BE" dirty="0" smtClean="0">
                <a:ea typeface="Calibri"/>
                <a:cs typeface="Times New Roman"/>
              </a:rPr>
              <a:t>Triton </a:t>
            </a:r>
            <a:r>
              <a:rPr lang="nl-BE" dirty="0">
                <a:ea typeface="Calibri"/>
                <a:cs typeface="Times New Roman"/>
              </a:rPr>
              <a:t>operatie (mei-juli 2015</a:t>
            </a:r>
            <a:r>
              <a:rPr lang="nl-BE" dirty="0" smtClean="0">
                <a:ea typeface="Calibri"/>
                <a:cs typeface="Times New Roman"/>
              </a:rPr>
              <a:t>) + deelname fregat Leopold I aan </a:t>
            </a:r>
            <a:r>
              <a:rPr lang="nl-BE" i="1" dirty="0">
                <a:ea typeface="Calibri"/>
                <a:cs typeface="Times New Roman"/>
              </a:rPr>
              <a:t>search en </a:t>
            </a:r>
            <a:r>
              <a:rPr lang="nl-BE" i="1" dirty="0" err="1">
                <a:ea typeface="Calibri"/>
                <a:cs typeface="Times New Roman"/>
              </a:rPr>
              <a:t>rescue</a:t>
            </a:r>
            <a:r>
              <a:rPr lang="nl-BE" i="1" dirty="0">
                <a:ea typeface="Calibri"/>
                <a:cs typeface="Times New Roman"/>
              </a:rPr>
              <a:t> operaties</a:t>
            </a:r>
            <a:r>
              <a:rPr lang="nl-BE" dirty="0">
                <a:ea typeface="Calibri"/>
                <a:cs typeface="Times New Roman"/>
              </a:rPr>
              <a:t> in de Middellandse </a:t>
            </a:r>
            <a:r>
              <a:rPr lang="nl-BE" dirty="0" smtClean="0">
                <a:ea typeface="Calibri"/>
                <a:cs typeface="Times New Roman"/>
              </a:rPr>
              <a:t>Zee</a:t>
            </a:r>
            <a:endParaRPr lang="fr-BE" sz="4000" dirty="0">
              <a:ea typeface="Calibri"/>
              <a:cs typeface="Times New Roman"/>
            </a:endParaRPr>
          </a:p>
          <a:p>
            <a:pPr lvl="0">
              <a:buBlip>
                <a:blip r:embed="rId2"/>
              </a:buBlip>
            </a:pPr>
            <a:r>
              <a:rPr lang="nl-BE" dirty="0" smtClean="0">
                <a:ea typeface="Calibri"/>
                <a:cs typeface="Times New Roman"/>
              </a:rPr>
              <a:t>Deelname aan EUNAVFOR </a:t>
            </a:r>
            <a:r>
              <a:rPr lang="nl-BE" dirty="0">
                <a:ea typeface="Calibri"/>
                <a:cs typeface="Times New Roman"/>
              </a:rPr>
              <a:t>MED GVDB operatie (</a:t>
            </a:r>
            <a:r>
              <a:rPr lang="nl-BE" dirty="0" smtClean="0">
                <a:ea typeface="Calibri"/>
                <a:cs typeface="Times New Roman"/>
              </a:rPr>
              <a:t>1p. Defensie)</a:t>
            </a:r>
            <a:endParaRPr lang="fr-BE" sz="4000" dirty="0">
              <a:ea typeface="Calibri"/>
              <a:cs typeface="Times New Roman"/>
            </a:endParaRPr>
          </a:p>
          <a:p>
            <a:pPr lvl="0">
              <a:buBlip>
                <a:blip r:embed="rId2"/>
              </a:buBlip>
            </a:pPr>
            <a:r>
              <a:rPr lang="nl-BE" dirty="0" smtClean="0">
                <a:ea typeface="Calibri"/>
                <a:cs typeface="Times New Roman"/>
              </a:rPr>
              <a:t>10 </a:t>
            </a:r>
            <a:r>
              <a:rPr lang="nl-BE" dirty="0">
                <a:ea typeface="Calibri"/>
                <a:cs typeface="Times New Roman"/>
              </a:rPr>
              <a:t>000 (+ 8000) bijkomende </a:t>
            </a:r>
            <a:r>
              <a:rPr lang="nl-BE" dirty="0" smtClean="0">
                <a:ea typeface="Calibri"/>
                <a:cs typeface="Times New Roman"/>
              </a:rPr>
              <a:t>opvangplaatsen + bijkomend </a:t>
            </a:r>
            <a:r>
              <a:rPr lang="nl-BE" dirty="0">
                <a:ea typeface="Calibri"/>
                <a:cs typeface="Times New Roman"/>
              </a:rPr>
              <a:t>personeel </a:t>
            </a:r>
            <a:r>
              <a:rPr lang="nl-BE" dirty="0" smtClean="0">
                <a:ea typeface="Calibri"/>
                <a:cs typeface="Times New Roman"/>
              </a:rPr>
              <a:t>asielinstanties</a:t>
            </a:r>
            <a:endParaRPr lang="fr-BE" sz="4000" dirty="0">
              <a:ea typeface="Calibri"/>
              <a:cs typeface="Times New Roman"/>
            </a:endParaRPr>
          </a:p>
          <a:p>
            <a:pPr lvl="0">
              <a:buBlip>
                <a:blip r:embed="rId2"/>
              </a:buBlip>
            </a:pPr>
            <a:r>
              <a:rPr lang="nl-BE" dirty="0" smtClean="0">
                <a:ea typeface="Calibri"/>
                <a:cs typeface="Times New Roman"/>
              </a:rPr>
              <a:t>transversale </a:t>
            </a:r>
            <a:r>
              <a:rPr lang="nl-BE" dirty="0">
                <a:ea typeface="Calibri"/>
                <a:cs typeface="Times New Roman"/>
              </a:rPr>
              <a:t>taskforce voor permanente monitoring van de </a:t>
            </a:r>
            <a:r>
              <a:rPr lang="nl-BE" dirty="0" smtClean="0">
                <a:ea typeface="Calibri"/>
                <a:cs typeface="Times New Roman"/>
              </a:rPr>
              <a:t>opvang</a:t>
            </a:r>
            <a:endParaRPr lang="fr-BE" sz="4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73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smtClean="0"/>
              <a:t>Maatregelen </a:t>
            </a:r>
            <a:r>
              <a:rPr lang="nl-BE" sz="2800" dirty="0"/>
              <a:t>genomen door </a:t>
            </a:r>
            <a:r>
              <a:rPr lang="nl-BE" sz="2800" dirty="0" err="1"/>
              <a:t>belgïe</a:t>
            </a:r>
            <a:r>
              <a:rPr lang="nl-BE" sz="2800" dirty="0"/>
              <a:t> </a:t>
            </a:r>
            <a:r>
              <a:rPr lang="nl-BE" sz="2800" dirty="0" smtClean="0"/>
              <a:t>(2)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nl-BE" sz="1800" dirty="0">
                <a:ea typeface="Calibri"/>
                <a:cs typeface="Times New Roman"/>
              </a:rPr>
              <a:t>Implementatie van het GEAS: ingebrekestelling  van BE door COM inzake niet implementatie van </a:t>
            </a:r>
            <a:r>
              <a:rPr lang="nl-BE" sz="1800" dirty="0" smtClean="0">
                <a:ea typeface="Calibri"/>
                <a:cs typeface="Times New Roman"/>
              </a:rPr>
              <a:t>EU wetgeving</a:t>
            </a:r>
          </a:p>
          <a:p>
            <a:pPr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nl-BE" sz="1800" dirty="0" smtClean="0">
                <a:ea typeface="Calibri"/>
                <a:cs typeface="Times New Roman"/>
              </a:rPr>
              <a:t>Deelname van FEDPOL aan acties </a:t>
            </a:r>
            <a:r>
              <a:rPr lang="nl-BE" sz="1800" dirty="0" err="1" smtClean="0">
                <a:ea typeface="Calibri"/>
                <a:cs typeface="Times New Roman"/>
              </a:rPr>
              <a:t>mbt</a:t>
            </a:r>
            <a:r>
              <a:rPr lang="nl-BE" sz="1800" dirty="0" smtClean="0">
                <a:ea typeface="Calibri"/>
                <a:cs typeface="Times New Roman"/>
              </a:rPr>
              <a:t> de </a:t>
            </a:r>
            <a:r>
              <a:rPr lang="nl-BE" sz="1800" dirty="0">
                <a:ea typeface="Calibri"/>
                <a:cs typeface="Times New Roman"/>
              </a:rPr>
              <a:t>strijd tegen mensenhandel </a:t>
            </a:r>
            <a:endParaRPr lang="nl-BE" sz="1800" dirty="0" smtClean="0">
              <a:ea typeface="Calibri"/>
              <a:cs typeface="Times New Roman"/>
            </a:endParaRPr>
          </a:p>
          <a:p>
            <a:pPr lvl="0">
              <a:buBlip>
                <a:blip r:embed="rId2"/>
              </a:buBlip>
            </a:pPr>
            <a:r>
              <a:rPr lang="nl-BE" sz="1800" dirty="0">
                <a:ea typeface="Calibri"/>
                <a:cs typeface="Times New Roman"/>
              </a:rPr>
              <a:t>Bijkomende humanitaire hulp: 30 </a:t>
            </a:r>
            <a:r>
              <a:rPr lang="nl-BE" sz="1800" dirty="0" err="1">
                <a:ea typeface="Calibri"/>
                <a:cs typeface="Times New Roman"/>
              </a:rPr>
              <a:t>mio</a:t>
            </a:r>
            <a:r>
              <a:rPr lang="nl-BE" sz="1800" dirty="0">
                <a:ea typeface="Calibri"/>
                <a:cs typeface="Times New Roman"/>
              </a:rPr>
              <a:t> € </a:t>
            </a:r>
            <a:r>
              <a:rPr lang="nl-BE" sz="1800" dirty="0" smtClean="0">
                <a:ea typeface="Calibri"/>
                <a:cs typeface="Times New Roman"/>
              </a:rPr>
              <a:t>voorzien </a:t>
            </a:r>
          </a:p>
          <a:p>
            <a:pPr lvl="0">
              <a:buBlip>
                <a:blip r:embed="rId2"/>
              </a:buBlip>
            </a:pPr>
            <a:r>
              <a:rPr lang="nl-BE" sz="1800" dirty="0" smtClean="0">
                <a:ea typeface="Calibri"/>
                <a:cs typeface="Times New Roman"/>
              </a:rPr>
              <a:t>La </a:t>
            </a:r>
            <a:r>
              <a:rPr lang="nl-BE" sz="1800" dirty="0" err="1" smtClean="0">
                <a:ea typeface="Calibri"/>
                <a:cs typeface="Times New Roman"/>
              </a:rPr>
              <a:t>Valetta</a:t>
            </a:r>
            <a:r>
              <a:rPr lang="nl-BE" sz="1800" dirty="0">
                <a:ea typeface="Calibri"/>
                <a:cs typeface="Times New Roman"/>
              </a:rPr>
              <a:t> migratietop: 10 </a:t>
            </a:r>
            <a:r>
              <a:rPr lang="nl-BE" sz="1800" dirty="0" err="1">
                <a:ea typeface="Calibri"/>
                <a:cs typeface="Times New Roman"/>
              </a:rPr>
              <a:t>mio</a:t>
            </a:r>
            <a:r>
              <a:rPr lang="nl-BE" sz="1800" dirty="0">
                <a:ea typeface="Calibri"/>
                <a:cs typeface="Times New Roman"/>
              </a:rPr>
              <a:t> € </a:t>
            </a:r>
            <a:r>
              <a:rPr lang="nl-BE" sz="1800" dirty="0" smtClean="0">
                <a:ea typeface="Calibri"/>
                <a:cs typeface="Times New Roman"/>
              </a:rPr>
              <a:t>voor </a:t>
            </a:r>
            <a:r>
              <a:rPr lang="nl-BE" sz="1800" i="1" dirty="0">
                <a:ea typeface="Calibri"/>
                <a:cs typeface="Times New Roman"/>
              </a:rPr>
              <a:t>Eu Trust Fund </a:t>
            </a:r>
            <a:r>
              <a:rPr lang="nl-BE" sz="1800" dirty="0" smtClean="0">
                <a:ea typeface="Calibri"/>
                <a:cs typeface="Times New Roman"/>
              </a:rPr>
              <a:t>+ </a:t>
            </a:r>
            <a:r>
              <a:rPr lang="nl-BE" sz="1800" smtClean="0">
                <a:ea typeface="Calibri"/>
                <a:cs typeface="Times New Roman"/>
              </a:rPr>
              <a:t>meer studiebeurzen (OS)</a:t>
            </a:r>
            <a:endParaRPr lang="nl-BE" sz="1800" dirty="0" smtClean="0">
              <a:ea typeface="Calibri"/>
              <a:cs typeface="Times New Roman"/>
            </a:endParaRPr>
          </a:p>
          <a:p>
            <a:pPr lvl="0">
              <a:buBlip>
                <a:blip r:embed="rId2"/>
              </a:buBlip>
            </a:pPr>
            <a:r>
              <a:rPr lang="fr-BE" sz="1800" dirty="0" smtClean="0">
                <a:ea typeface="Calibri"/>
                <a:cs typeface="Times New Roman"/>
              </a:rPr>
              <a:t>Crisiscentrum </a:t>
            </a:r>
            <a:r>
              <a:rPr lang="fr-BE" sz="1800" dirty="0" err="1" smtClean="0">
                <a:ea typeface="Calibri"/>
                <a:cs typeface="Times New Roman"/>
              </a:rPr>
              <a:t>als</a:t>
            </a:r>
            <a:r>
              <a:rPr lang="fr-BE" sz="1800" dirty="0" smtClean="0">
                <a:ea typeface="Calibri"/>
                <a:cs typeface="Times New Roman"/>
              </a:rPr>
              <a:t> </a:t>
            </a:r>
            <a:r>
              <a:rPr lang="fr-BE" sz="1800" dirty="0" err="1" smtClean="0">
                <a:ea typeface="Calibri"/>
                <a:cs typeface="Times New Roman"/>
              </a:rPr>
              <a:t>contactpunt</a:t>
            </a:r>
            <a:r>
              <a:rPr lang="fr-BE" sz="1800" dirty="0" smtClean="0">
                <a:ea typeface="Calibri"/>
                <a:cs typeface="Times New Roman"/>
              </a:rPr>
              <a:t>  </a:t>
            </a:r>
            <a:r>
              <a:rPr lang="fr-BE" sz="1800" dirty="0" err="1" smtClean="0">
                <a:ea typeface="Calibri"/>
                <a:cs typeface="Times New Roman"/>
              </a:rPr>
              <a:t>voor</a:t>
            </a:r>
            <a:r>
              <a:rPr lang="fr-BE" sz="1800" dirty="0" smtClean="0">
                <a:ea typeface="Calibri"/>
                <a:cs typeface="Times New Roman"/>
              </a:rPr>
              <a:t> </a:t>
            </a:r>
            <a:r>
              <a:rPr lang="fr-BE" sz="1800" dirty="0">
                <a:ea typeface="Calibri"/>
                <a:cs typeface="Times New Roman"/>
              </a:rPr>
              <a:t>ICPR </a:t>
            </a:r>
          </a:p>
          <a:p>
            <a:pPr lvl="0">
              <a:buBlip>
                <a:blip r:embed="rId2"/>
              </a:buBlip>
            </a:pPr>
            <a:r>
              <a:rPr lang="nl-BE" sz="1800" dirty="0" smtClean="0">
                <a:ea typeface="Calibri"/>
                <a:cs typeface="Times New Roman"/>
              </a:rPr>
              <a:t>Aanvraag </a:t>
            </a:r>
            <a:r>
              <a:rPr lang="nl-BE" sz="1800" dirty="0">
                <a:ea typeface="Calibri"/>
                <a:cs typeface="Times New Roman"/>
              </a:rPr>
              <a:t>voor 126 </a:t>
            </a:r>
            <a:r>
              <a:rPr lang="nl-BE" sz="1800" dirty="0" err="1">
                <a:ea typeface="Calibri"/>
                <a:cs typeface="Times New Roman"/>
              </a:rPr>
              <a:t>mio</a:t>
            </a:r>
            <a:r>
              <a:rPr lang="nl-BE" sz="1800" dirty="0">
                <a:ea typeface="Calibri"/>
                <a:cs typeface="Times New Roman"/>
              </a:rPr>
              <a:t> € bijkomende financiering noodsteun</a:t>
            </a:r>
            <a:endParaRPr lang="fr-BE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fr-BE" sz="1800" dirty="0" err="1" smtClean="0">
                <a:ea typeface="Calibri"/>
                <a:cs typeface="Times New Roman"/>
              </a:rPr>
              <a:t>Aandachtspunten</a:t>
            </a:r>
            <a:r>
              <a:rPr lang="fr-BE" sz="1800" dirty="0" smtClean="0">
                <a:ea typeface="Calibri"/>
                <a:cs typeface="Times New Roman"/>
              </a:rPr>
              <a:t>: </a:t>
            </a: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nl-BE" sz="1800" dirty="0" smtClean="0">
                <a:solidFill>
                  <a:prstClr val="black"/>
                </a:solidFill>
                <a:ea typeface="Calibri"/>
                <a:cs typeface="Times New Roman"/>
              </a:rPr>
              <a:t>Terugkeer </a:t>
            </a:r>
            <a:r>
              <a:rPr lang="nl-BE" sz="1800" dirty="0">
                <a:solidFill>
                  <a:prstClr val="black"/>
                </a:solidFill>
                <a:ea typeface="Calibri"/>
                <a:cs typeface="Times New Roman"/>
              </a:rPr>
              <a:t>en </a:t>
            </a:r>
            <a:r>
              <a:rPr lang="nl-BE" sz="1800" dirty="0" err="1">
                <a:solidFill>
                  <a:prstClr val="black"/>
                </a:solidFill>
                <a:ea typeface="Calibri"/>
                <a:cs typeface="Times New Roman"/>
              </a:rPr>
              <a:t>readmissie</a:t>
            </a:r>
            <a:r>
              <a:rPr lang="nl-BE" sz="1800" dirty="0">
                <a:solidFill>
                  <a:prstClr val="black"/>
                </a:solidFill>
                <a:ea typeface="Calibri"/>
                <a:cs typeface="Times New Roman"/>
              </a:rPr>
              <a:t> zijn </a:t>
            </a:r>
            <a:r>
              <a:rPr lang="nl-BE" sz="1800" dirty="0" smtClean="0">
                <a:solidFill>
                  <a:prstClr val="black"/>
                </a:solidFill>
                <a:ea typeface="Calibri"/>
                <a:cs typeface="Times New Roman"/>
              </a:rPr>
              <a:t>prioritair (sluitstuk </a:t>
            </a:r>
            <a:r>
              <a:rPr lang="nl-BE" sz="1800" dirty="0">
                <a:solidFill>
                  <a:prstClr val="black"/>
                </a:solidFill>
                <a:ea typeface="Calibri"/>
                <a:cs typeface="Times New Roman"/>
              </a:rPr>
              <a:t>van </a:t>
            </a:r>
            <a:r>
              <a:rPr lang="nl-BE" sz="1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nl-BE" sz="1800" dirty="0">
                <a:solidFill>
                  <a:prstClr val="black"/>
                </a:solidFill>
                <a:ea typeface="Calibri"/>
                <a:cs typeface="Times New Roman"/>
              </a:rPr>
              <a:t>migratiebeleid en </a:t>
            </a:r>
            <a:r>
              <a:rPr lang="nl-BE" sz="1800" dirty="0" smtClean="0">
                <a:solidFill>
                  <a:prstClr val="black"/>
                </a:solidFill>
                <a:ea typeface="Calibri"/>
                <a:cs typeface="Times New Roman"/>
              </a:rPr>
              <a:t>tegenhanger </a:t>
            </a:r>
            <a:r>
              <a:rPr lang="nl-BE" sz="1800" dirty="0">
                <a:solidFill>
                  <a:prstClr val="black"/>
                </a:solidFill>
                <a:ea typeface="Calibri"/>
                <a:cs typeface="Times New Roman"/>
              </a:rPr>
              <a:t>van </a:t>
            </a:r>
            <a:r>
              <a:rPr lang="nl-BE" sz="1800" dirty="0" smtClean="0">
                <a:solidFill>
                  <a:prstClr val="black"/>
                </a:solidFill>
                <a:ea typeface="Calibri"/>
                <a:cs typeface="Times New Roman"/>
              </a:rPr>
              <a:t>solidariteit) </a:t>
            </a:r>
            <a:endParaRPr lang="fr-BE" sz="1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fr-BE" sz="1800" dirty="0" err="1" smtClean="0">
                <a:solidFill>
                  <a:prstClr val="black"/>
                </a:solidFill>
                <a:ea typeface="Calibri"/>
                <a:cs typeface="Times New Roman"/>
              </a:rPr>
              <a:t>Deelname</a:t>
            </a:r>
            <a:r>
              <a:rPr lang="fr-BE" sz="1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BE" sz="1800" dirty="0" err="1" smtClean="0">
                <a:solidFill>
                  <a:prstClr val="black"/>
                </a:solidFill>
                <a:ea typeface="Calibri"/>
                <a:cs typeface="Times New Roman"/>
              </a:rPr>
              <a:t>aan</a:t>
            </a:r>
            <a:r>
              <a:rPr lang="fr-BE" sz="1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BE" sz="1800" dirty="0" err="1" smtClean="0">
                <a:solidFill>
                  <a:prstClr val="black"/>
                </a:solidFill>
                <a:ea typeface="Calibri"/>
                <a:cs typeface="Times New Roman"/>
              </a:rPr>
              <a:t>relocatie</a:t>
            </a:r>
            <a:r>
              <a:rPr lang="fr-BE" sz="1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BE" sz="1800" dirty="0" err="1" smtClean="0">
                <a:solidFill>
                  <a:prstClr val="black"/>
                </a:solidFill>
                <a:ea typeface="Calibri"/>
                <a:cs typeface="Times New Roman"/>
              </a:rPr>
              <a:t>is</a:t>
            </a:r>
            <a:r>
              <a:rPr lang="fr-BE" sz="1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BE" sz="1800" dirty="0" err="1" smtClean="0">
                <a:solidFill>
                  <a:prstClr val="black"/>
                </a:solidFill>
                <a:ea typeface="Calibri"/>
                <a:cs typeface="Times New Roman"/>
              </a:rPr>
              <a:t>gelinkt</a:t>
            </a:r>
            <a:r>
              <a:rPr lang="fr-BE" sz="1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BE" sz="1800" dirty="0" err="1" smtClean="0">
                <a:solidFill>
                  <a:prstClr val="black"/>
                </a:solidFill>
                <a:ea typeface="Calibri"/>
                <a:cs typeface="Times New Roman"/>
              </a:rPr>
              <a:t>aan</a:t>
            </a:r>
            <a:r>
              <a:rPr lang="fr-BE" sz="1800" dirty="0" smtClean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r>
              <a:rPr lang="nl-BE" sz="1800" dirty="0" smtClean="0">
                <a:ea typeface="Calibri"/>
                <a:cs typeface="Times New Roman"/>
              </a:rPr>
              <a:t>goede </a:t>
            </a:r>
            <a:r>
              <a:rPr lang="nl-BE" sz="1800" dirty="0">
                <a:ea typeface="Calibri"/>
                <a:cs typeface="Times New Roman"/>
              </a:rPr>
              <a:t>werking van de </a:t>
            </a:r>
            <a:r>
              <a:rPr lang="nl-BE" sz="1800" dirty="0" smtClean="0">
                <a:ea typeface="Calibri"/>
                <a:cs typeface="Times New Roman"/>
              </a:rPr>
              <a:t>hotspots</a:t>
            </a:r>
            <a:endParaRPr lang="nl-BE" sz="18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nl-BE" sz="1800" dirty="0" smtClean="0">
                <a:ea typeface="Calibri"/>
                <a:cs typeface="Times New Roman"/>
              </a:rPr>
              <a:t>Verder uitbouwen van solidariteit </a:t>
            </a:r>
            <a:r>
              <a:rPr lang="nl-BE" sz="1800" dirty="0">
                <a:ea typeface="Calibri"/>
                <a:cs typeface="Times New Roman"/>
              </a:rPr>
              <a:t>met 3</a:t>
            </a:r>
            <a:r>
              <a:rPr lang="nl-BE" sz="1800" baseline="30000" dirty="0">
                <a:ea typeface="Calibri"/>
                <a:cs typeface="Times New Roman"/>
              </a:rPr>
              <a:t>e</a:t>
            </a:r>
            <a:r>
              <a:rPr lang="nl-BE" sz="1800" dirty="0">
                <a:ea typeface="Calibri"/>
                <a:cs typeface="Times New Roman"/>
              </a:rPr>
              <a:t> landen </a:t>
            </a:r>
            <a:r>
              <a:rPr lang="nl-BE" sz="1800" dirty="0" smtClean="0">
                <a:ea typeface="Calibri"/>
                <a:cs typeface="Times New Roman"/>
              </a:rPr>
              <a:t>(</a:t>
            </a:r>
            <a:r>
              <a:rPr lang="nl-BE" sz="1800" dirty="0">
                <a:ea typeface="Calibri"/>
                <a:cs typeface="Times New Roman"/>
              </a:rPr>
              <a:t>via ontwikkelingssamenwerking en humanitaire hulp</a:t>
            </a:r>
            <a:r>
              <a:rPr lang="nl-BE" sz="1800" dirty="0" smtClean="0">
                <a:ea typeface="Calibri"/>
                <a:cs typeface="Times New Roman"/>
              </a:rPr>
              <a:t>)</a:t>
            </a:r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42532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2016224"/>
          </a:xfrm>
        </p:spPr>
        <p:txBody>
          <a:bodyPr>
            <a:normAutofit/>
          </a:bodyPr>
          <a:lstStyle/>
          <a:p>
            <a:pPr algn="ctr"/>
            <a:r>
              <a:rPr lang="nl-BE" sz="6600" dirty="0" err="1"/>
              <a:t>questions</a:t>
            </a:r>
            <a:r>
              <a:rPr lang="nl-BE" sz="6600" dirty="0"/>
              <a:t>?</a:t>
            </a:r>
            <a:endParaRPr lang="fr-BE" sz="6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240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1900" dirty="0"/>
              <a:t>Sylvie Kormoss</a:t>
            </a:r>
          </a:p>
          <a:p>
            <a:pPr marL="0" indent="0">
              <a:buNone/>
            </a:pPr>
            <a:r>
              <a:rPr lang="nl-BE" sz="1900" dirty="0"/>
              <a:t>FOD Binnenlandse Zaken</a:t>
            </a:r>
          </a:p>
          <a:p>
            <a:pPr marL="0" indent="0">
              <a:buNone/>
            </a:pPr>
            <a:r>
              <a:rPr lang="nl-BE" sz="1900" dirty="0"/>
              <a:t>Internationale Cel</a:t>
            </a:r>
          </a:p>
          <a:p>
            <a:pPr marL="0" indent="0">
              <a:buNone/>
            </a:pPr>
            <a:r>
              <a:rPr lang="nl-BE" sz="1900" dirty="0">
                <a:hlinkClick r:id="rId2"/>
              </a:rPr>
              <a:t>Sylvie.kormoss@ibz.fgov.be</a:t>
            </a:r>
            <a:endParaRPr lang="nl-BE" sz="19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spcAft>
                <a:spcPts val="0"/>
              </a:spcAft>
              <a:buNone/>
            </a:pPr>
            <a:r>
              <a:rPr lang="nl-BE" sz="1500" dirty="0"/>
              <a:t>Nuttige </a:t>
            </a:r>
            <a:r>
              <a:rPr lang="nl-BE" sz="1500" dirty="0" smtClean="0"/>
              <a:t>links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BE" sz="1500" u="sng" dirty="0" smtClean="0">
                <a:solidFill>
                  <a:srgbClr val="1F497D"/>
                </a:solidFill>
                <a:ea typeface="Calibri"/>
                <a:cs typeface="Times New Roman"/>
                <a:hlinkClick r:id="rId3"/>
              </a:rPr>
              <a:t>http</a:t>
            </a:r>
            <a:r>
              <a:rPr lang="fr-BE" sz="1500" u="sng" dirty="0">
                <a:solidFill>
                  <a:srgbClr val="1F497D"/>
                </a:solidFill>
                <a:ea typeface="Calibri"/>
                <a:cs typeface="Times New Roman"/>
                <a:hlinkClick r:id="rId3"/>
              </a:rPr>
              <a:t>://europa.eu/rapid/press-release_IP-15-6114_fr.htm</a:t>
            </a:r>
            <a:r>
              <a:rPr lang="fr-BE" sz="1500" dirty="0">
                <a:solidFill>
                  <a:srgbClr val="1F497D"/>
                </a:solidFill>
                <a:ea typeface="Calibri"/>
                <a:cs typeface="Times New Roman"/>
              </a:rPr>
              <a:t> </a:t>
            </a:r>
            <a:endParaRPr lang="fr-BE" sz="15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fr-BE" sz="1500" dirty="0">
                <a:hlinkClick r:id="rId4"/>
              </a:rPr>
              <a:t>http://</a:t>
            </a:r>
            <a:r>
              <a:rPr lang="fr-BE" sz="1500" dirty="0" smtClean="0">
                <a:hlinkClick r:id="rId4"/>
              </a:rPr>
              <a:t>europa.eu/rapid/press-release_IP-15-6114_en.htm</a:t>
            </a:r>
            <a:endParaRPr lang="fr-BE" sz="1500" dirty="0" smtClean="0"/>
          </a:p>
          <a:p>
            <a:pPr marL="0" indent="0">
              <a:buNone/>
            </a:pPr>
            <a:endParaRPr lang="fr-BE" sz="1400" dirty="0" smtClean="0"/>
          </a:p>
          <a:p>
            <a:pPr marL="0" indent="0">
              <a:buNone/>
            </a:pPr>
            <a:r>
              <a:rPr lang="fr-BE" sz="1400" dirty="0" err="1" smtClean="0"/>
              <a:t>Bronnen</a:t>
            </a:r>
            <a:r>
              <a:rPr lang="fr-BE" sz="1400" dirty="0" smtClean="0"/>
              <a:t> </a:t>
            </a:r>
          </a:p>
          <a:p>
            <a:pPr marL="0" indent="0">
              <a:buNone/>
            </a:pPr>
            <a:r>
              <a:rPr lang="fr-BE" sz="1400" dirty="0" err="1" smtClean="0"/>
              <a:t>kaart</a:t>
            </a:r>
            <a:r>
              <a:rPr lang="fr-BE" sz="1400" dirty="0" smtClean="0"/>
              <a:t> 1 (ISAA </a:t>
            </a:r>
            <a:r>
              <a:rPr lang="fr-BE" sz="1400" dirty="0"/>
              <a:t>Situation Report no </a:t>
            </a:r>
            <a:r>
              <a:rPr lang="fr-BE" sz="1400" dirty="0" smtClean="0"/>
              <a:t>2), </a:t>
            </a:r>
            <a:r>
              <a:rPr lang="fr-BE" sz="1400" dirty="0" err="1" smtClean="0"/>
              <a:t>kaarten</a:t>
            </a:r>
            <a:r>
              <a:rPr lang="fr-BE" sz="1400" dirty="0" smtClean="0"/>
              <a:t> 2-4 (</a:t>
            </a:r>
            <a:r>
              <a:rPr lang="fr-BE" sz="1400" dirty="0" err="1" smtClean="0"/>
              <a:t>Frontex</a:t>
            </a:r>
            <a:r>
              <a:rPr lang="fr-BE" sz="1400" dirty="0" smtClean="0"/>
              <a:t> </a:t>
            </a:r>
            <a:r>
              <a:rPr lang="fr-BE" sz="1400" dirty="0" err="1"/>
              <a:t>Monthly</a:t>
            </a:r>
            <a:r>
              <a:rPr lang="fr-BE" sz="1400" dirty="0"/>
              <a:t> </a:t>
            </a:r>
            <a:r>
              <a:rPr lang="fr-BE" sz="1400" dirty="0" err="1"/>
              <a:t>Analysis</a:t>
            </a:r>
            <a:r>
              <a:rPr lang="fr-BE" sz="1400" dirty="0"/>
              <a:t> </a:t>
            </a:r>
            <a:r>
              <a:rPr lang="fr-BE" sz="1400" dirty="0" err="1"/>
              <a:t>October</a:t>
            </a:r>
            <a:r>
              <a:rPr lang="fr-BE" sz="1400" dirty="0"/>
              <a:t> </a:t>
            </a:r>
            <a:r>
              <a:rPr lang="fr-BE" sz="1400" dirty="0" smtClean="0"/>
              <a:t>2015),  </a:t>
            </a:r>
            <a:r>
              <a:rPr lang="fr-BE" sz="1400" dirty="0" err="1" smtClean="0"/>
              <a:t>tabel</a:t>
            </a:r>
            <a:r>
              <a:rPr lang="fr-BE" sz="1400" dirty="0" smtClean="0"/>
              <a:t> 1 (EASO Weekly Report 45),  </a:t>
            </a:r>
            <a:r>
              <a:rPr lang="fr-BE" sz="1400" dirty="0" err="1" smtClean="0"/>
              <a:t>tabellen</a:t>
            </a:r>
            <a:r>
              <a:rPr lang="fr-BE" sz="1400" dirty="0" smtClean="0"/>
              <a:t> 2-6 (CGVS)</a:t>
            </a:r>
            <a:endParaRPr lang="fr-BE" sz="1400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smtClean="0"/>
              <a:t>Routes </a:t>
            </a:r>
            <a:r>
              <a:rPr lang="nl-BE" sz="2800" dirty="0" err="1" smtClean="0"/>
              <a:t>migratoires</a:t>
            </a:r>
            <a:r>
              <a:rPr lang="nl-BE" sz="2800" dirty="0" smtClean="0"/>
              <a:t> </a:t>
            </a:r>
            <a:r>
              <a:rPr lang="nl-BE" sz="2800" dirty="0" err="1" smtClean="0"/>
              <a:t>Principales</a:t>
            </a:r>
            <a:endParaRPr lang="fr-BE" sz="28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65" y="1989138"/>
            <a:ext cx="5798869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8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400" dirty="0" err="1" smtClean="0"/>
              <a:t>Contrôles</a:t>
            </a:r>
            <a:r>
              <a:rPr lang="nl-BE" sz="2400" dirty="0" smtClean="0"/>
              <a:t> </a:t>
            </a:r>
            <a:r>
              <a:rPr lang="nl-BE" sz="2400" dirty="0" err="1" smtClean="0"/>
              <a:t>aux</a:t>
            </a:r>
            <a:r>
              <a:rPr lang="nl-BE" sz="2400" dirty="0" smtClean="0"/>
              <a:t> </a:t>
            </a:r>
            <a:r>
              <a:rPr lang="nl-BE" sz="2400" dirty="0" err="1" smtClean="0"/>
              <a:t>frontières</a:t>
            </a:r>
            <a:r>
              <a:rPr lang="nl-BE" sz="2400" dirty="0" smtClean="0"/>
              <a:t>: </a:t>
            </a:r>
            <a:r>
              <a:rPr lang="nl-BE" sz="2400" dirty="0" err="1" smtClean="0"/>
              <a:t>balkans</a:t>
            </a:r>
            <a:r>
              <a:rPr lang="nl-BE" sz="2400" dirty="0" smtClean="0"/>
              <a:t> </a:t>
            </a:r>
            <a:r>
              <a:rPr lang="nl-BE" sz="2400" dirty="0" err="1" smtClean="0"/>
              <a:t>occidentaux</a:t>
            </a:r>
            <a:endParaRPr lang="fr-BE" sz="24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90" y="1989138"/>
            <a:ext cx="5971819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9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smtClean="0"/>
              <a:t>Route </a:t>
            </a:r>
            <a:r>
              <a:rPr lang="nl-BE" sz="2800" dirty="0" err="1" smtClean="0"/>
              <a:t>migratoire</a:t>
            </a:r>
            <a:r>
              <a:rPr lang="nl-BE" sz="2800" dirty="0" smtClean="0"/>
              <a:t> via les </a:t>
            </a:r>
            <a:r>
              <a:rPr lang="nl-BE" sz="2800" dirty="0" err="1" smtClean="0"/>
              <a:t>balkans</a:t>
            </a:r>
            <a:r>
              <a:rPr lang="nl-BE" sz="2800" dirty="0" smtClean="0"/>
              <a:t> </a:t>
            </a:r>
            <a:endParaRPr lang="fr-BE" sz="28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87" y="1989138"/>
            <a:ext cx="397422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8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Arrivées EU </a:t>
            </a:r>
            <a:r>
              <a:rPr lang="fr-BE" sz="2800" dirty="0"/>
              <a:t>via </a:t>
            </a:r>
            <a:r>
              <a:rPr lang="fr-BE" sz="2800" dirty="0" smtClean="0"/>
              <a:t>Méditerranée (1/1/15 – 5/11/15)</a:t>
            </a:r>
            <a:r>
              <a:rPr lang="fr-BE" sz="2800" dirty="0"/>
              <a:t/>
            </a:r>
            <a:br>
              <a:rPr lang="fr-BE" sz="2800" dirty="0"/>
            </a:b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nl-BE" sz="2400" dirty="0" smtClean="0"/>
              <a:t>770 838 réfugiés et </a:t>
            </a:r>
            <a:r>
              <a:rPr lang="nl-BE" sz="2400" dirty="0" err="1" smtClean="0"/>
              <a:t>migrants</a:t>
            </a:r>
            <a:r>
              <a:rPr lang="nl-BE" sz="2400" dirty="0" smtClean="0"/>
              <a:t> arrivés en Europe par </a:t>
            </a:r>
            <a:r>
              <a:rPr lang="nl-BE" sz="2400" dirty="0" err="1" smtClean="0"/>
              <a:t>mer</a:t>
            </a:r>
            <a:endParaRPr lang="nl-BE" sz="2400" dirty="0"/>
          </a:p>
          <a:p>
            <a:pPr>
              <a:buBlip>
                <a:blip r:embed="rId2"/>
              </a:buBlip>
            </a:pPr>
            <a:r>
              <a:rPr lang="nl-BE" sz="2400" dirty="0" smtClean="0"/>
              <a:t>3440 </a:t>
            </a:r>
            <a:r>
              <a:rPr lang="nl-BE" sz="2400" dirty="0" err="1" smtClean="0"/>
              <a:t>personnes</a:t>
            </a:r>
            <a:r>
              <a:rPr lang="nl-BE" sz="2400" dirty="0" smtClean="0"/>
              <a:t> </a:t>
            </a:r>
            <a:r>
              <a:rPr lang="nl-BE" sz="2400" dirty="0" err="1" smtClean="0"/>
              <a:t>décédées</a:t>
            </a:r>
            <a:r>
              <a:rPr lang="nl-BE" sz="2400" dirty="0" smtClean="0"/>
              <a:t> </a:t>
            </a:r>
            <a:r>
              <a:rPr lang="nl-BE" sz="2400" dirty="0" err="1" smtClean="0"/>
              <a:t>ou</a:t>
            </a:r>
            <a:r>
              <a:rPr lang="nl-BE" sz="2400" dirty="0" smtClean="0"/>
              <a:t> </a:t>
            </a:r>
            <a:r>
              <a:rPr lang="nl-BE" sz="2400" dirty="0" err="1" smtClean="0"/>
              <a:t>disparues</a:t>
            </a:r>
            <a:r>
              <a:rPr lang="nl-BE" sz="2400" dirty="0" smtClean="0"/>
              <a:t> (</a:t>
            </a:r>
            <a:r>
              <a:rPr lang="nl-BE" sz="2400" dirty="0" err="1" smtClean="0"/>
              <a:t>estimation</a:t>
            </a:r>
            <a:r>
              <a:rPr lang="nl-BE" sz="2400" dirty="0" smtClean="0"/>
              <a:t>)</a:t>
            </a:r>
          </a:p>
          <a:p>
            <a:pPr>
              <a:buBlip>
                <a:blip r:embed="rId2"/>
              </a:buBlip>
            </a:pPr>
            <a:r>
              <a:rPr lang="nl-BE" sz="2400" dirty="0" smtClean="0"/>
              <a:t>626 436 </a:t>
            </a:r>
            <a:r>
              <a:rPr lang="nl-BE" sz="2400" dirty="0" err="1" smtClean="0"/>
              <a:t>arrivées</a:t>
            </a:r>
            <a:r>
              <a:rPr lang="nl-BE" sz="2400" dirty="0" smtClean="0"/>
              <a:t> en </a:t>
            </a:r>
            <a:r>
              <a:rPr lang="nl-BE" sz="2400" dirty="0" err="1" smtClean="0"/>
              <a:t>Grèce</a:t>
            </a:r>
            <a:r>
              <a:rPr lang="nl-BE" sz="2400" dirty="0" smtClean="0"/>
              <a:t> par </a:t>
            </a:r>
            <a:r>
              <a:rPr lang="nl-BE" sz="2400" dirty="0" err="1" smtClean="0"/>
              <a:t>mer</a:t>
            </a:r>
            <a:endParaRPr lang="nl-BE" sz="2400" dirty="0"/>
          </a:p>
          <a:p>
            <a:pPr>
              <a:buBlip>
                <a:blip r:embed="rId2"/>
              </a:buBlip>
            </a:pPr>
            <a:r>
              <a:rPr lang="nl-BE" sz="2400" dirty="0" smtClean="0"/>
              <a:t>141 500 </a:t>
            </a:r>
            <a:r>
              <a:rPr lang="nl-BE" sz="2400" dirty="0" err="1" smtClean="0"/>
              <a:t>arrivées</a:t>
            </a:r>
            <a:r>
              <a:rPr lang="nl-BE" sz="2400" dirty="0" smtClean="0"/>
              <a:t> en </a:t>
            </a:r>
            <a:r>
              <a:rPr lang="nl-BE" sz="2400" dirty="0" err="1" smtClean="0"/>
              <a:t>Italie</a:t>
            </a:r>
            <a:r>
              <a:rPr lang="nl-BE" sz="2400" dirty="0" smtClean="0"/>
              <a:t> par </a:t>
            </a:r>
            <a:r>
              <a:rPr lang="nl-BE" sz="2400" dirty="0" err="1" smtClean="0"/>
              <a:t>mer</a:t>
            </a:r>
            <a:endParaRPr lang="nl-BE" sz="2400" dirty="0" smtClean="0"/>
          </a:p>
          <a:p>
            <a:pPr>
              <a:buBlip>
                <a:blip r:embed="rId2"/>
              </a:buBlip>
            </a:pPr>
            <a:r>
              <a:rPr lang="nl-BE" sz="2400" dirty="0" smtClean="0"/>
              <a:t>5000 </a:t>
            </a:r>
            <a:r>
              <a:rPr lang="nl-BE" sz="2400" dirty="0" err="1" smtClean="0"/>
              <a:t>arrivées</a:t>
            </a:r>
            <a:r>
              <a:rPr lang="nl-BE" sz="2400" dirty="0" smtClean="0"/>
              <a:t> </a:t>
            </a:r>
            <a:r>
              <a:rPr lang="nl-BE" sz="2400" dirty="0" err="1" smtClean="0"/>
              <a:t>journalières</a:t>
            </a:r>
            <a:r>
              <a:rPr lang="nl-BE" sz="2400" dirty="0" smtClean="0"/>
              <a:t> en </a:t>
            </a:r>
            <a:r>
              <a:rPr lang="nl-BE" sz="2400" dirty="0" err="1" smtClean="0"/>
              <a:t>Grèce</a:t>
            </a:r>
            <a:endParaRPr lang="nl-BE" sz="2400" dirty="0"/>
          </a:p>
          <a:p>
            <a:pPr>
              <a:buBlip>
                <a:blip r:embed="rId2"/>
              </a:buBlip>
            </a:pPr>
            <a:r>
              <a:rPr lang="nl-BE" sz="2400" dirty="0" smtClean="0"/>
              <a:t>105 </a:t>
            </a:r>
            <a:r>
              <a:rPr lang="nl-BE" sz="2400" dirty="0" err="1" smtClean="0"/>
              <a:t>personnes</a:t>
            </a:r>
            <a:r>
              <a:rPr lang="nl-BE" sz="2400" dirty="0" smtClean="0"/>
              <a:t> </a:t>
            </a:r>
            <a:r>
              <a:rPr lang="nl-BE" sz="2400" dirty="0" err="1" smtClean="0"/>
              <a:t>relocalisées</a:t>
            </a:r>
            <a:r>
              <a:rPr lang="nl-BE" sz="2400" dirty="0" smtClean="0"/>
              <a:t> </a:t>
            </a:r>
            <a:r>
              <a:rPr lang="nl-BE" sz="2400" dirty="0" err="1" smtClean="0"/>
              <a:t>depuis</a:t>
            </a:r>
            <a:r>
              <a:rPr lang="nl-BE" sz="2400" dirty="0" smtClean="0"/>
              <a:t> </a:t>
            </a:r>
            <a:r>
              <a:rPr lang="nl-BE" sz="2400" dirty="0" err="1" smtClean="0"/>
              <a:t>l’Italie</a:t>
            </a:r>
            <a:endParaRPr lang="nl-BE" sz="2400" dirty="0"/>
          </a:p>
          <a:p>
            <a:pPr>
              <a:buBlip>
                <a:blip r:embed="rId2"/>
              </a:buBlip>
            </a:pPr>
            <a:r>
              <a:rPr lang="nl-BE" sz="2400" dirty="0" smtClean="0"/>
              <a:t>30 </a:t>
            </a:r>
            <a:r>
              <a:rPr lang="nl-BE" sz="2400" dirty="0" err="1" smtClean="0"/>
              <a:t>personnes</a:t>
            </a:r>
            <a:r>
              <a:rPr lang="nl-BE" sz="2400" dirty="0" smtClean="0"/>
              <a:t> </a:t>
            </a:r>
            <a:r>
              <a:rPr lang="nl-BE" sz="2400" dirty="0" err="1" smtClean="0"/>
              <a:t>relocalisées</a:t>
            </a:r>
            <a:r>
              <a:rPr lang="nl-BE" sz="2400" dirty="0" smtClean="0"/>
              <a:t> </a:t>
            </a:r>
            <a:r>
              <a:rPr lang="nl-BE" sz="2400" dirty="0" err="1" smtClean="0"/>
              <a:t>depuis</a:t>
            </a:r>
            <a:r>
              <a:rPr lang="nl-BE" sz="2400" dirty="0" smtClean="0"/>
              <a:t> la </a:t>
            </a:r>
            <a:r>
              <a:rPr lang="nl-BE" sz="2400" dirty="0" err="1" smtClean="0"/>
              <a:t>Grèce</a:t>
            </a:r>
            <a:r>
              <a:rPr lang="nl-BE" sz="2400" dirty="0" smtClean="0"/>
              <a:t> </a:t>
            </a:r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r>
              <a:rPr lang="nl-BE" sz="1800" dirty="0" smtClean="0"/>
              <a:t>(source: </a:t>
            </a:r>
            <a:r>
              <a:rPr lang="nl-BE" sz="1800" dirty="0" err="1" smtClean="0"/>
              <a:t>Europe’s</a:t>
            </a:r>
            <a:r>
              <a:rPr lang="nl-BE" sz="1800" dirty="0" smtClean="0"/>
              <a:t> </a:t>
            </a:r>
            <a:r>
              <a:rPr lang="nl-BE" sz="1800" dirty="0" err="1" smtClean="0"/>
              <a:t>Refugee</a:t>
            </a:r>
            <a:r>
              <a:rPr lang="nl-BE" sz="1800" dirty="0" smtClean="0"/>
              <a:t> </a:t>
            </a:r>
            <a:r>
              <a:rPr lang="nl-BE" sz="1800" dirty="0" err="1" smtClean="0"/>
              <a:t>Emergency</a:t>
            </a:r>
            <a:r>
              <a:rPr lang="nl-BE" sz="1800" dirty="0" smtClean="0"/>
              <a:t> Response update 9 (30/10-5/11), UNHCR)</a:t>
            </a:r>
            <a:endParaRPr lang="nl-BE" sz="1800" dirty="0"/>
          </a:p>
          <a:p>
            <a:pPr>
              <a:buFont typeface="Wingdings" panose="05000000000000000000" pitchFamily="2" charset="2"/>
              <a:buChar char="q"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8224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800" dirty="0" err="1" smtClean="0"/>
              <a:t>Demandes</a:t>
            </a:r>
            <a:r>
              <a:rPr lang="nl-BE" sz="2800" dirty="0" smtClean="0"/>
              <a:t> </a:t>
            </a:r>
            <a:r>
              <a:rPr lang="nl-BE" sz="2800" dirty="0" err="1" smtClean="0"/>
              <a:t>d’asile</a:t>
            </a:r>
            <a:r>
              <a:rPr lang="nl-BE" sz="2800" dirty="0" smtClean="0"/>
              <a:t> EU (</a:t>
            </a:r>
            <a:r>
              <a:rPr lang="nl-BE" sz="2800" dirty="0" err="1" smtClean="0"/>
              <a:t>chiffres</a:t>
            </a:r>
            <a:r>
              <a:rPr lang="nl-BE" sz="2800" dirty="0" smtClean="0"/>
              <a:t> </a:t>
            </a:r>
            <a:r>
              <a:rPr lang="nl-BE" sz="2800" dirty="0" err="1" smtClean="0"/>
              <a:t>provisoires</a:t>
            </a:r>
            <a:r>
              <a:rPr lang="nl-BE" sz="2800" dirty="0" smtClean="0"/>
              <a:t>)</a:t>
            </a:r>
            <a:endParaRPr lang="fr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nl-BE" sz="2400" dirty="0" err="1" smtClean="0"/>
              <a:t>Entre</a:t>
            </a:r>
            <a:r>
              <a:rPr lang="nl-BE" sz="2400" dirty="0" smtClean="0"/>
              <a:t> 2 et 8 </a:t>
            </a:r>
            <a:r>
              <a:rPr lang="nl-BE" sz="2400" dirty="0" err="1" smtClean="0"/>
              <a:t>novembre</a:t>
            </a:r>
            <a:r>
              <a:rPr lang="nl-BE" sz="2400" dirty="0" smtClean="0"/>
              <a:t> 2015: 39 854 </a:t>
            </a:r>
            <a:r>
              <a:rPr lang="nl-BE" sz="2400" dirty="0" err="1" smtClean="0"/>
              <a:t>demandes</a:t>
            </a:r>
            <a:r>
              <a:rPr lang="nl-BE" sz="2400" dirty="0" smtClean="0"/>
              <a:t> </a:t>
            </a:r>
            <a:r>
              <a:rPr lang="nl-BE" sz="2400" dirty="0" err="1" smtClean="0"/>
              <a:t>d’asile</a:t>
            </a:r>
            <a:endParaRPr lang="nl-BE" sz="2400" dirty="0"/>
          </a:p>
          <a:p>
            <a:pPr>
              <a:buBlip>
                <a:blip r:embed="rId2"/>
              </a:buBlip>
            </a:pPr>
            <a:r>
              <a:rPr lang="nl-BE" sz="2400" dirty="0" smtClean="0"/>
              <a:t>En </a:t>
            </a:r>
            <a:r>
              <a:rPr lang="nl-BE" sz="2400" dirty="0" err="1" smtClean="0"/>
              <a:t>octobre</a:t>
            </a:r>
            <a:r>
              <a:rPr lang="nl-BE" sz="2400" dirty="0" smtClean="0"/>
              <a:t> 2015: </a:t>
            </a:r>
            <a:r>
              <a:rPr lang="nl-BE" sz="2400" dirty="0" err="1" smtClean="0"/>
              <a:t>environ</a:t>
            </a:r>
            <a:r>
              <a:rPr lang="nl-BE" sz="2400" dirty="0" smtClean="0"/>
              <a:t> 162 000 </a:t>
            </a:r>
            <a:r>
              <a:rPr lang="nl-BE" sz="2400" dirty="0" err="1" smtClean="0"/>
              <a:t>demandes</a:t>
            </a:r>
            <a:r>
              <a:rPr lang="nl-BE" sz="2400" dirty="0" smtClean="0"/>
              <a:t> </a:t>
            </a:r>
            <a:r>
              <a:rPr lang="nl-BE" sz="2400" dirty="0" err="1" smtClean="0"/>
              <a:t>d’asile</a:t>
            </a:r>
            <a:endParaRPr lang="nl-BE" sz="2400" dirty="0" smtClean="0"/>
          </a:p>
          <a:p>
            <a:pPr>
              <a:buBlip>
                <a:blip r:embed="rId2"/>
              </a:buBlip>
            </a:pPr>
            <a:r>
              <a:rPr lang="fr-BE" sz="2400" dirty="0" smtClean="0"/>
              <a:t>Entre janvier et octobre 2015: plus d’1 million de demandes d’asile</a:t>
            </a:r>
            <a:endParaRPr lang="fr-BE" sz="2400" dirty="0"/>
          </a:p>
          <a:p>
            <a:pPr>
              <a:buFont typeface="Wingdings" panose="05000000000000000000" pitchFamily="2" charset="2"/>
              <a:buChar char="q"/>
            </a:pPr>
            <a:endParaRPr lang="nl-BE" sz="2400" dirty="0"/>
          </a:p>
          <a:p>
            <a:pPr marL="0" indent="0">
              <a:buNone/>
            </a:pPr>
            <a:r>
              <a:rPr lang="nl-BE" sz="2000" dirty="0" smtClean="0"/>
              <a:t>(sources: EASO: </a:t>
            </a:r>
            <a:r>
              <a:rPr lang="nl-BE" sz="2000" dirty="0" err="1" smtClean="0"/>
              <a:t>chiffres</a:t>
            </a:r>
            <a:r>
              <a:rPr lang="nl-BE" sz="2000" dirty="0" smtClean="0"/>
              <a:t> </a:t>
            </a:r>
            <a:r>
              <a:rPr lang="nl-BE" sz="2000" dirty="0" err="1" smtClean="0"/>
              <a:t>très</a:t>
            </a:r>
            <a:r>
              <a:rPr lang="nl-BE" sz="2000" dirty="0" smtClean="0"/>
              <a:t> </a:t>
            </a:r>
            <a:r>
              <a:rPr lang="nl-BE" sz="2000" dirty="0" err="1" smtClean="0"/>
              <a:t>provisoires</a:t>
            </a:r>
            <a:r>
              <a:rPr lang="nl-BE" sz="2000" dirty="0" smtClean="0"/>
              <a:t>)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4347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re xmlns="0c039a72-29c5-401d-896f-604f3dbe6102" xsi:nil="true"/>
    <_dlc_DocId xmlns="d4b8094a-6551-4d30-9b14-8eff279dbcc5">Q4AAP7UQTD2N-135-50</_dlc_DocId>
    <_dlc_DocIdUrl xmlns="d4b8094a-6551-4d30-9b14-8eff279dbcc5">
      <Url>http://agoranet.ofoifa.local/organisation/_layouts/15/DocIdRedir.aspx?ID=Q4AAP7UQTD2N-135-50</Url>
      <Description>Q4AAP7UQTD2N-135-50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E29E223BC4394AB938486C539252D9" ma:contentTypeVersion="1" ma:contentTypeDescription="Create a new document." ma:contentTypeScope="" ma:versionID="ec51ea8f5d33d21c27c7e202ca348d12">
  <xsd:schema xmlns:xsd="http://www.w3.org/2001/XMLSchema" xmlns:xs="http://www.w3.org/2001/XMLSchema" xmlns:p="http://schemas.microsoft.com/office/2006/metadata/properties" xmlns:ns2="0c039a72-29c5-401d-896f-604f3dbe6102" xmlns:ns3="d4b8094a-6551-4d30-9b14-8eff279dbcc5" targetNamespace="http://schemas.microsoft.com/office/2006/metadata/properties" ma:root="true" ma:fieldsID="6fa000aba0fc11d53feafdcb55344948" ns2:_="" ns3:_="">
    <xsd:import namespace="0c039a72-29c5-401d-896f-604f3dbe6102"/>
    <xsd:import namespace="d4b8094a-6551-4d30-9b14-8eff279dbcc5"/>
    <xsd:element name="properties">
      <xsd:complexType>
        <xsd:sequence>
          <xsd:element name="documentManagement">
            <xsd:complexType>
              <xsd:all>
                <xsd:element ref="ns2:ordr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39a72-29c5-401d-896f-604f3dbe6102" elementFormDefault="qualified">
    <xsd:import namespace="http://schemas.microsoft.com/office/2006/documentManagement/types"/>
    <xsd:import namespace="http://schemas.microsoft.com/office/infopath/2007/PartnerControls"/>
    <xsd:element name="ordre" ma:index="8" nillable="true" ma:displayName="ordre" ma:decimals="0" ma:internalName="ordre">
      <xsd:simpleType>
        <xsd:restriction base="dms:Number">
          <xsd:minInclusive value="1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8094a-6551-4d30-9b14-8eff279dbcc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0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B92D4C-B94A-427C-A4CF-AA3526F5E7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DBE821-6F0D-4A64-BD44-0AC57AFAF45C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0c039a72-29c5-401d-896f-604f3dbe6102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d4b8094a-6551-4d30-9b14-8eff279dbcc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C22204E-40F6-4B02-A1CF-89F2FAE933F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5C675AB-E73C-47AB-A6C5-7FD35DF86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039a72-29c5-401d-896f-604f3dbe6102"/>
    <ds:schemaRef ds:uri="d4b8094a-6551-4d30-9b14-8eff279dbc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Ifa PPT template</Template>
  <TotalTime>2170</TotalTime>
  <Words>2484</Words>
  <Application>Microsoft Office PowerPoint</Application>
  <PresentationFormat>Diavoorstelling (4:3)</PresentationFormat>
  <Paragraphs>316</Paragraphs>
  <Slides>42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3" baseType="lpstr">
      <vt:lpstr>Ifa PPT template</vt:lpstr>
      <vt:lpstr>Conférence ifa – 19 novembre 2015</vt:lpstr>
      <vt:lpstr>plan</vt:lpstr>
      <vt:lpstr>      Routes migratoires  Quelques chiffres</vt:lpstr>
      <vt:lpstr>PowerPoint-presentatie</vt:lpstr>
      <vt:lpstr>Routes migratoires Principales</vt:lpstr>
      <vt:lpstr>Contrôles aux frontières: balkans occidentaux</vt:lpstr>
      <vt:lpstr>Route migratoire via les balkans </vt:lpstr>
      <vt:lpstr> Arrivées EU via Méditerranée (1/1/15 – 5/11/15) </vt:lpstr>
      <vt:lpstr>Demandes d’asile EU (chiffres provisoires)</vt:lpstr>
      <vt:lpstr>Demandes d’asile EU </vt:lpstr>
      <vt:lpstr>Demandes d’asile en Belgique: aperçu 1994-2015</vt:lpstr>
      <vt:lpstr>demandes d’asile en Belgique: 2014-2015</vt:lpstr>
      <vt:lpstr>demandes d’asile en Belgique: 2015</vt:lpstr>
      <vt:lpstr>Demandes d’asiles en Belgique: octobre 2015</vt:lpstr>
      <vt:lpstr>Demandes d’asile en belgique: reconnaisances + protection subsidiaire en 2015</vt:lpstr>
      <vt:lpstr>                                 Algemeen                                    Interne dimensie                                    Externe dimensie                Financiële steun  </vt:lpstr>
      <vt:lpstr>Eu respons: enkele sleutelwoorden</vt:lpstr>
      <vt:lpstr>Kroniek van een aangekondigde crisis (1)</vt:lpstr>
      <vt:lpstr>Kroniek van een aangekondigde crisis (2)</vt:lpstr>
      <vt:lpstr>Kroniek van een aangekondigde crisis (3)</vt:lpstr>
      <vt:lpstr>Kroniek van een aangekondigde crisis (3bis)</vt:lpstr>
      <vt:lpstr>Kroniek van een aangekondigde crisis (4)</vt:lpstr>
      <vt:lpstr>Kroniek van een aangekondigde crisis (5)</vt:lpstr>
      <vt:lpstr>Kroniek van een aangekondigde crisis (6)</vt:lpstr>
      <vt:lpstr>Kroniek van een aangekondigde crisis (7)</vt:lpstr>
      <vt:lpstr>Kroniek van een aangekondigde crisis (8)</vt:lpstr>
      <vt:lpstr>Kroniek van een aangekondigde crisis (9)</vt:lpstr>
      <vt:lpstr>Kroniek van een aangekondigde crisis (10)</vt:lpstr>
      <vt:lpstr>Kroniek van een aangekondigde crisis (11)</vt:lpstr>
      <vt:lpstr>Dimension interne de l’ue (1)</vt:lpstr>
      <vt:lpstr>Dimension interne de l’ue (2)</vt:lpstr>
      <vt:lpstr>Dimension interne de l’ue (3)</vt:lpstr>
      <vt:lpstr>Dimension interne de l’ue (4)</vt:lpstr>
      <vt:lpstr>Dimension interne de l’ue (5)</vt:lpstr>
      <vt:lpstr>Dimension externe de l’ue (1)</vt:lpstr>
      <vt:lpstr>Dimension externe de l’ue (2)</vt:lpstr>
      <vt:lpstr>soutien financier complémentaire  par l’ EU pour faire face à la crise migratoire (1)</vt:lpstr>
      <vt:lpstr>soutien financier complémentaire  par l’ EU pour faire face à la crise migratoire (2)</vt:lpstr>
      <vt:lpstr> </vt:lpstr>
      <vt:lpstr>Maatregelen genomen door belgïe (1)</vt:lpstr>
      <vt:lpstr>Maatregelen genomen door belgïe (2)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Gisèle Simon</dc:creator>
  <cp:lastModifiedBy>Kormoss Sylvie</cp:lastModifiedBy>
  <cp:revision>316</cp:revision>
  <cp:lastPrinted>2015-11-18T19:19:07Z</cp:lastPrinted>
  <dcterms:created xsi:type="dcterms:W3CDTF">2015-08-11T07:56:44Z</dcterms:created>
  <dcterms:modified xsi:type="dcterms:W3CDTF">2015-11-18T19:19:10Z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0x01010023E29E223BC4394AB938486C539252D9</vt:lpwstr>
  </property>
  <property fmtid="{D5CDD505-2E9C-101B-9397-08002B2CF9AE}" pid="3" name="_dlc_DocIdItemGuid">
    <vt:lpwstr>246f1526-51d7-4bb5-93ab-f89c2407a501</vt:lpwstr>
  </property>
</Properties>
</file>