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9"/>
  </p:notesMasterIdLst>
  <p:handoutMasterIdLst>
    <p:handoutMasterId r:id="rId30"/>
  </p:handoutMasterIdLst>
  <p:sldIdLst>
    <p:sldId id="354" r:id="rId6"/>
    <p:sldId id="355" r:id="rId7"/>
    <p:sldId id="347" r:id="rId8"/>
    <p:sldId id="344" r:id="rId9"/>
    <p:sldId id="329" r:id="rId10"/>
    <p:sldId id="356" r:id="rId11"/>
    <p:sldId id="357" r:id="rId12"/>
    <p:sldId id="333" r:id="rId13"/>
    <p:sldId id="358" r:id="rId14"/>
    <p:sldId id="348" r:id="rId15"/>
    <p:sldId id="349" r:id="rId16"/>
    <p:sldId id="337" r:id="rId17"/>
    <p:sldId id="359" r:id="rId18"/>
    <p:sldId id="360" r:id="rId19"/>
    <p:sldId id="361" r:id="rId20"/>
    <p:sldId id="362" r:id="rId21"/>
    <p:sldId id="363" r:id="rId22"/>
    <p:sldId id="364" r:id="rId23"/>
    <p:sldId id="352" r:id="rId24"/>
    <p:sldId id="353" r:id="rId25"/>
    <p:sldId id="365" r:id="rId26"/>
    <p:sldId id="366" r:id="rId27"/>
    <p:sldId id="367" r:id="rId28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678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80702F-DC28-4689-8EBA-73802D70DB18}" type="datetimeFigureOut">
              <a:rPr lang="en-US" smtClean="0"/>
              <a:t>16/12/2016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AE2A19-D674-4344-8F65-C2B81D28E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2610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39C675-23B4-40C0-B4AA-45DF542E584E}" type="datetimeFigureOut">
              <a:rPr lang="en-US" smtClean="0"/>
              <a:t>16/12/2016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02CDD-8388-4E50-8CF9-A92F7CDFA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27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02CDD-8388-4E50-8CF9-A92F7CDFA34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4252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34041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7748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774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1762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313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74583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2973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70336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70336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5493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3933056"/>
            <a:ext cx="7772400" cy="747514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fr-BE" sz="4000" b="1" kern="1200" cap="all" baseline="0" dirty="0">
                <a:solidFill>
                  <a:srgbClr val="C4594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1560" y="4941168"/>
            <a:ext cx="7776864" cy="697632"/>
          </a:xfrm>
        </p:spPr>
        <p:txBody>
          <a:bodyPr>
            <a:noAutofit/>
          </a:bodyPr>
          <a:lstStyle>
            <a:lvl1pPr marL="0" indent="0" algn="l">
              <a:buNone/>
              <a:defRPr lang="fr-BE" sz="3200" b="1" kern="1200" cap="all" baseline="0" dirty="0">
                <a:solidFill>
                  <a:srgbClr val="33817E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0BF60-47FE-4A21-A48C-7691AB698107}" type="datetime1">
              <a:rPr lang="fr-BE" smtClean="0"/>
              <a:t>16/12/2016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1874"/>
            <a:ext cx="9144000" cy="2745103"/>
          </a:xfrm>
          <a:prstGeom prst="rect">
            <a:avLst/>
          </a:prstGeom>
          <a:noFill/>
        </p:spPr>
      </p:pic>
      <p:pic>
        <p:nvPicPr>
          <p:cNvPr id="8" name="Image 7" descr="IFA_PPT_fond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37" b="85313"/>
          <a:stretch/>
        </p:blipFill>
        <p:spPr>
          <a:xfrm>
            <a:off x="0" y="3702132"/>
            <a:ext cx="9144000" cy="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658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930CC-FB79-47FF-8C07-A93E26013761}" type="datetime1">
              <a:rPr lang="fr-BE" smtClean="0"/>
              <a:t>16/12/2016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9110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3250B-FEA6-45ED-8852-FE637507AC2F}" type="datetime1">
              <a:rPr lang="fr-BE" smtClean="0"/>
              <a:t>16/12/2016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07139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50405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BB6B-A2C7-415D-B188-374FB9F13121}" type="datetime1">
              <a:rPr lang="fr-BE" smtClean="0"/>
              <a:t>16/12/2016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9124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4437112"/>
            <a:ext cx="7772400" cy="1362075"/>
          </a:xfrm>
        </p:spPr>
        <p:txBody>
          <a:bodyPr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fr-BE" sz="4000" b="1" kern="1200" cap="all" baseline="0" dirty="0">
                <a:solidFill>
                  <a:srgbClr val="33817E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FE1C6-206C-43B6-BA1F-7C1B475CC7A3}" type="datetime1">
              <a:rPr lang="fr-BE" smtClean="0"/>
              <a:t>16/12/2016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56057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844824"/>
            <a:ext cx="4038600" cy="42813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844824"/>
            <a:ext cx="4038600" cy="42813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BBE0E-8131-47EB-BFA2-484ED56596B9}" type="datetime1">
              <a:rPr lang="fr-BE" smtClean="0"/>
              <a:t>16/12/2016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2679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700807"/>
            <a:ext cx="4040188" cy="474067"/>
          </a:xfrm>
        </p:spPr>
        <p:txBody>
          <a:bodyPr anchor="b">
            <a:noAutofit/>
          </a:bodyPr>
          <a:lstStyle>
            <a:lvl1pPr marL="0" indent="0">
              <a:buNone/>
              <a:defRPr lang="fr-FR" sz="2400" b="1" kern="1200" dirty="0" smtClean="0">
                <a:solidFill>
                  <a:srgbClr val="33817E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700807"/>
            <a:ext cx="4041775" cy="474067"/>
          </a:xfrm>
        </p:spPr>
        <p:txBody>
          <a:bodyPr anchor="b"/>
          <a:lstStyle>
            <a:lvl1pPr marL="0" indent="0">
              <a:buNone/>
              <a:defRPr lang="fr-FR" sz="2400" b="1" kern="1200" dirty="0" smtClean="0">
                <a:solidFill>
                  <a:srgbClr val="33817E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CE8A2-BDBD-47BA-91D0-C9046B903635}" type="datetime1">
              <a:rPr lang="fr-BE" smtClean="0"/>
              <a:t>16/12/2016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60979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4D25-2FBB-448F-9BB2-6C52FC446DF2}" type="datetime1">
              <a:rPr lang="fr-BE" smtClean="0"/>
              <a:t>16/12/2016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80156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BF5AD-EC42-4781-A72B-F20AA3A9659E}" type="datetime1">
              <a:rPr lang="fr-BE" smtClean="0"/>
              <a:t>16/12/2016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34799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02648-C17C-42DE-A6EE-68CBE05EE92E}" type="datetime1">
              <a:rPr lang="fr-BE" smtClean="0"/>
              <a:t>16/12/2016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39657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97D80-2DA7-4617-93F4-F0B8427D0FCB}" type="datetime1">
              <a:rPr lang="fr-BE" smtClean="0"/>
              <a:t>16/12/2016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62050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5809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988840"/>
            <a:ext cx="8229600" cy="41373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7BD38-8BDA-4954-A59E-DC0E2EB02870}" type="datetime1">
              <a:rPr lang="fr-BE" smtClean="0"/>
              <a:t>16/12/2016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69D53-DC5D-4522-98FC-D9AD655F59CF}" type="slidenum">
              <a:rPr lang="fr-BE" smtClean="0"/>
              <a:t>‹#›</a:t>
            </a:fld>
            <a:endParaRPr lang="fr-BE"/>
          </a:p>
        </p:txBody>
      </p:sp>
      <p:pic>
        <p:nvPicPr>
          <p:cNvPr id="7" name="Image 1" descr="IFA_PPT_fond.png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85386"/>
          <a:stretch/>
        </p:blipFill>
        <p:spPr>
          <a:xfrm>
            <a:off x="0" y="0"/>
            <a:ext cx="9144000" cy="1002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504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fr-FR" sz="4000" b="1" kern="1200" cap="all" baseline="0" dirty="0" smtClean="0">
          <a:solidFill>
            <a:srgbClr val="C4594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3356992"/>
            <a:ext cx="8229600" cy="1132880"/>
          </a:xfrm>
        </p:spPr>
        <p:txBody>
          <a:bodyPr/>
          <a:lstStyle/>
          <a:p>
            <a:pPr marL="0" indent="0" algn="ctr">
              <a:buNone/>
            </a:pPr>
            <a:r>
              <a:rPr lang="fr-BE" sz="3600" b="1" dirty="0">
                <a:solidFill>
                  <a:schemeClr val="accent1"/>
                </a:solidFill>
              </a:rPr>
              <a:t>3</a:t>
            </a:r>
            <a:r>
              <a:rPr lang="fr-BE" sz="3600" b="1" dirty="0" smtClean="0">
                <a:solidFill>
                  <a:schemeClr val="accent1"/>
                </a:solidFill>
              </a:rPr>
              <a:t>. DOSSIER D’INFRACTION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nl-BE" sz="3600" b="1" dirty="0">
              <a:solidFill>
                <a:schemeClr val="accent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29396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3356992"/>
            <a:ext cx="8229600" cy="1132880"/>
          </a:xfrm>
        </p:spPr>
        <p:txBody>
          <a:bodyPr/>
          <a:lstStyle/>
          <a:p>
            <a:pPr marL="0" indent="0" algn="ctr">
              <a:buNone/>
            </a:pPr>
            <a:r>
              <a:rPr lang="fr-BE" sz="3600" b="1" dirty="0">
                <a:solidFill>
                  <a:schemeClr val="accent1"/>
                </a:solidFill>
              </a:rPr>
              <a:t>5</a:t>
            </a:r>
            <a:r>
              <a:rPr lang="fr-BE" sz="3600" b="1" dirty="0" smtClean="0">
                <a:solidFill>
                  <a:schemeClr val="accent1"/>
                </a:solidFill>
              </a:rPr>
              <a:t>. QUESTION PREJUDICIELE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nl-BE" sz="3600" b="1" dirty="0">
              <a:solidFill>
                <a:schemeClr val="accent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60852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78" y="1772816"/>
            <a:ext cx="4778246" cy="4824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BE" dirty="0" err="1" smtClean="0">
                <a:solidFill>
                  <a:schemeClr val="accent1"/>
                </a:solidFill>
              </a:rPr>
              <a:t>Plainte</a:t>
            </a:r>
            <a:r>
              <a:rPr lang="nl-BE" dirty="0" smtClean="0">
                <a:solidFill>
                  <a:schemeClr val="accent1"/>
                </a:solidFill>
              </a:rPr>
              <a:t> </a:t>
            </a:r>
            <a:r>
              <a:rPr lang="nl-BE" dirty="0" err="1" smtClean="0">
                <a:solidFill>
                  <a:schemeClr val="accent1"/>
                </a:solidFill>
              </a:rPr>
              <a:t>auprès</a:t>
            </a:r>
            <a:r>
              <a:rPr lang="nl-BE" dirty="0" smtClean="0">
                <a:solidFill>
                  <a:schemeClr val="accent1"/>
                </a:solidFill>
              </a:rPr>
              <a:t> de </a:t>
            </a:r>
            <a:r>
              <a:rPr lang="nl-BE" dirty="0" err="1" smtClean="0">
                <a:solidFill>
                  <a:schemeClr val="accent1"/>
                </a:solidFill>
              </a:rPr>
              <a:t>Solvit</a:t>
            </a:r>
            <a:r>
              <a:rPr lang="nl-BE" dirty="0" smtClean="0">
                <a:solidFill>
                  <a:schemeClr val="accent1"/>
                </a:solidFill>
              </a:rPr>
              <a:t> / COM </a:t>
            </a: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↓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EU </a:t>
            </a:r>
            <a:r>
              <a:rPr lang="nl-BE" dirty="0">
                <a:solidFill>
                  <a:schemeClr val="accent1"/>
                </a:solidFill>
              </a:rPr>
              <a:t>Pilot </a:t>
            </a:r>
            <a:endParaRPr lang="nl-BE" dirty="0" smtClean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↓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Dossier </a:t>
            </a:r>
            <a:r>
              <a:rPr lang="nl-BE" dirty="0" err="1" smtClean="0">
                <a:solidFill>
                  <a:schemeClr val="accent1"/>
                </a:solidFill>
              </a:rPr>
              <a:t>d’infraction</a:t>
            </a:r>
            <a:r>
              <a:rPr lang="nl-BE" dirty="0" smtClean="0">
                <a:solidFill>
                  <a:schemeClr val="accent1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↓</a:t>
            </a:r>
          </a:p>
          <a:p>
            <a:pPr marL="0" indent="0" algn="ctr">
              <a:buNone/>
            </a:pPr>
            <a:r>
              <a:rPr lang="nl-BE" dirty="0" err="1" smtClean="0">
                <a:solidFill>
                  <a:schemeClr val="accent1"/>
                </a:solidFill>
              </a:rPr>
              <a:t>Condamnation</a:t>
            </a:r>
            <a:r>
              <a:rPr lang="nl-BE" dirty="0" smtClean="0">
                <a:solidFill>
                  <a:schemeClr val="accent1"/>
                </a:solidFill>
              </a:rPr>
              <a:t> CJ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fr-BE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nl-BE" sz="3600" b="1" dirty="0">
              <a:solidFill>
                <a:schemeClr val="accent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11</a:t>
            </a:fld>
            <a:endParaRPr lang="fr-BE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932040" y="1772816"/>
            <a:ext cx="4032448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nl-BE" b="1" dirty="0" err="1" smtClean="0">
                <a:solidFill>
                  <a:schemeClr val="accent1"/>
                </a:solidFill>
              </a:rPr>
              <a:t>Plainte</a:t>
            </a:r>
            <a:r>
              <a:rPr lang="nl-BE" b="1" dirty="0" smtClean="0">
                <a:solidFill>
                  <a:schemeClr val="accent1"/>
                </a:solidFill>
              </a:rPr>
              <a:t> </a:t>
            </a:r>
            <a:r>
              <a:rPr lang="nl-BE" b="1" dirty="0" err="1" smtClean="0">
                <a:solidFill>
                  <a:schemeClr val="accent1"/>
                </a:solidFill>
              </a:rPr>
              <a:t>auprès</a:t>
            </a:r>
            <a:r>
              <a:rPr lang="nl-BE" b="1" dirty="0" smtClean="0">
                <a:solidFill>
                  <a:schemeClr val="accent1"/>
                </a:solidFill>
              </a:rPr>
              <a:t> du </a:t>
            </a:r>
            <a:r>
              <a:rPr lang="nl-BE" b="1" dirty="0" err="1" smtClean="0">
                <a:solidFill>
                  <a:schemeClr val="accent1"/>
                </a:solidFill>
              </a:rPr>
              <a:t>juge</a:t>
            </a:r>
            <a:r>
              <a:rPr lang="nl-BE" b="1" dirty="0" smtClean="0">
                <a:solidFill>
                  <a:schemeClr val="accent1"/>
                </a:solidFill>
              </a:rPr>
              <a:t> </a:t>
            </a:r>
            <a:r>
              <a:rPr lang="nl-BE" b="1" dirty="0" err="1" smtClean="0">
                <a:solidFill>
                  <a:schemeClr val="accent1"/>
                </a:solidFill>
              </a:rPr>
              <a:t>national</a:t>
            </a:r>
            <a:endParaRPr lang="nl-BE" b="1" dirty="0" smtClean="0">
              <a:solidFill>
                <a:schemeClr val="accent1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nl-BE" b="1" dirty="0" smtClean="0">
                <a:solidFill>
                  <a:schemeClr val="accent1"/>
                </a:solidFill>
              </a:rPr>
              <a:t>↓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nl-BE" b="1" dirty="0" smtClean="0">
                <a:solidFill>
                  <a:schemeClr val="accent1"/>
                </a:solidFill>
              </a:rPr>
              <a:t>“</a:t>
            </a:r>
            <a:r>
              <a:rPr lang="nl-BE" b="1" dirty="0" err="1" smtClean="0">
                <a:solidFill>
                  <a:schemeClr val="accent1"/>
                </a:solidFill>
              </a:rPr>
              <a:t>Condamnation</a:t>
            </a:r>
            <a:r>
              <a:rPr lang="nl-BE" b="1" dirty="0" smtClean="0">
                <a:solidFill>
                  <a:schemeClr val="accent1"/>
                </a:solidFill>
              </a:rPr>
              <a:t>” CJ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fr-BE" b="1" dirty="0" smtClean="0">
              <a:solidFill>
                <a:schemeClr val="accent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nl-BE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782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 idx="4294967295"/>
          </p:nvPr>
        </p:nvSpPr>
        <p:spPr>
          <a:xfrm>
            <a:off x="342106" y="836712"/>
            <a:ext cx="6783387" cy="1143000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/>
          <a:lstStyle/>
          <a:p>
            <a:r>
              <a:rPr lang="nl-BE" altLang="en-US" sz="3200" b="1" dirty="0" smtClean="0"/>
              <a:t>QUAND?</a:t>
            </a:r>
            <a:endParaRPr lang="nl-BE" altLang="en-US" sz="3200" b="1" dirty="0"/>
          </a:p>
        </p:txBody>
      </p:sp>
      <p:sp>
        <p:nvSpPr>
          <p:cNvPr id="11267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342106" y="1768524"/>
            <a:ext cx="8262342" cy="5089475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nl-BE" altLang="en-US" sz="2400" u="sng" dirty="0" smtClean="0"/>
              <a:t>SI</a:t>
            </a:r>
            <a:r>
              <a:rPr lang="nl-BE" altLang="en-US" sz="2400" dirty="0" smtClean="0"/>
              <a:t> </a:t>
            </a:r>
            <a:r>
              <a:rPr lang="nl-BE" altLang="en-US" sz="2400" dirty="0"/>
              <a:t>	</a:t>
            </a:r>
            <a:r>
              <a:rPr lang="fr-BE" altLang="en-US" sz="2400" dirty="0"/>
              <a:t>le juge nationale est confronté à</a:t>
            </a:r>
            <a:r>
              <a:rPr lang="fr-BE" altLang="en-US" sz="2400" dirty="0" smtClean="0"/>
              <a:t> </a:t>
            </a:r>
            <a:r>
              <a:rPr lang="fr-BE" altLang="en-US" sz="2400" dirty="0"/>
              <a:t>un </a:t>
            </a:r>
            <a:r>
              <a:rPr lang="fr-BE" altLang="en-US" sz="2400" i="1" dirty="0"/>
              <a:t>problème de droit 	de l’UE </a:t>
            </a:r>
            <a:r>
              <a:rPr lang="fr-BE" altLang="en-US" sz="2400" dirty="0"/>
              <a:t>et </a:t>
            </a:r>
            <a:r>
              <a:rPr lang="fr-BE" altLang="en-US" sz="2400" dirty="0" smtClean="0"/>
              <a:t>estime </a:t>
            </a:r>
            <a:r>
              <a:rPr lang="fr-BE" altLang="en-US" sz="2400" dirty="0"/>
              <a:t>qu’une </a:t>
            </a:r>
            <a:r>
              <a:rPr lang="fr-BE" altLang="en-US" sz="2400" i="1" dirty="0"/>
              <a:t>solution </a:t>
            </a:r>
            <a:r>
              <a:rPr lang="fr-BE" altLang="en-US" sz="2400" dirty="0"/>
              <a:t>est </a:t>
            </a:r>
            <a:r>
              <a:rPr lang="fr-BE" altLang="en-US" sz="2400" i="1" dirty="0"/>
              <a:t>nécessaire </a:t>
            </a:r>
            <a:r>
              <a:rPr lang="fr-BE" altLang="en-US" sz="2400" dirty="0" smtClean="0"/>
              <a:t>afin de </a:t>
            </a:r>
            <a:r>
              <a:rPr lang="fr-BE" altLang="en-US" sz="2400" dirty="0"/>
              <a:t>	pouvoir statuer, il peut/doit demander à la CJUE les 	indications nécessaires via une procédure préjudicielle 	(article 267 TFUE).</a:t>
            </a:r>
            <a:endParaRPr lang="nl-BE" altLang="en-US" sz="2400" dirty="0"/>
          </a:p>
          <a:p>
            <a:pPr marL="0" indent="0">
              <a:spcBef>
                <a:spcPts val="0"/>
              </a:spcBef>
              <a:buNone/>
            </a:pPr>
            <a:r>
              <a:rPr lang="nl-NL" altLang="en-US" sz="2400" dirty="0" smtClean="0">
                <a:cs typeface="Arial" charset="0"/>
              </a:rPr>
              <a:t>	</a:t>
            </a:r>
            <a:r>
              <a:rPr lang="nl-NL" altLang="en-US" sz="2400" b="1" dirty="0" smtClean="0">
                <a:cs typeface="Arial" charset="0"/>
              </a:rPr>
              <a:t>= </a:t>
            </a:r>
            <a:r>
              <a:rPr lang="nl-NL" altLang="en-US" sz="2400" b="1" dirty="0" err="1" smtClean="0">
                <a:cs typeface="Arial" charset="0"/>
              </a:rPr>
              <a:t>procédure</a:t>
            </a:r>
            <a:r>
              <a:rPr lang="nl-NL" altLang="en-US" sz="2400" b="1" dirty="0" smtClean="0">
                <a:cs typeface="Arial" charset="0"/>
              </a:rPr>
              <a:t> </a:t>
            </a:r>
            <a:r>
              <a:rPr lang="nl-NL" altLang="en-US" sz="2400" b="1" dirty="0" err="1" smtClean="0">
                <a:cs typeface="Arial" charset="0"/>
              </a:rPr>
              <a:t>préjudicielle</a:t>
            </a:r>
            <a:endParaRPr lang="nl-NL" altLang="en-US" sz="2400" b="1" dirty="0" smtClean="0">
              <a:cs typeface="Arial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nl-NL" altLang="en-US" sz="2400" dirty="0">
              <a:cs typeface="Arial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nl-BE" altLang="fr-FR" sz="2400" dirty="0">
                <a:ea typeface="ＭＳ Ｐゴシック" pitchFamily="34" charset="-128"/>
              </a:rPr>
              <a:t>	</a:t>
            </a:r>
            <a:r>
              <a:rPr lang="nl-BE" altLang="fr-FR" sz="2400" dirty="0" err="1" smtClean="0">
                <a:ea typeface="ＭＳ Ｐゴシック" pitchFamily="34" charset="-128"/>
              </a:rPr>
              <a:t>Observations</a:t>
            </a:r>
            <a:r>
              <a:rPr lang="nl-BE" altLang="fr-FR" sz="2400" dirty="0" smtClean="0">
                <a:ea typeface="ＭＳ Ｐゴシック" pitchFamily="34" charset="-128"/>
              </a:rPr>
              <a:t> </a:t>
            </a:r>
            <a:r>
              <a:rPr lang="nl-BE" altLang="fr-FR" sz="2400" dirty="0" err="1" smtClean="0">
                <a:ea typeface="ＭＳ Ｐゴシック" pitchFamily="34" charset="-128"/>
              </a:rPr>
              <a:t>écrites</a:t>
            </a:r>
            <a:r>
              <a:rPr lang="nl-BE" altLang="fr-FR" sz="2400" dirty="0" smtClean="0">
                <a:ea typeface="ＭＳ Ｐゴシック" pitchFamily="34" charset="-128"/>
              </a:rPr>
              <a:t> (2m+10j) </a:t>
            </a:r>
            <a:r>
              <a:rPr lang="nl-NL" altLang="fr-FR" sz="2400" dirty="0">
                <a:ea typeface="ＭＳ Ｐゴシック" pitchFamily="34" charset="-128"/>
                <a:cs typeface="Arial" charset="0"/>
              </a:rPr>
              <a:t>→ </a:t>
            </a:r>
            <a:r>
              <a:rPr lang="nl-NL" altLang="fr-FR" sz="2400" dirty="0" err="1" smtClean="0">
                <a:ea typeface="ＭＳ Ｐゴシック" pitchFamily="34" charset="-128"/>
                <a:cs typeface="Arial" charset="0"/>
              </a:rPr>
              <a:t>plaidoirie</a:t>
            </a:r>
            <a:r>
              <a:rPr lang="nl-NL" altLang="fr-FR" sz="2400" dirty="0" smtClean="0">
                <a:ea typeface="ＭＳ Ｐゴシック" pitchFamily="34" charset="-128"/>
                <a:cs typeface="Arial" charset="0"/>
              </a:rPr>
              <a:t> → </a:t>
            </a:r>
            <a:r>
              <a:rPr lang="nl-NL" altLang="fr-FR" sz="2400" dirty="0">
                <a:ea typeface="ＭＳ Ｐゴシック" pitchFamily="34" charset="-128"/>
                <a:cs typeface="Arial" charset="0"/>
              </a:rPr>
              <a:t>	</a:t>
            </a:r>
            <a:r>
              <a:rPr lang="nl-NL" altLang="fr-FR" sz="2400" dirty="0" err="1" smtClean="0">
                <a:ea typeface="ＭＳ Ｐゴシック" pitchFamily="34" charset="-128"/>
                <a:cs typeface="Arial" charset="0"/>
              </a:rPr>
              <a:t>conclusions</a:t>
            </a:r>
            <a:r>
              <a:rPr lang="nl-NL" altLang="fr-FR" sz="24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Arial" charset="0"/>
              </a:rPr>
              <a:t>avocat-général</a:t>
            </a:r>
            <a:r>
              <a:rPr lang="nl-NL" altLang="fr-FR" sz="24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nl-NL" altLang="fr-FR" sz="2400" dirty="0">
                <a:ea typeface="ＭＳ Ｐゴシック" pitchFamily="34" charset="-128"/>
                <a:cs typeface="Arial" charset="0"/>
              </a:rPr>
              <a:t>→ </a:t>
            </a:r>
            <a:r>
              <a:rPr lang="nl-NL" altLang="fr-FR" sz="2400" dirty="0" smtClean="0">
                <a:ea typeface="ＭＳ Ｐゴシック" pitchFamily="34" charset="-128"/>
                <a:cs typeface="Arial" charset="0"/>
              </a:rPr>
              <a:t>arrêt </a:t>
            </a:r>
            <a:endParaRPr lang="nl-NL" altLang="fr-FR" sz="2400" dirty="0">
              <a:ea typeface="ＭＳ Ｐゴシック" pitchFamily="34" charset="-128"/>
              <a:cs typeface="Arial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nl-NL" altLang="en-US" sz="2400" dirty="0">
              <a:ea typeface="ＭＳ Ｐゴシック" pitchFamily="34" charset="-128"/>
              <a:cs typeface="Arial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nl-NL" altLang="en-US" sz="2400" u="sng" dirty="0" smtClean="0">
                <a:ea typeface="ＭＳ Ｐゴシック" pitchFamily="34" charset="-128"/>
                <a:cs typeface="Arial" charset="0"/>
              </a:rPr>
              <a:t>Durée?</a:t>
            </a:r>
            <a:r>
              <a:rPr lang="nl-NL" altLang="en-US" sz="2400" dirty="0" smtClean="0">
                <a:ea typeface="ＭＳ Ｐゴシック" pitchFamily="34" charset="-128"/>
                <a:cs typeface="Arial" charset="0"/>
              </a:rPr>
              <a:t> +/- 15 </a:t>
            </a:r>
            <a:r>
              <a:rPr lang="nl-NL" altLang="en-US" sz="2400" dirty="0" err="1" smtClean="0">
                <a:ea typeface="ＭＳ Ｐゴシック" pitchFamily="34" charset="-128"/>
                <a:cs typeface="Arial" charset="0"/>
              </a:rPr>
              <a:t>mois</a:t>
            </a:r>
            <a:endParaRPr lang="nl-BE" altLang="en-US" sz="2400" u="sng" dirty="0">
              <a:cs typeface="Arial" charset="0"/>
            </a:endParaRPr>
          </a:p>
        </p:txBody>
      </p:sp>
      <p:sp>
        <p:nvSpPr>
          <p:cNvPr id="11268" name="Tijdelijke aanduiding voor voettekst 3"/>
          <p:cNvSpPr txBox="1">
            <a:spLocks noGrp="1"/>
          </p:cNvSpPr>
          <p:nvPr/>
        </p:nvSpPr>
        <p:spPr bwMode="auto">
          <a:xfrm>
            <a:off x="1447800" y="6248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/>
              </a:solidFill>
              <a:ea typeface="ＭＳ Ｐゴシック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9" name="Tijdelijke aanduiding voor dianummer 4"/>
          <p:cNvSpPr txBox="1">
            <a:spLocks noGrp="1"/>
          </p:cNvSpPr>
          <p:nvPr/>
        </p:nvSpPr>
        <p:spPr bwMode="auto">
          <a:xfrm>
            <a:off x="6588224" y="6248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C0858E43-4665-41E2-834A-5DBD6FD6FF10}" type="slidenum">
              <a:rPr lang="nl-NL" altLang="en-US" sz="140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12</a:t>
            </a:fld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endParaRPr lang="nl-NL" altLang="en-US" sz="1400" dirty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8885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980728"/>
            <a:ext cx="6911975" cy="935038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/>
          <a:lstStyle/>
          <a:p>
            <a:r>
              <a:rPr lang="fr-BE" altLang="en-US" sz="3200" b="1" dirty="0" smtClean="0"/>
              <a:t>EXEMPLES BELGES (1)</a:t>
            </a:r>
            <a:endParaRPr lang="nl-NL" altLang="en-US" sz="3200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4032" y="1921851"/>
            <a:ext cx="8424862" cy="4608512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nl-NL" altLang="fr-FR" sz="2400" b="1" dirty="0">
                <a:ea typeface="ＭＳ Ｐゴシック" pitchFamily="34" charset="-128"/>
                <a:cs typeface="Times New Roman" pitchFamily="18" charset="0"/>
              </a:rPr>
              <a:t>Las I (C-202/11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)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Néerlandais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résidant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aux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Pays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-Bas,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est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licencié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par la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société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PSA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Antwerp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Anvers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) en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septembre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2009.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Il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conteste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cette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décision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et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demande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que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son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contrat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de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travail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rédigé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en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anglais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, soit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déclaré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nul. </a:t>
            </a:r>
          </a:p>
          <a:p>
            <a:pPr marL="0" indent="0" algn="just">
              <a:lnSpc>
                <a:spcPct val="80000"/>
              </a:lnSpc>
              <a:buNone/>
            </a:pPr>
            <a:endParaRPr lang="nl-NL" altLang="fr-FR" sz="2400" b="1" dirty="0">
              <a:ea typeface="ＭＳ Ｐゴシック" pitchFamily="34" charset="-128"/>
              <a:cs typeface="Times New Roman" pitchFamily="18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b="1" dirty="0" err="1" smtClean="0">
                <a:ea typeface="ＭＳ Ｐゴシック" pitchFamily="34" charset="-128"/>
                <a:cs typeface="Times New Roman" pitchFamily="18" charset="0"/>
              </a:rPr>
              <a:t>Décret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b="1" dirty="0" err="1" smtClean="0">
                <a:ea typeface="ＭＳ Ｐゴシック" pitchFamily="34" charset="-128"/>
                <a:cs typeface="Times New Roman" pitchFamily="18" charset="0"/>
              </a:rPr>
              <a:t>sur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b="1" dirty="0" err="1" smtClean="0">
                <a:ea typeface="ＭＳ Ｐゴシック" pitchFamily="34" charset="-128"/>
                <a:cs typeface="Times New Roman" pitchFamily="18" charset="0"/>
              </a:rPr>
              <a:t>l’emploi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 des </a:t>
            </a:r>
            <a:r>
              <a:rPr lang="nl-NL" altLang="fr-FR" sz="2400" b="1" dirty="0" err="1" smtClean="0">
                <a:ea typeface="ＭＳ Ｐゴシック" pitchFamily="34" charset="-128"/>
                <a:cs typeface="Times New Roman" pitchFamily="18" charset="0"/>
              </a:rPr>
              <a:t>langues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 en </a:t>
            </a:r>
            <a:r>
              <a:rPr lang="nl-NL" altLang="fr-FR" sz="2400" b="1" dirty="0" err="1" smtClean="0">
                <a:ea typeface="ＭＳ Ｐゴシック" pitchFamily="34" charset="-128"/>
                <a:cs typeface="Times New Roman" pitchFamily="18" charset="0"/>
              </a:rPr>
              <a:t>Flandre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dans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entreprises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	dont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le siège d’exploitation est établi </a:t>
            </a:r>
            <a:r>
              <a:rPr lang="fr-BE" altLang="fr-FR" sz="2400" dirty="0" smtClean="0">
                <a:ea typeface="ＭＳ Ｐゴシック" pitchFamily="34" charset="-128"/>
                <a:cs typeface="Times New Roman" pitchFamily="18" charset="0"/>
              </a:rPr>
              <a:t>en Flandre, les contrats de 	travail (à caractère transfrontalier) doivent obligatoirement être 	rédigés en néerlandais, sous peine de nullité. </a:t>
            </a:r>
          </a:p>
          <a:p>
            <a:pPr marL="0" indent="0" algn="just">
              <a:lnSpc>
                <a:spcPct val="80000"/>
              </a:lnSpc>
              <a:buNone/>
            </a:pPr>
            <a:endParaRPr lang="nl-NL" altLang="fr-FR" sz="2400" b="1" dirty="0">
              <a:ea typeface="ＭＳ Ｐゴシック" pitchFamily="34" charset="-128"/>
              <a:cs typeface="Times New Roman" pitchFamily="18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16/4/2013 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arrêt CJUE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nl-NL" altLang="fr-FR" sz="2400" u="sng" dirty="0" err="1" smtClean="0">
                <a:ea typeface="ＭＳ Ｐゴシック" pitchFamily="34" charset="-128"/>
                <a:cs typeface="Times New Roman" pitchFamily="18" charset="0"/>
              </a:rPr>
              <a:t>restriction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à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l’article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45 TFUE (Libre 	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circulation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des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travailleurs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car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effet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dissuasif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pour les 	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employeurs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et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travailleurs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non-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néerlandais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. JUSTIFICATION 	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possible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via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objectifs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d’intérêt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général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la promotion et la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	stimulation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de l’emploi de la langue néerlandaise, la protection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	sociale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des travailleurs et la facilitation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des contrôles 	administratifs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, MAIS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autoriser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l’utilisation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légale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d’une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seconde 	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version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linguistique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serait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moins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attentatoire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à la liberté de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	circulation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des travailleurs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tout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en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permettant la réalisation des 	objectifs poursuivis.</a:t>
            </a:r>
            <a:endParaRPr lang="nl-NL" altLang="fr-FR" sz="2400" b="1" dirty="0"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4100" name="Tijdelijke aanduiding voor voettekst 3"/>
          <p:cNvSpPr txBox="1">
            <a:spLocks noGrp="1"/>
          </p:cNvSpPr>
          <p:nvPr/>
        </p:nvSpPr>
        <p:spPr bwMode="auto">
          <a:xfrm>
            <a:off x="1447800" y="6248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4101" name="Tijdelijke aanduiding voor dianummer 4"/>
          <p:cNvSpPr txBox="1">
            <a:spLocks noGrp="1"/>
          </p:cNvSpPr>
          <p:nvPr/>
        </p:nvSpPr>
        <p:spPr bwMode="auto">
          <a:xfrm>
            <a:off x="6781800" y="6248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75ADC9C5-CD40-46F2-9134-C43BCD7EC96D}" type="slidenum">
              <a:rPr lang="nl-NL" altLang="en-US" sz="140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13</a:t>
            </a:fld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endParaRPr lang="nl-NL" altLang="en-US" sz="1400" dirty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39924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980728"/>
            <a:ext cx="6911975" cy="935038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/>
          <a:lstStyle/>
          <a:p>
            <a:r>
              <a:rPr lang="fr-BE" altLang="en-US" sz="3200" b="1" dirty="0" smtClean="0"/>
              <a:t>EXEMPLES BELGES (2)</a:t>
            </a:r>
            <a:endParaRPr lang="nl-NL" altLang="en-US" sz="3200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4032" y="1921851"/>
            <a:ext cx="8424862" cy="4608512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>
                <a:ea typeface="ＭＳ Ｐゴシック" pitchFamily="34" charset="-128"/>
                <a:cs typeface="Times New Roman" pitchFamily="18" charset="0"/>
              </a:rPr>
              <a:t>Las 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II </a:t>
            </a:r>
            <a:r>
              <a:rPr lang="nl-NL" altLang="fr-FR" sz="2400" b="1" dirty="0">
                <a:ea typeface="ＭＳ Ｐゴシック" pitchFamily="34" charset="-128"/>
                <a:cs typeface="Times New Roman" pitchFamily="18" charset="0"/>
              </a:rPr>
              <a:t>(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C-15/15)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New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Valmar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société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établie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en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Flandre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demande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à GPPH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société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établie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en IT,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le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règlement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de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factures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impayées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.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En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2012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GPPH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invoque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la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nullité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des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factures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.</a:t>
            </a:r>
            <a:endParaRPr lang="nl-NL" altLang="fr-FR" sz="2400" dirty="0" smtClean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nl-NL" altLang="fr-FR" sz="2400" b="1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fr-FR" altLang="fr-FR" sz="2400" b="1" dirty="0">
                <a:ea typeface="ＭＳ Ｐゴシック" pitchFamily="34" charset="-128"/>
                <a:cs typeface="Times New Roman" pitchFamily="18" charset="0"/>
              </a:rPr>
              <a:t>Décret sur l’emploi des langues en Flandre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dans entreprises 	dont le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	siège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d’exploitation est établi en Flandre, les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factures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(à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	caractère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transfrontalier) doivent obligatoirement être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libellées 	en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néerlandais, sous peine de nullité.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 smtClean="0">
                <a:solidFill>
                  <a:srgbClr val="FF0000"/>
                </a:solidFill>
                <a:ea typeface="ＭＳ Ｐゴシック" pitchFamily="34" charset="-128"/>
                <a:cs typeface="Times New Roman" pitchFamily="18" charset="0"/>
              </a:rPr>
              <a:t> </a:t>
            </a:r>
            <a:endParaRPr lang="nl-NL" altLang="fr-FR" sz="2400" dirty="0" smtClean="0">
              <a:solidFill>
                <a:srgbClr val="FF0000"/>
              </a:solidFill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nl-NL" altLang="fr-FR" sz="2400" b="1" dirty="0">
              <a:solidFill>
                <a:srgbClr val="FF0000"/>
              </a:solidFill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 smtClean="0">
                <a:solidFill>
                  <a:srgbClr val="FF0000"/>
                </a:solidFill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21/6/2016 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arrêt CJ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nl-NL" altLang="fr-FR" sz="2400" u="sng" dirty="0" err="1" smtClean="0">
                <a:ea typeface="ＭＳ Ｐゴシック" pitchFamily="34" charset="-128"/>
                <a:cs typeface="Times New Roman" pitchFamily="18" charset="0"/>
              </a:rPr>
              <a:t>restriction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article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35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TFUE (libre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circulation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des 	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marchandises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de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nature à accroître le risque de contestation et de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	non-paiement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des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factures (destinataires pourraient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se trouver incités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	à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se prévaloir de leur incapacité, réelle ou prétendue, à en comprendre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	le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contenu aux fins de s’opposer à leur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paiement). JUSTIFICATION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	possible via objectifs d’intérêt général: la promotion et la 	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stimulation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de l’emploi de la langue néerlandaise,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et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la facilitation des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	contrôles fiscaux,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MAIS autoriser l’utilisation légale d’une seconde 	version linguistique serait moins attentatoire à la liberté de 	circulation des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marchandises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tout en permettant la réalisation des 	objectifs poursuivis.</a:t>
            </a:r>
          </a:p>
          <a:p>
            <a:pPr marL="0" indent="0">
              <a:lnSpc>
                <a:spcPct val="80000"/>
              </a:lnSpc>
              <a:buNone/>
            </a:pPr>
            <a:endParaRPr lang="nl-NL" altLang="fr-FR" sz="2400" dirty="0">
              <a:solidFill>
                <a:srgbClr val="FF0000"/>
              </a:solidFill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nl-NL" altLang="fr-FR" sz="2400" b="1" dirty="0"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4100" name="Tijdelijke aanduiding voor voettekst 3"/>
          <p:cNvSpPr txBox="1">
            <a:spLocks noGrp="1"/>
          </p:cNvSpPr>
          <p:nvPr/>
        </p:nvSpPr>
        <p:spPr bwMode="auto">
          <a:xfrm>
            <a:off x="1447800" y="6248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4101" name="Tijdelijke aanduiding voor dianummer 4"/>
          <p:cNvSpPr txBox="1">
            <a:spLocks noGrp="1"/>
          </p:cNvSpPr>
          <p:nvPr/>
        </p:nvSpPr>
        <p:spPr bwMode="auto">
          <a:xfrm>
            <a:off x="6781800" y="6248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75ADC9C5-CD40-46F2-9134-C43BCD7EC96D}" type="slidenum">
              <a:rPr lang="nl-NL" altLang="en-US" sz="140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14</a:t>
            </a:fld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endParaRPr lang="nl-NL" altLang="en-US" sz="1400" dirty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05199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2060848"/>
            <a:ext cx="8424936" cy="4373290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</a:pP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Citoyens</a:t>
            </a:r>
            <a:r>
              <a:rPr lang="nl-NL" altLang="fr-FR" sz="2400" dirty="0" smtClean="0"/>
              <a:t> </a:t>
            </a:r>
            <a:r>
              <a:rPr lang="nl-NL" altLang="fr-FR" sz="2400" dirty="0" smtClean="0"/>
              <a:t>+ BE: </a:t>
            </a:r>
            <a:r>
              <a:rPr lang="nl-NL" altLang="fr-FR" sz="2400" dirty="0" err="1" smtClean="0"/>
              <a:t>suivre</a:t>
            </a:r>
            <a:r>
              <a:rPr lang="nl-NL" altLang="fr-FR" sz="2400" dirty="0" smtClean="0"/>
              <a:t> les </a:t>
            </a:r>
            <a:r>
              <a:rPr lang="nl-NL" altLang="fr-FR" sz="2400" u="sng" dirty="0" err="1" smtClean="0"/>
              <a:t>questions</a:t>
            </a:r>
            <a:r>
              <a:rPr lang="nl-NL" altLang="fr-FR" sz="2400" u="sng" dirty="0" smtClean="0"/>
              <a:t> </a:t>
            </a:r>
            <a:r>
              <a:rPr lang="nl-NL" altLang="fr-FR" sz="2400" u="sng" dirty="0" err="1" smtClean="0"/>
              <a:t>préjudicielles</a:t>
            </a:r>
            <a:r>
              <a:rPr lang="nl-NL" altLang="fr-FR" sz="2400" u="sng" dirty="0" smtClean="0"/>
              <a:t> </a:t>
            </a:r>
            <a:r>
              <a:rPr lang="nl-NL" altLang="fr-FR" sz="2400" dirty="0" err="1" smtClean="0"/>
              <a:t>émanant</a:t>
            </a:r>
            <a:r>
              <a:rPr lang="nl-NL" altLang="fr-FR" sz="2400" dirty="0" smtClean="0"/>
              <a:t> des </a:t>
            </a:r>
            <a:r>
              <a:rPr lang="nl-NL" altLang="fr-FR" sz="2400" dirty="0" err="1" smtClean="0"/>
              <a:t>juges</a:t>
            </a:r>
            <a:r>
              <a:rPr lang="nl-NL" altLang="fr-FR" sz="2400" dirty="0" smtClean="0"/>
              <a:t> des </a:t>
            </a:r>
            <a:r>
              <a:rPr lang="nl-NL" altLang="fr-FR" sz="2400" dirty="0" err="1" smtClean="0"/>
              <a:t>autres</a:t>
            </a:r>
            <a:r>
              <a:rPr lang="nl-NL" altLang="fr-FR" sz="2400" dirty="0" smtClean="0"/>
              <a:t> EM </a:t>
            </a:r>
            <a:r>
              <a:rPr lang="nl-NL" altLang="fr-FR" sz="2400" dirty="0" err="1" smtClean="0"/>
              <a:t>car</a:t>
            </a:r>
            <a:r>
              <a:rPr lang="nl-NL" altLang="fr-FR" sz="2400" dirty="0" smtClean="0"/>
              <a:t> les arrêts CJ </a:t>
            </a:r>
            <a:r>
              <a:rPr lang="nl-NL" altLang="fr-FR" sz="2400" dirty="0" err="1" smtClean="0"/>
              <a:t>valent</a:t>
            </a:r>
            <a:r>
              <a:rPr lang="nl-NL" altLang="fr-FR" sz="2400" dirty="0" smtClean="0"/>
              <a:t> </a:t>
            </a:r>
            <a:r>
              <a:rPr lang="nl-NL" altLang="fr-FR" sz="2400" i="1" u="sng" dirty="0" err="1" smtClean="0"/>
              <a:t>erga</a:t>
            </a:r>
            <a:r>
              <a:rPr lang="nl-NL" altLang="fr-FR" sz="2400" i="1" u="sng" dirty="0" smtClean="0"/>
              <a:t> </a:t>
            </a:r>
            <a:r>
              <a:rPr lang="nl-NL" altLang="fr-FR" sz="2400" i="1" u="sng" dirty="0" err="1"/>
              <a:t>omnes</a:t>
            </a:r>
            <a:r>
              <a:rPr lang="nl-NL" altLang="fr-FR" sz="2400" u="sng" dirty="0"/>
              <a:t> </a:t>
            </a:r>
            <a:r>
              <a:rPr lang="nl-NL" altLang="fr-FR" sz="2400" u="sng" dirty="0" smtClean="0"/>
              <a:t>et </a:t>
            </a:r>
            <a:r>
              <a:rPr lang="nl-NL" altLang="fr-FR" sz="2400" i="1" u="sng" dirty="0"/>
              <a:t>ex </a:t>
            </a:r>
            <a:r>
              <a:rPr lang="nl-NL" altLang="fr-FR" sz="2400" i="1" u="sng" dirty="0" err="1" smtClean="0"/>
              <a:t>tunc</a:t>
            </a:r>
            <a:endParaRPr lang="nl-NL" altLang="fr-FR" sz="2400" i="1" u="sng" dirty="0" smtClean="0"/>
          </a:p>
          <a:p>
            <a:pPr marL="0" indent="0">
              <a:lnSpc>
                <a:spcPct val="80000"/>
              </a:lnSpc>
              <a:buNone/>
            </a:pPr>
            <a:endParaRPr lang="nl-NL" altLang="fr-FR" sz="2400" i="1" u="sng" dirty="0"/>
          </a:p>
          <a:p>
            <a:pPr marL="0" indent="0">
              <a:lnSpc>
                <a:spcPct val="80000"/>
              </a:lnSpc>
            </a:pPr>
            <a:r>
              <a:rPr lang="nl-NL" altLang="fr-FR" sz="2400" dirty="0"/>
              <a:t> </a:t>
            </a:r>
            <a:r>
              <a:rPr lang="nl-NL" altLang="fr-FR" sz="2400" u="sng" dirty="0" err="1" smtClean="0"/>
              <a:t>Durée</a:t>
            </a:r>
            <a:r>
              <a:rPr lang="nl-NL" altLang="fr-FR" sz="2400" u="sng" dirty="0" smtClean="0"/>
              <a:t> moyenne de la </a:t>
            </a:r>
            <a:r>
              <a:rPr lang="nl-NL" altLang="fr-FR" sz="2400" u="sng" dirty="0" err="1" smtClean="0"/>
              <a:t>procédure</a:t>
            </a:r>
            <a:r>
              <a:rPr lang="nl-NL" altLang="fr-FR" sz="2400" dirty="0" smtClean="0"/>
              <a:t>: </a:t>
            </a:r>
            <a:r>
              <a:rPr lang="nl-NL" altLang="fr-FR" sz="2400" dirty="0" smtClean="0"/>
              <a:t>15,3 </a:t>
            </a:r>
            <a:r>
              <a:rPr lang="nl-NL" altLang="fr-FR" sz="2400" dirty="0" err="1" smtClean="0"/>
              <a:t>mois</a:t>
            </a:r>
            <a:r>
              <a:rPr lang="nl-NL" altLang="fr-FR" sz="2400" dirty="0" smtClean="0"/>
              <a:t> </a:t>
            </a:r>
            <a:r>
              <a:rPr lang="nl-NL" altLang="fr-FR" sz="2400" dirty="0" smtClean="0"/>
              <a:t>(2015)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>
                <a:solidFill>
                  <a:srgbClr val="FF0000"/>
                </a:solidFill>
                <a:cs typeface="Arial" charset="0"/>
              </a:rPr>
              <a:t>	</a:t>
            </a:r>
            <a:r>
              <a:rPr lang="nl-NL" altLang="fr-FR" sz="2400" dirty="0" smtClean="0">
                <a:cs typeface="Arial" charset="0"/>
              </a:rPr>
              <a:t>→ </a:t>
            </a:r>
            <a:r>
              <a:rPr lang="nl-NL" altLang="fr-FR" sz="2400" dirty="0" err="1" smtClean="0">
                <a:cs typeface="Arial" charset="0"/>
              </a:rPr>
              <a:t>Citoyens</a:t>
            </a:r>
            <a:r>
              <a:rPr lang="nl-NL" altLang="fr-FR" sz="2400" dirty="0" smtClean="0">
                <a:cs typeface="Arial" charset="0"/>
              </a:rPr>
              <a:t>: la </a:t>
            </a:r>
            <a:r>
              <a:rPr lang="nl-NL" altLang="fr-FR" sz="2400" dirty="0" err="1" smtClean="0">
                <a:cs typeface="Arial" charset="0"/>
              </a:rPr>
              <a:t>procédure</a:t>
            </a:r>
            <a:r>
              <a:rPr lang="nl-NL" altLang="fr-FR" sz="2400" dirty="0" smtClean="0">
                <a:cs typeface="Arial" charset="0"/>
              </a:rPr>
              <a:t> nationale peut </a:t>
            </a:r>
            <a:r>
              <a:rPr lang="nl-NL" altLang="fr-FR" sz="2400" dirty="0" err="1" smtClean="0">
                <a:cs typeface="Arial" charset="0"/>
              </a:rPr>
              <a:t>ensuite</a:t>
            </a:r>
            <a:r>
              <a:rPr lang="nl-NL" altLang="fr-FR" sz="2400" dirty="0" smtClean="0">
                <a:cs typeface="Arial" charset="0"/>
              </a:rPr>
              <a:t> </a:t>
            </a:r>
            <a:r>
              <a:rPr lang="nl-NL" altLang="fr-FR" sz="2400" dirty="0" err="1" smtClean="0">
                <a:cs typeface="Arial" charset="0"/>
              </a:rPr>
              <a:t>reprendre</a:t>
            </a:r>
            <a:endParaRPr lang="nl-NL" altLang="fr-FR" sz="2400" dirty="0" smtClean="0">
              <a:cs typeface="Arial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 smtClean="0">
                <a:cs typeface="Arial" charset="0"/>
              </a:rPr>
              <a:t>	→</a:t>
            </a:r>
            <a:r>
              <a:rPr lang="nl-NL" altLang="fr-FR" sz="2400" dirty="0" smtClean="0"/>
              <a:t> BE </a:t>
            </a:r>
            <a:r>
              <a:rPr lang="nl-NL" altLang="fr-FR" sz="2400" dirty="0" smtClean="0"/>
              <a:t>peut, </a:t>
            </a:r>
            <a:r>
              <a:rPr lang="nl-NL" altLang="fr-FR" sz="2400" dirty="0" err="1" smtClean="0"/>
              <a:t>entretemps</a:t>
            </a:r>
            <a:r>
              <a:rPr lang="nl-NL" altLang="fr-FR" sz="2400" dirty="0" smtClean="0"/>
              <a:t>, </a:t>
            </a:r>
            <a:r>
              <a:rPr lang="nl-NL" altLang="fr-FR" sz="2400" dirty="0" err="1" smtClean="0"/>
              <a:t>déja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travailler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sur</a:t>
            </a:r>
            <a:r>
              <a:rPr lang="nl-NL" altLang="fr-FR" sz="2400" dirty="0" smtClean="0"/>
              <a:t> les </a:t>
            </a:r>
            <a:r>
              <a:rPr lang="nl-NL" altLang="fr-FR" sz="2400" dirty="0" err="1" smtClean="0"/>
              <a:t>éventuelles</a:t>
            </a:r>
            <a:r>
              <a:rPr lang="nl-NL" altLang="fr-FR" sz="2400" dirty="0" smtClean="0"/>
              <a:t> 	</a:t>
            </a:r>
            <a:r>
              <a:rPr lang="nl-NL" altLang="fr-FR" sz="2400" dirty="0" err="1" smtClean="0"/>
              <a:t>modifications</a:t>
            </a:r>
            <a:r>
              <a:rPr lang="nl-NL" altLang="fr-FR" sz="2400" dirty="0" smtClean="0"/>
              <a:t> à </a:t>
            </a:r>
            <a:r>
              <a:rPr lang="nl-NL" altLang="fr-FR" sz="2400" dirty="0" err="1" smtClean="0"/>
              <a:t>apporter</a:t>
            </a:r>
            <a:r>
              <a:rPr lang="nl-NL" altLang="fr-FR" sz="2400" dirty="0" smtClean="0"/>
              <a:t> à la </a:t>
            </a:r>
            <a:r>
              <a:rPr lang="nl-NL" altLang="fr-FR" sz="2400" dirty="0" err="1" smtClean="0"/>
              <a:t>réglementation</a:t>
            </a:r>
            <a:r>
              <a:rPr lang="nl-NL" altLang="fr-FR" sz="2400" dirty="0" smtClean="0"/>
              <a:t> BE </a:t>
            </a:r>
            <a:r>
              <a:rPr lang="nl-NL" altLang="fr-FR" sz="2400" dirty="0" err="1" smtClean="0"/>
              <a:t>afin</a:t>
            </a:r>
            <a:r>
              <a:rPr lang="nl-NL" altLang="fr-FR" sz="2400" dirty="0" smtClean="0"/>
              <a:t> 	</a:t>
            </a:r>
            <a:r>
              <a:rPr lang="nl-NL" altLang="fr-FR" sz="2400" dirty="0" err="1" smtClean="0"/>
              <a:t>d’éviter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le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risque</a:t>
            </a:r>
            <a:r>
              <a:rPr lang="nl-NL" altLang="fr-FR" sz="2400" dirty="0" smtClean="0"/>
              <a:t> de </a:t>
            </a:r>
            <a:r>
              <a:rPr lang="nl-NL" altLang="fr-FR" sz="2400" dirty="0" err="1" smtClean="0"/>
              <a:t>commencement</a:t>
            </a:r>
            <a:r>
              <a:rPr lang="nl-NL" altLang="fr-FR" sz="2400" dirty="0" smtClean="0"/>
              <a:t> de </a:t>
            </a:r>
            <a:r>
              <a:rPr lang="nl-NL" altLang="fr-FR" sz="2400" dirty="0" err="1" smtClean="0"/>
              <a:t>procédures</a:t>
            </a:r>
            <a:r>
              <a:rPr lang="nl-NL" altLang="fr-FR" sz="2400" dirty="0" smtClean="0"/>
              <a:t> 258 	TFUE</a:t>
            </a:r>
            <a:endParaRPr lang="nl-NL" altLang="fr-FR" sz="2400" dirty="0" smtClean="0"/>
          </a:p>
          <a:p>
            <a:pPr marL="0" indent="0">
              <a:lnSpc>
                <a:spcPct val="80000"/>
              </a:lnSpc>
              <a:buFontTx/>
              <a:buNone/>
            </a:pPr>
            <a:endParaRPr lang="nl-NL" altLang="fr-FR" sz="2400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endParaRPr lang="nl-NL" altLang="fr-FR" sz="2400" dirty="0" smtClean="0"/>
          </a:p>
        </p:txBody>
      </p:sp>
      <p:sp>
        <p:nvSpPr>
          <p:cNvPr id="14339" name="Tijdelijke aanduiding voor voettekst 3"/>
          <p:cNvSpPr txBox="1">
            <a:spLocks noGrp="1"/>
          </p:cNvSpPr>
          <p:nvPr/>
        </p:nvSpPr>
        <p:spPr bwMode="auto">
          <a:xfrm>
            <a:off x="1447800" y="6248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4340" name="Tijdelijke aanduiding voor dianummer 4"/>
          <p:cNvSpPr txBox="1">
            <a:spLocks noGrp="1"/>
          </p:cNvSpPr>
          <p:nvPr/>
        </p:nvSpPr>
        <p:spPr bwMode="auto">
          <a:xfrm>
            <a:off x="6660232" y="6205538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fld id="{A5C23645-4830-43E3-BEE3-04DB3DFB512C}" type="slidenum">
              <a:rPr lang="nl-NL" altLang="en-US" sz="1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15</a:t>
            </a:fld>
            <a:r>
              <a:rPr lang="nl-NL" altLang="en-US" sz="1400" dirty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342106" y="836712"/>
            <a:ext cx="6783387" cy="1143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fr-FR" sz="4000" b="1" kern="1200" cap="all" baseline="0" dirty="0" smtClean="0">
                <a:solidFill>
                  <a:srgbClr val="C4594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altLang="en-US" sz="3200" dirty="0" smtClean="0"/>
              <a:t>POINTS D’ATTENTION</a:t>
            </a:r>
            <a:endParaRPr lang="nl-BE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1489742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3356992"/>
            <a:ext cx="8229600" cy="1132880"/>
          </a:xfrm>
        </p:spPr>
        <p:txBody>
          <a:bodyPr/>
          <a:lstStyle/>
          <a:p>
            <a:pPr marL="0" indent="0" algn="ctr">
              <a:buNone/>
            </a:pPr>
            <a:r>
              <a:rPr lang="fr-BE" sz="3600" b="1" dirty="0">
                <a:solidFill>
                  <a:schemeClr val="accent1"/>
                </a:solidFill>
              </a:rPr>
              <a:t>6</a:t>
            </a:r>
            <a:r>
              <a:rPr lang="fr-BE" sz="3600" b="1" dirty="0" smtClean="0">
                <a:solidFill>
                  <a:schemeClr val="accent1"/>
                </a:solidFill>
              </a:rPr>
              <a:t>. EFFET DIRECT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nl-BE" sz="3600" b="1" dirty="0">
              <a:solidFill>
                <a:schemeClr val="accent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16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793218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QU’EST-CE ?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507288" cy="43204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fr-BE" dirty="0" smtClean="0"/>
          </a:p>
          <a:p>
            <a:pPr marL="0" indent="0" algn="just">
              <a:buNone/>
            </a:pPr>
            <a:r>
              <a:rPr lang="fr-BE" sz="2400" dirty="0" smtClean="0"/>
              <a:t>CJUE, 26/62 (arrêt van </a:t>
            </a:r>
            <a:r>
              <a:rPr lang="fr-BE" sz="2400" dirty="0" err="1" smtClean="0"/>
              <a:t>Gend&amp;Loos</a:t>
            </a:r>
            <a:r>
              <a:rPr lang="fr-BE" sz="2400" dirty="0" smtClean="0"/>
              <a:t>): </a:t>
            </a:r>
          </a:p>
          <a:p>
            <a:pPr marL="0" indent="0" algn="just">
              <a:buNone/>
            </a:pPr>
            <a:r>
              <a:rPr lang="fr-BE" sz="2400" dirty="0" smtClean="0"/>
              <a:t>« </a:t>
            </a:r>
            <a:r>
              <a:rPr lang="fr-FR" sz="2400" i="1" dirty="0" smtClean="0"/>
              <a:t>le </a:t>
            </a:r>
            <a:r>
              <a:rPr lang="fr-FR" sz="2400" i="1" dirty="0"/>
              <a:t>droit communautaire, </a:t>
            </a:r>
            <a:r>
              <a:rPr lang="fr-FR" sz="2400" i="1" dirty="0" smtClean="0"/>
              <a:t>de </a:t>
            </a:r>
            <a:r>
              <a:rPr lang="fr-FR" sz="2400" i="1" dirty="0"/>
              <a:t>même qu'il crée des charges dans le chef </a:t>
            </a:r>
            <a:r>
              <a:rPr lang="fr-FR" sz="2400" i="1" dirty="0" smtClean="0"/>
              <a:t>des </a:t>
            </a:r>
            <a:r>
              <a:rPr lang="fr-FR" sz="2400" i="1" u="sng" dirty="0" smtClean="0"/>
              <a:t>particuliers</a:t>
            </a:r>
            <a:r>
              <a:rPr lang="fr-FR" sz="2400" i="1" dirty="0"/>
              <a:t>, est aussi destiné à engendrer des </a:t>
            </a:r>
            <a:r>
              <a:rPr lang="fr-FR" sz="2400" i="1" u="sng" dirty="0"/>
              <a:t>droits</a:t>
            </a:r>
            <a:r>
              <a:rPr lang="fr-FR" sz="2400" i="1" dirty="0"/>
              <a:t> qui entrent dans leur patrimoine </a:t>
            </a:r>
            <a:r>
              <a:rPr lang="fr-FR" sz="2400" i="1" dirty="0" smtClean="0"/>
              <a:t>juridique </a:t>
            </a:r>
            <a:r>
              <a:rPr lang="fr-FR" sz="2400" dirty="0" smtClean="0"/>
              <a:t>»</a:t>
            </a:r>
            <a:r>
              <a:rPr lang="fr-BE" sz="2400" dirty="0" smtClean="0"/>
              <a:t>.</a:t>
            </a:r>
          </a:p>
          <a:p>
            <a:pPr marL="0" indent="0" algn="ctr">
              <a:buNone/>
            </a:pPr>
            <a:endParaRPr lang="fr-BE" sz="2400" dirty="0" smtClean="0"/>
          </a:p>
          <a:p>
            <a:pPr marL="0" indent="0" algn="ctr">
              <a:buNone/>
            </a:pPr>
            <a:endParaRPr lang="fr-BE" sz="2400" dirty="0"/>
          </a:p>
          <a:p>
            <a:pPr marL="0" indent="0">
              <a:buNone/>
            </a:pPr>
            <a:r>
              <a:rPr lang="fr-FR" sz="2400" dirty="0"/>
              <a:t>Les particuliers peuvent faire usage de ces droits et, dès lors, s’en prévaloir devant les autorités nationales (tribunaux par exemple).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17</a:t>
            </a:fld>
            <a:endParaRPr lang="fr-BE"/>
          </a:p>
        </p:txBody>
      </p:sp>
      <p:sp>
        <p:nvSpPr>
          <p:cNvPr id="7" name="Down Arrow 6"/>
          <p:cNvSpPr/>
          <p:nvPr/>
        </p:nvSpPr>
        <p:spPr>
          <a:xfrm>
            <a:off x="4413550" y="4164438"/>
            <a:ext cx="374474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18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QU’EST-CE ?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r-BE" sz="2800" dirty="0"/>
              <a:t>	</a:t>
            </a:r>
            <a:r>
              <a:rPr lang="fr-BE" sz="8800" b="1" dirty="0" smtClean="0"/>
              <a:t>Toutes </a:t>
            </a:r>
            <a:r>
              <a:rPr lang="fr-BE" sz="8800" b="1" dirty="0"/>
              <a:t>les règles du droit UE n’ont pas un effet direct!</a:t>
            </a:r>
          </a:p>
          <a:p>
            <a:pPr marL="0" indent="0">
              <a:buNone/>
            </a:pPr>
            <a:endParaRPr lang="fr-BE" sz="6800" dirty="0"/>
          </a:p>
          <a:p>
            <a:pPr marL="0" indent="0">
              <a:buNone/>
            </a:pPr>
            <a:endParaRPr lang="fr-BE" sz="6800" dirty="0" smtClean="0"/>
          </a:p>
          <a:p>
            <a:pPr marL="0" indent="0">
              <a:buNone/>
            </a:pPr>
            <a:r>
              <a:rPr lang="fr-BE" sz="8800" dirty="0" smtClean="0"/>
              <a:t>Deux types d’effet direct:</a:t>
            </a:r>
          </a:p>
          <a:p>
            <a:pPr marL="0" indent="0">
              <a:buNone/>
            </a:pPr>
            <a:r>
              <a:rPr lang="fr-BE" sz="8800" dirty="0"/>
              <a:t>	</a:t>
            </a:r>
            <a:r>
              <a:rPr lang="fr-BE" sz="8800" dirty="0" smtClean="0"/>
              <a:t>- </a:t>
            </a:r>
            <a:r>
              <a:rPr lang="fr-BE" sz="8800" b="1" dirty="0" smtClean="0"/>
              <a:t>horizontal</a:t>
            </a:r>
            <a:r>
              <a:rPr lang="fr-BE" sz="8800" dirty="0" smtClean="0"/>
              <a:t>: les particuliers peuvent se prévaloir des normes 	du droit UE entre eux</a:t>
            </a:r>
          </a:p>
          <a:p>
            <a:pPr marL="0" indent="0">
              <a:buNone/>
            </a:pPr>
            <a:r>
              <a:rPr lang="fr-BE" sz="8800" dirty="0"/>
              <a:t>	</a:t>
            </a:r>
            <a:r>
              <a:rPr lang="fr-BE" sz="8800" dirty="0" smtClean="0"/>
              <a:t>- </a:t>
            </a:r>
            <a:r>
              <a:rPr lang="fr-BE" sz="8800" b="1" dirty="0" smtClean="0"/>
              <a:t>vertical</a:t>
            </a:r>
            <a:r>
              <a:rPr lang="fr-BE" sz="8800" dirty="0" smtClean="0"/>
              <a:t>: les particuliers peuvent se prévaloir des normes du 	droit UE vis-à-vis d’une 	autorité.</a:t>
            </a:r>
          </a:p>
          <a:p>
            <a:pPr marL="0" indent="0">
              <a:buNone/>
            </a:pPr>
            <a:endParaRPr lang="fr-BE" sz="8800" dirty="0" smtClean="0"/>
          </a:p>
          <a:p>
            <a:pPr marL="0" indent="0">
              <a:buNone/>
            </a:pPr>
            <a:r>
              <a:rPr lang="fr-BE" sz="8800" dirty="0" smtClean="0"/>
              <a:t>Conditions: </a:t>
            </a:r>
          </a:p>
          <a:p>
            <a:pPr>
              <a:buFontTx/>
              <a:buChar char="-"/>
            </a:pPr>
            <a:r>
              <a:rPr lang="fr-BE" sz="8800" dirty="0" smtClean="0"/>
              <a:t>Règles claires;</a:t>
            </a:r>
          </a:p>
          <a:p>
            <a:pPr>
              <a:buFontTx/>
              <a:buChar char="-"/>
            </a:pPr>
            <a:r>
              <a:rPr lang="fr-BE" sz="8800" dirty="0" smtClean="0"/>
              <a:t>Règles précises;</a:t>
            </a:r>
          </a:p>
          <a:p>
            <a:pPr>
              <a:buFontTx/>
              <a:buChar char="-"/>
            </a:pPr>
            <a:r>
              <a:rPr lang="fr-BE" sz="8800" dirty="0" smtClean="0"/>
              <a:t>Règles inconditionnelles.</a:t>
            </a:r>
          </a:p>
          <a:p>
            <a:pPr marL="0" indent="0">
              <a:buNone/>
            </a:pPr>
            <a:endParaRPr lang="fr-BE" sz="2800" dirty="0"/>
          </a:p>
          <a:p>
            <a:pPr marL="0" indent="0">
              <a:buNone/>
            </a:pPr>
            <a:endParaRPr lang="fr-BE" sz="2800" dirty="0" smtClean="0"/>
          </a:p>
          <a:p>
            <a:pPr marL="0" indent="0">
              <a:buNone/>
            </a:pPr>
            <a:r>
              <a:rPr lang="fr-BE" sz="2800" dirty="0" smtClean="0"/>
              <a:t>           </a:t>
            </a:r>
            <a:endParaRPr lang="fr-BE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18</a:t>
            </a:fld>
            <a:endParaRPr lang="fr-BE"/>
          </a:p>
        </p:txBody>
      </p:sp>
      <p:pic>
        <p:nvPicPr>
          <p:cNvPr id="9" name="Picture 2" descr="opgeletOralesek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19" y="1916832"/>
            <a:ext cx="7016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687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3356992"/>
            <a:ext cx="8229600" cy="1132880"/>
          </a:xfrm>
        </p:spPr>
        <p:txBody>
          <a:bodyPr/>
          <a:lstStyle/>
          <a:p>
            <a:pPr marL="0" indent="0" algn="ctr">
              <a:buNone/>
            </a:pPr>
            <a:r>
              <a:rPr lang="fr-BE" sz="3600" b="1" dirty="0" smtClean="0">
                <a:solidFill>
                  <a:schemeClr val="accent1"/>
                </a:solidFill>
              </a:rPr>
              <a:t>7. Plan B?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nl-BE" sz="3600" b="1" dirty="0">
              <a:solidFill>
                <a:schemeClr val="accent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19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41847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1844824"/>
            <a:ext cx="8229600" cy="144016"/>
          </a:xfrm>
        </p:spPr>
        <p:txBody>
          <a:bodyPr>
            <a:normAutofit fontScale="90000"/>
          </a:bodyPr>
          <a:lstStyle/>
          <a:p>
            <a:r>
              <a:rPr lang="fr-BE" sz="3600" dirty="0"/>
              <a:t>QUAND?</a:t>
            </a:r>
            <a:r>
              <a:rPr lang="fr-BE" dirty="0"/>
              <a:t/>
            </a:r>
            <a:br>
              <a:rPr lang="fr-BE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BE" sz="2400" u="sng" dirty="0" smtClean="0"/>
              <a:t>Si</a:t>
            </a:r>
            <a:r>
              <a:rPr lang="fr-BE" sz="2400" dirty="0" smtClean="0"/>
              <a:t> EU Pilot clôturé négativement </a:t>
            </a:r>
            <a:r>
              <a:rPr lang="fr-BE" sz="2400" dirty="0" smtClean="0">
                <a:sym typeface="Wingdings" panose="05000000000000000000" pitchFamily="2" charset="2"/>
              </a:rPr>
              <a:t> COM peut entamer une procédure d’infraction </a:t>
            </a:r>
            <a:r>
              <a:rPr lang="fr-BE" sz="1800" dirty="0" smtClean="0">
                <a:sym typeface="Wingdings" panose="05000000000000000000" pitchFamily="2" charset="2"/>
              </a:rPr>
              <a:t>(article 258, § 1 TFUE).</a:t>
            </a:r>
          </a:p>
          <a:p>
            <a:pPr marL="0" indent="0">
              <a:buNone/>
            </a:pPr>
            <a:endParaRPr lang="fr-BE" sz="1800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fr-BE" sz="1800" dirty="0" smtClean="0">
                <a:sym typeface="Wingdings" panose="05000000000000000000" pitchFamily="2" charset="2"/>
              </a:rPr>
              <a:t>↓</a:t>
            </a:r>
          </a:p>
          <a:p>
            <a:pPr marL="0" indent="0">
              <a:buNone/>
            </a:pPr>
            <a:endParaRPr lang="fr-BE" sz="18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BE" sz="2400" dirty="0" smtClean="0">
                <a:sym typeface="Wingdings" panose="05000000000000000000" pitchFamily="2" charset="2"/>
              </a:rPr>
              <a:t>Mise en demeure (+ complémentaire) </a:t>
            </a:r>
            <a:r>
              <a:rPr lang="fr-BE" sz="1800" dirty="0" smtClean="0">
                <a:sym typeface="Wingdings" panose="05000000000000000000" pitchFamily="2" charset="2"/>
              </a:rPr>
              <a:t>(2m) </a:t>
            </a:r>
            <a:r>
              <a:rPr lang="fr-BE" sz="2400" dirty="0" smtClean="0">
                <a:sym typeface="Wingdings" panose="05000000000000000000" pitchFamily="2" charset="2"/>
              </a:rPr>
              <a:t> Avis motivé (+ complémentaire) </a:t>
            </a:r>
            <a:r>
              <a:rPr lang="fr-BE" sz="1800" dirty="0" smtClean="0">
                <a:sym typeface="Wingdings" panose="05000000000000000000" pitchFamily="2" charset="2"/>
              </a:rPr>
              <a:t>(2m) </a:t>
            </a:r>
            <a:r>
              <a:rPr lang="fr-BE" sz="2400" dirty="0" smtClean="0">
                <a:sym typeface="Wingdings" panose="05000000000000000000" pitchFamily="2" charset="2"/>
              </a:rPr>
              <a:t> Classement ou décision de saisine</a:t>
            </a:r>
          </a:p>
          <a:p>
            <a:pPr marL="0" indent="0">
              <a:buNone/>
            </a:pPr>
            <a:endParaRPr lang="fr-BE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BE" sz="2400" u="sng" dirty="0" smtClean="0"/>
              <a:t>Durée</a:t>
            </a:r>
            <a:r>
              <a:rPr lang="fr-BE" sz="2400" dirty="0" smtClean="0"/>
              <a:t>? 30,7 mois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303000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78" y="1772816"/>
            <a:ext cx="4778246" cy="4824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BE" dirty="0" err="1" smtClean="0">
                <a:solidFill>
                  <a:schemeClr val="accent1"/>
                </a:solidFill>
              </a:rPr>
              <a:t>Plainte</a:t>
            </a:r>
            <a:r>
              <a:rPr lang="nl-BE" dirty="0" smtClean="0">
                <a:solidFill>
                  <a:schemeClr val="accent1"/>
                </a:solidFill>
              </a:rPr>
              <a:t> </a:t>
            </a:r>
            <a:r>
              <a:rPr lang="nl-BE" dirty="0" err="1" smtClean="0">
                <a:solidFill>
                  <a:schemeClr val="accent1"/>
                </a:solidFill>
              </a:rPr>
              <a:t>auprès</a:t>
            </a:r>
            <a:r>
              <a:rPr lang="nl-BE" dirty="0" smtClean="0">
                <a:solidFill>
                  <a:schemeClr val="accent1"/>
                </a:solidFill>
              </a:rPr>
              <a:t> de </a:t>
            </a:r>
            <a:r>
              <a:rPr lang="nl-BE" dirty="0" err="1" smtClean="0">
                <a:solidFill>
                  <a:schemeClr val="accent1"/>
                </a:solidFill>
              </a:rPr>
              <a:t>Solvit</a:t>
            </a:r>
            <a:r>
              <a:rPr lang="nl-BE" dirty="0" smtClean="0">
                <a:solidFill>
                  <a:schemeClr val="accent1"/>
                </a:solidFill>
              </a:rPr>
              <a:t> / COM </a:t>
            </a: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↓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EU </a:t>
            </a:r>
            <a:r>
              <a:rPr lang="nl-BE" dirty="0">
                <a:solidFill>
                  <a:schemeClr val="accent1"/>
                </a:solidFill>
              </a:rPr>
              <a:t>Pilot </a:t>
            </a:r>
            <a:endParaRPr lang="nl-BE" dirty="0" smtClean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↓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Dossier </a:t>
            </a:r>
            <a:r>
              <a:rPr lang="nl-BE" dirty="0" err="1" smtClean="0">
                <a:solidFill>
                  <a:schemeClr val="accent1"/>
                </a:solidFill>
              </a:rPr>
              <a:t>d’infraction</a:t>
            </a:r>
            <a:r>
              <a:rPr lang="nl-BE" dirty="0" smtClean="0">
                <a:solidFill>
                  <a:schemeClr val="accent1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↓</a:t>
            </a:r>
          </a:p>
          <a:p>
            <a:pPr marL="0" indent="0" algn="ctr">
              <a:buNone/>
            </a:pPr>
            <a:r>
              <a:rPr lang="nl-BE" dirty="0" err="1" smtClean="0">
                <a:solidFill>
                  <a:schemeClr val="accent1"/>
                </a:solidFill>
              </a:rPr>
              <a:t>Condamnation</a:t>
            </a:r>
            <a:r>
              <a:rPr lang="nl-BE" dirty="0" smtClean="0">
                <a:solidFill>
                  <a:schemeClr val="accent1"/>
                </a:solidFill>
              </a:rPr>
              <a:t> CJ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fr-BE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nl-BE" sz="3600" b="1" dirty="0">
              <a:solidFill>
                <a:schemeClr val="accent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20</a:t>
            </a:fld>
            <a:endParaRPr lang="fr-BE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932040" y="1772816"/>
            <a:ext cx="4032448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nl-BE" dirty="0" err="1" smtClean="0">
                <a:solidFill>
                  <a:schemeClr val="accent1"/>
                </a:solidFill>
              </a:rPr>
              <a:t>Plainte</a:t>
            </a:r>
            <a:r>
              <a:rPr lang="nl-BE" dirty="0" smtClean="0">
                <a:solidFill>
                  <a:schemeClr val="accent1"/>
                </a:solidFill>
              </a:rPr>
              <a:t> </a:t>
            </a:r>
            <a:r>
              <a:rPr lang="nl-BE" dirty="0" err="1" smtClean="0">
                <a:solidFill>
                  <a:schemeClr val="accent1"/>
                </a:solidFill>
              </a:rPr>
              <a:t>auprès</a:t>
            </a:r>
            <a:r>
              <a:rPr lang="nl-BE" dirty="0" smtClean="0">
                <a:solidFill>
                  <a:schemeClr val="accent1"/>
                </a:solidFill>
              </a:rPr>
              <a:t> du </a:t>
            </a:r>
            <a:r>
              <a:rPr lang="nl-BE" dirty="0" err="1" smtClean="0">
                <a:solidFill>
                  <a:schemeClr val="accent1"/>
                </a:solidFill>
              </a:rPr>
              <a:t>juge</a:t>
            </a:r>
            <a:r>
              <a:rPr lang="nl-BE" dirty="0" smtClean="0">
                <a:solidFill>
                  <a:schemeClr val="accent1"/>
                </a:solidFill>
              </a:rPr>
              <a:t> </a:t>
            </a:r>
            <a:r>
              <a:rPr lang="nl-BE" dirty="0" err="1" smtClean="0">
                <a:solidFill>
                  <a:schemeClr val="accent1"/>
                </a:solidFill>
              </a:rPr>
              <a:t>national</a:t>
            </a:r>
            <a:endParaRPr lang="nl-BE" dirty="0" smtClean="0">
              <a:solidFill>
                <a:schemeClr val="accent1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nl-BE" dirty="0" smtClean="0">
                <a:solidFill>
                  <a:schemeClr val="accent1"/>
                </a:solidFill>
              </a:rPr>
              <a:t>↓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nl-BE" dirty="0" smtClean="0">
                <a:solidFill>
                  <a:schemeClr val="accent1"/>
                </a:solidFill>
              </a:rPr>
              <a:t>“</a:t>
            </a:r>
            <a:r>
              <a:rPr lang="nl-BE" dirty="0" err="1" smtClean="0">
                <a:solidFill>
                  <a:schemeClr val="accent1"/>
                </a:solidFill>
              </a:rPr>
              <a:t>Condamnation</a:t>
            </a:r>
            <a:r>
              <a:rPr lang="nl-BE" dirty="0" smtClean="0">
                <a:solidFill>
                  <a:schemeClr val="accent1"/>
                </a:solidFill>
              </a:rPr>
              <a:t>” CJ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fr-BE" b="1" dirty="0" smtClean="0">
              <a:solidFill>
                <a:schemeClr val="accent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nl-BE" sz="3600" b="1" dirty="0">
              <a:solidFill>
                <a:schemeClr val="accent1"/>
              </a:solidFill>
            </a:endParaRPr>
          </a:p>
        </p:txBody>
      </p:sp>
      <p:sp>
        <p:nvSpPr>
          <p:cNvPr id="6" name="Plus 5"/>
          <p:cNvSpPr/>
          <p:nvPr/>
        </p:nvSpPr>
        <p:spPr>
          <a:xfrm>
            <a:off x="4096144" y="2543200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5593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980728"/>
            <a:ext cx="6911975" cy="935038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/>
          <a:lstStyle/>
          <a:p>
            <a:r>
              <a:rPr lang="fr-BE" altLang="en-US" sz="3200" dirty="0" smtClean="0"/>
              <a:t>EXEMPLES BELGES </a:t>
            </a:r>
            <a:r>
              <a:rPr lang="fr-BE" altLang="en-US" sz="3200" b="1" dirty="0" smtClean="0"/>
              <a:t>(1)</a:t>
            </a:r>
            <a:endParaRPr lang="nl-NL" altLang="en-US" sz="3200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4032" y="1700808"/>
            <a:ext cx="8532464" cy="4977652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 err="1" smtClean="0">
                <a:ea typeface="ＭＳ Ｐゴシック" pitchFamily="34" charset="-128"/>
                <a:cs typeface="Times New Roman" pitchFamily="18" charset="0"/>
              </a:rPr>
              <a:t>Bressol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décret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Simonet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max. 30%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(du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nombre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total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d’étudiants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résidant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en BE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inscrits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pour la 1ère x dans la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formation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l’année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académique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précédente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d’étudiants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non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résidents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en BE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peuvent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s’inscrire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à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certaines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formations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para(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médicales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) en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Communauté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française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. </a:t>
            </a:r>
          </a:p>
          <a:p>
            <a:pPr marL="0" indent="0">
              <a:lnSpc>
                <a:spcPct val="80000"/>
              </a:lnSpc>
              <a:buNone/>
            </a:pPr>
            <a:endParaRPr lang="nl-NL" altLang="fr-FR" sz="1100" i="1" dirty="0">
              <a:solidFill>
                <a:srgbClr val="FF0000"/>
              </a:solidFill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 smtClean="0"/>
              <a:t>1° </a:t>
            </a:r>
            <a:r>
              <a:rPr lang="nl-NL" altLang="fr-FR" sz="2400" b="1" u="sng" dirty="0" err="1" smtClean="0"/>
              <a:t>Plainte</a:t>
            </a:r>
            <a:r>
              <a:rPr lang="nl-NL" altLang="fr-FR" sz="2400" b="1" u="sng" dirty="0" smtClean="0"/>
              <a:t> </a:t>
            </a:r>
            <a:r>
              <a:rPr lang="nl-NL" altLang="fr-FR" sz="2400" b="1" u="sng" dirty="0" err="1" smtClean="0"/>
              <a:t>auprès</a:t>
            </a:r>
            <a:r>
              <a:rPr lang="nl-NL" altLang="fr-FR" sz="2400" b="1" u="sng" dirty="0" smtClean="0"/>
              <a:t> du </a:t>
            </a:r>
            <a:r>
              <a:rPr lang="nl-NL" altLang="fr-FR" sz="2400" b="1" u="sng" dirty="0" err="1" smtClean="0"/>
              <a:t>juge</a:t>
            </a:r>
            <a:r>
              <a:rPr lang="nl-NL" altLang="fr-FR" sz="2400" b="1" u="sng" dirty="0" smtClean="0"/>
              <a:t> </a:t>
            </a:r>
            <a:r>
              <a:rPr lang="nl-NL" altLang="fr-FR" sz="2400" b="1" u="sng" dirty="0" err="1" smtClean="0"/>
              <a:t>national</a:t>
            </a:r>
            <a:r>
              <a:rPr lang="nl-NL" altLang="fr-FR" sz="2400" b="1" u="sng" dirty="0" smtClean="0"/>
              <a:t> </a:t>
            </a:r>
            <a:r>
              <a:rPr lang="nl-NL" altLang="fr-FR" sz="2400" dirty="0" smtClean="0"/>
              <a:t>(Cour </a:t>
            </a:r>
            <a:r>
              <a:rPr lang="nl-NL" altLang="fr-FR" sz="2400" dirty="0" err="1" smtClean="0"/>
              <a:t>d’Arbitrage</a:t>
            </a:r>
            <a:r>
              <a:rPr lang="nl-NL" altLang="fr-FR" sz="2400" dirty="0" smtClean="0"/>
              <a:t>) en </a:t>
            </a:r>
            <a:r>
              <a:rPr lang="nl-NL" altLang="fr-FR" sz="2400" dirty="0" err="1" smtClean="0"/>
              <a:t>août</a:t>
            </a:r>
            <a:r>
              <a:rPr lang="nl-NL" altLang="fr-FR" sz="2400" dirty="0" smtClean="0"/>
              <a:t> 2006</a:t>
            </a:r>
            <a:r>
              <a:rPr lang="nl-NL" altLang="fr-FR" sz="2400" dirty="0" smtClean="0"/>
              <a:t>: </a:t>
            </a:r>
            <a:r>
              <a:rPr lang="nl-NL" altLang="fr-FR" sz="2400" dirty="0" smtClean="0"/>
              <a:t>suspension du </a:t>
            </a:r>
            <a:r>
              <a:rPr lang="nl-NL" altLang="fr-FR" sz="2400" dirty="0" err="1" smtClean="0"/>
              <a:t>décret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refusée</a:t>
            </a:r>
            <a:r>
              <a:rPr lang="nl-NL" altLang="fr-FR" sz="2400" dirty="0" smtClean="0"/>
              <a:t> pour </a:t>
            </a:r>
            <a:r>
              <a:rPr lang="nl-NL" altLang="fr-FR" sz="2400" dirty="0" err="1" smtClean="0"/>
              <a:t>manque</a:t>
            </a:r>
            <a:r>
              <a:rPr lang="nl-NL" altLang="fr-FR" sz="2400" dirty="0" smtClean="0"/>
              <a:t> de </a:t>
            </a:r>
            <a:r>
              <a:rPr lang="nl-NL" altLang="fr-FR" sz="2400" dirty="0" err="1" smtClean="0"/>
              <a:t>preuve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d’un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préjudice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difficilement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réparable</a:t>
            </a:r>
            <a:r>
              <a:rPr lang="nl-NL" altLang="fr-FR" sz="2400" dirty="0" smtClean="0"/>
              <a:t>. </a:t>
            </a:r>
            <a:endParaRPr lang="nl-NL" altLang="fr-FR" sz="2400" dirty="0" smtClean="0"/>
          </a:p>
          <a:p>
            <a:pPr marL="0" indent="0">
              <a:lnSpc>
                <a:spcPct val="80000"/>
              </a:lnSpc>
              <a:buNone/>
            </a:pPr>
            <a:endParaRPr lang="nl-NL" altLang="fr-FR" sz="1100" b="1" dirty="0">
              <a:solidFill>
                <a:srgbClr val="FF0000"/>
              </a:solidFill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 smtClean="0"/>
              <a:t>2° </a:t>
            </a:r>
            <a:r>
              <a:rPr lang="fr-FR" altLang="fr-FR" sz="2400" b="1" u="sng" dirty="0"/>
              <a:t>Plainte auprès du juge national </a:t>
            </a:r>
            <a:r>
              <a:rPr lang="nl-NL" altLang="fr-FR" sz="2400" dirty="0" smtClean="0"/>
              <a:t>(Cour </a:t>
            </a:r>
            <a:r>
              <a:rPr lang="nl-NL" altLang="fr-FR" sz="2400" dirty="0" err="1" smtClean="0"/>
              <a:t>constitutionnelle</a:t>
            </a:r>
            <a:r>
              <a:rPr lang="nl-NL" altLang="fr-FR" sz="2400" dirty="0" smtClean="0"/>
              <a:t>) </a:t>
            </a:r>
            <a:r>
              <a:rPr lang="nl-NL" altLang="fr-FR" sz="2400" dirty="0"/>
              <a:t>e</a:t>
            </a:r>
            <a:r>
              <a:rPr lang="nl-NL" altLang="fr-FR" sz="2400" dirty="0" smtClean="0"/>
              <a:t>n </a:t>
            </a:r>
            <a:r>
              <a:rPr lang="nl-NL" altLang="fr-FR" sz="2400" dirty="0" err="1" smtClean="0"/>
              <a:t>décembre</a:t>
            </a:r>
            <a:r>
              <a:rPr lang="nl-NL" altLang="fr-FR" sz="2400" dirty="0" smtClean="0"/>
              <a:t> </a:t>
            </a:r>
            <a:r>
              <a:rPr lang="nl-NL" altLang="fr-FR" sz="2400" dirty="0" smtClean="0"/>
              <a:t>2006: </a:t>
            </a:r>
            <a:r>
              <a:rPr lang="nl-NL" altLang="fr-FR" sz="2400" dirty="0" err="1" smtClean="0"/>
              <a:t>annulation</a:t>
            </a:r>
            <a:r>
              <a:rPr lang="nl-NL" altLang="fr-FR" sz="2400" dirty="0" smtClean="0"/>
              <a:t> du </a:t>
            </a:r>
            <a:r>
              <a:rPr lang="nl-NL" altLang="fr-FR" sz="2400" dirty="0" err="1" smtClean="0"/>
              <a:t>décret</a:t>
            </a:r>
            <a:r>
              <a:rPr lang="nl-NL" altLang="fr-FR" sz="2400" dirty="0" smtClean="0"/>
              <a:t> + question </a:t>
            </a:r>
            <a:r>
              <a:rPr lang="nl-NL" altLang="fr-FR" sz="2400" dirty="0" err="1" smtClean="0"/>
              <a:t>préjudicielle</a:t>
            </a:r>
            <a:r>
              <a:rPr lang="nl-NL" altLang="fr-FR" sz="2400" dirty="0" smtClean="0"/>
              <a:t> CJ→ </a:t>
            </a:r>
            <a:r>
              <a:rPr lang="nl-NL" altLang="fr-FR" sz="2400" dirty="0" smtClean="0"/>
              <a:t>13/4/2010: </a:t>
            </a:r>
            <a:r>
              <a:rPr lang="nl-NL" altLang="fr-FR" sz="2400" u="sng" dirty="0" err="1" smtClean="0"/>
              <a:t>discrimination</a:t>
            </a:r>
            <a:r>
              <a:rPr lang="nl-NL" altLang="fr-FR" sz="2400" u="sng" dirty="0" smtClean="0"/>
              <a:t> indirecte </a:t>
            </a:r>
            <a:r>
              <a:rPr lang="nl-NL" altLang="fr-FR" sz="2400" dirty="0" err="1" smtClean="0"/>
              <a:t>sur</a:t>
            </a:r>
            <a:r>
              <a:rPr lang="nl-NL" altLang="fr-FR" sz="2400" dirty="0" smtClean="0"/>
              <a:t> base de la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nationalité</a:t>
            </a:r>
            <a:r>
              <a:rPr lang="nl-NL" altLang="fr-FR" sz="2400" dirty="0" smtClean="0"/>
              <a:t>, </a:t>
            </a:r>
            <a:r>
              <a:rPr lang="nl-NL" altLang="fr-FR" sz="2400" dirty="0" err="1" smtClean="0"/>
              <a:t>objectivement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jusitifiée</a:t>
            </a:r>
            <a:r>
              <a:rPr lang="nl-NL" altLang="fr-FR" sz="2400" dirty="0" smtClean="0"/>
              <a:t> en </a:t>
            </a:r>
            <a:r>
              <a:rPr lang="nl-NL" altLang="fr-FR" sz="2400" dirty="0"/>
              <a:t>raison (</a:t>
            </a:r>
            <a:r>
              <a:rPr lang="nl-NL" altLang="fr-FR" sz="2400" dirty="0" err="1"/>
              <a:t>prévention</a:t>
            </a:r>
            <a:r>
              <a:rPr lang="nl-NL" altLang="fr-FR" sz="2400" dirty="0"/>
              <a:t>) du </a:t>
            </a:r>
            <a:r>
              <a:rPr lang="nl-NL" altLang="fr-FR" sz="2400" dirty="0" err="1"/>
              <a:t>risque</a:t>
            </a:r>
            <a:r>
              <a:rPr lang="nl-NL" altLang="fr-FR" sz="2400" dirty="0"/>
              <a:t> </a:t>
            </a:r>
            <a:r>
              <a:rPr lang="nl-NL" altLang="fr-FR" sz="2400" dirty="0" smtClean="0"/>
              <a:t>pour la santé </a:t>
            </a:r>
            <a:r>
              <a:rPr lang="nl-NL" altLang="fr-FR" sz="2400" dirty="0" err="1" smtClean="0"/>
              <a:t>publique</a:t>
            </a:r>
            <a:r>
              <a:rPr lang="nl-NL" altLang="fr-FR" sz="2400" dirty="0" smtClean="0"/>
              <a:t> si </a:t>
            </a:r>
            <a:r>
              <a:rPr lang="nl-NL" altLang="fr-FR" sz="2400" dirty="0" err="1" smtClean="0"/>
              <a:t>preuve</a:t>
            </a:r>
            <a:r>
              <a:rPr lang="nl-NL" altLang="fr-FR" sz="2400" dirty="0" smtClean="0"/>
              <a:t> de </a:t>
            </a:r>
            <a:r>
              <a:rPr lang="nl-NL" altLang="fr-FR" sz="2400" dirty="0" err="1" smtClean="0"/>
              <a:t>l’existence</a:t>
            </a:r>
            <a:r>
              <a:rPr lang="nl-NL" altLang="fr-FR" sz="2400" dirty="0" smtClean="0"/>
              <a:t> de </a:t>
            </a:r>
            <a:r>
              <a:rPr lang="nl-NL" altLang="fr-FR" sz="2400" dirty="0" err="1" smtClean="0"/>
              <a:t>ce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risque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est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apportée</a:t>
            </a:r>
            <a:r>
              <a:rPr lang="nl-NL" altLang="fr-FR" sz="2400" dirty="0" smtClean="0"/>
              <a:t> </a:t>
            </a:r>
            <a:r>
              <a:rPr lang="nl-NL" altLang="fr-FR" sz="2400" dirty="0" smtClean="0"/>
              <a:t>→ 31/5/2011 </a:t>
            </a:r>
            <a:r>
              <a:rPr lang="nl-NL" altLang="fr-FR" sz="2400" dirty="0" smtClean="0"/>
              <a:t>Cour </a:t>
            </a:r>
            <a:r>
              <a:rPr lang="nl-NL" altLang="fr-FR" sz="2400" dirty="0" err="1" smtClean="0"/>
              <a:t>constitutionnelle</a:t>
            </a:r>
            <a:r>
              <a:rPr lang="nl-NL" altLang="fr-FR" sz="2400" dirty="0" smtClean="0"/>
              <a:t>: quota </a:t>
            </a:r>
            <a:r>
              <a:rPr lang="nl-NL" altLang="fr-FR" sz="2400" dirty="0" err="1" smtClean="0"/>
              <a:t>admis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uniquement</a:t>
            </a:r>
            <a:r>
              <a:rPr lang="nl-NL" altLang="fr-FR" sz="2400" dirty="0" smtClean="0"/>
              <a:t> pour </a:t>
            </a:r>
            <a:r>
              <a:rPr lang="nl-NL" altLang="fr-FR" sz="2400" dirty="0" err="1" smtClean="0"/>
              <a:t>études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vétérinaires</a:t>
            </a:r>
            <a:r>
              <a:rPr lang="nl-NL" altLang="fr-FR" sz="2400" dirty="0" smtClean="0"/>
              <a:t> et en </a:t>
            </a:r>
            <a:r>
              <a:rPr lang="nl-NL" altLang="fr-FR" sz="2400" dirty="0" err="1" smtClean="0"/>
              <a:t>kinésithérapie</a:t>
            </a:r>
            <a:r>
              <a:rPr lang="nl-NL" altLang="fr-FR" sz="2400" dirty="0" smtClean="0"/>
              <a:t>. </a:t>
            </a:r>
            <a:r>
              <a:rPr lang="nl-NL" altLang="fr-FR" sz="2400" dirty="0"/>
              <a:t>	</a:t>
            </a:r>
            <a:endParaRPr lang="nl-NL" altLang="fr-FR" sz="24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/>
              <a:t>	</a:t>
            </a:r>
            <a:r>
              <a:rPr lang="nl-NL" altLang="fr-FR" sz="2400" dirty="0" smtClean="0"/>
              <a:t>E</a:t>
            </a:r>
            <a:r>
              <a:rPr lang="nl-NL" altLang="fr-FR" sz="2400" dirty="0" smtClean="0"/>
              <a:t>n </a:t>
            </a:r>
            <a:r>
              <a:rPr lang="nl-NL" altLang="fr-FR" sz="2400" dirty="0" smtClean="0"/>
              <a:t>2012 </a:t>
            </a:r>
            <a:r>
              <a:rPr lang="nl-NL" altLang="fr-FR" sz="2400" dirty="0" err="1" smtClean="0"/>
              <a:t>decret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étendu</a:t>
            </a:r>
            <a:r>
              <a:rPr lang="nl-NL" altLang="fr-FR" sz="2400" dirty="0" smtClean="0"/>
              <a:t> à la </a:t>
            </a:r>
            <a:r>
              <a:rPr lang="nl-NL" altLang="fr-FR" sz="2400" dirty="0" err="1" smtClean="0"/>
              <a:t>dentisterie</a:t>
            </a:r>
            <a:r>
              <a:rPr lang="nl-NL" altLang="fr-FR" sz="2400" dirty="0" smtClean="0"/>
              <a:t> et à la </a:t>
            </a:r>
            <a:r>
              <a:rPr lang="nl-NL" altLang="fr-FR" sz="2400" dirty="0" err="1" smtClean="0"/>
              <a:t>médecine</a:t>
            </a:r>
            <a:r>
              <a:rPr lang="nl-NL" altLang="fr-FR" sz="2400" dirty="0" smtClean="0"/>
              <a:t> → </a:t>
            </a:r>
            <a:r>
              <a:rPr lang="nl-NL" altLang="fr-FR" sz="2400" b="1" u="sng" dirty="0" smtClean="0"/>
              <a:t>EU </a:t>
            </a:r>
            <a:r>
              <a:rPr lang="nl-NL" altLang="fr-FR" sz="2400" dirty="0" smtClean="0"/>
              <a:t>	</a:t>
            </a:r>
            <a:r>
              <a:rPr lang="nl-NL" altLang="fr-FR" sz="2400" b="1" u="sng" dirty="0" smtClean="0"/>
              <a:t>Pilot</a:t>
            </a:r>
            <a:r>
              <a:rPr lang="nl-NL" altLang="fr-FR" sz="2400" dirty="0" smtClean="0"/>
              <a:t>: </a:t>
            </a:r>
            <a:r>
              <a:rPr lang="nl-NL" altLang="fr-FR" sz="2400" dirty="0" err="1" smtClean="0"/>
              <a:t>clôturé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négativement</a:t>
            </a:r>
            <a:r>
              <a:rPr lang="nl-NL" altLang="fr-FR" sz="2400" dirty="0" smtClean="0"/>
              <a:t> en 2013</a:t>
            </a:r>
            <a:r>
              <a:rPr lang="nl-NL" altLang="fr-FR" sz="2400" dirty="0" smtClean="0"/>
              <a:t>.</a:t>
            </a:r>
          </a:p>
          <a:p>
            <a:pPr marL="0" indent="0">
              <a:lnSpc>
                <a:spcPct val="80000"/>
              </a:lnSpc>
              <a:buNone/>
            </a:pPr>
            <a:endParaRPr lang="nl-NL" altLang="fr-FR" sz="1200" b="1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 smtClean="0"/>
              <a:t>3° </a:t>
            </a:r>
            <a:r>
              <a:rPr lang="nl-NL" altLang="fr-FR" sz="2400" b="1" u="sng" dirty="0" err="1" smtClean="0"/>
              <a:t>Plainte</a:t>
            </a:r>
            <a:r>
              <a:rPr lang="nl-NL" altLang="fr-FR" sz="2400" b="1" u="sng" dirty="0" smtClean="0"/>
              <a:t> </a:t>
            </a:r>
            <a:r>
              <a:rPr lang="nl-NL" altLang="fr-FR" sz="2400" b="1" u="sng" dirty="0" err="1" smtClean="0"/>
              <a:t>auprès</a:t>
            </a:r>
            <a:r>
              <a:rPr lang="nl-NL" altLang="fr-FR" sz="2400" b="1" u="sng" dirty="0" smtClean="0"/>
              <a:t> de COM</a:t>
            </a:r>
            <a:r>
              <a:rPr lang="nl-NL" altLang="fr-FR" sz="2400" dirty="0" smtClean="0"/>
              <a:t> </a:t>
            </a:r>
            <a:r>
              <a:rPr lang="nl-NL" altLang="fr-FR" sz="2400" dirty="0"/>
              <a:t>e</a:t>
            </a:r>
            <a:r>
              <a:rPr lang="nl-NL" altLang="fr-FR" sz="2400" dirty="0" smtClean="0"/>
              <a:t>n </a:t>
            </a:r>
            <a:r>
              <a:rPr lang="nl-NL" altLang="fr-FR" sz="2400" dirty="0" smtClean="0"/>
              <a:t>2007: </a:t>
            </a:r>
            <a:r>
              <a:rPr lang="nl-NL" altLang="fr-FR" sz="2400" dirty="0" smtClean="0"/>
              <a:t>suspension </a:t>
            </a:r>
            <a:r>
              <a:rPr lang="nl-NL" altLang="fr-FR" sz="2400" dirty="0" err="1" smtClean="0"/>
              <a:t>jusqu’en</a:t>
            </a:r>
            <a:r>
              <a:rPr lang="nl-NL" altLang="fr-FR" sz="2400" dirty="0" smtClean="0"/>
              <a:t> 2012 comme </a:t>
            </a:r>
            <a:r>
              <a:rPr lang="nl-NL" altLang="fr-FR" sz="2400" dirty="0" err="1" smtClean="0"/>
              <a:t>concession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politique</a:t>
            </a:r>
            <a:r>
              <a:rPr lang="nl-NL" altLang="fr-FR" sz="2400" dirty="0" smtClean="0"/>
              <a:t> à AT en </a:t>
            </a:r>
            <a:r>
              <a:rPr lang="nl-NL" altLang="fr-FR" sz="2400" dirty="0" err="1" smtClean="0"/>
              <a:t>échange</a:t>
            </a:r>
            <a:r>
              <a:rPr lang="nl-NL" altLang="fr-FR" sz="2400" dirty="0" smtClean="0"/>
              <a:t> de la </a:t>
            </a:r>
            <a:r>
              <a:rPr lang="nl-NL" altLang="fr-FR" sz="2400" dirty="0" err="1" smtClean="0"/>
              <a:t>signature</a:t>
            </a:r>
            <a:r>
              <a:rPr lang="nl-NL" altLang="fr-FR" sz="2400" dirty="0" smtClean="0"/>
              <a:t> du </a:t>
            </a:r>
            <a:r>
              <a:rPr lang="nl-NL" altLang="fr-FR" sz="2400" dirty="0" err="1" smtClean="0"/>
              <a:t>Traité</a:t>
            </a:r>
            <a:r>
              <a:rPr lang="nl-NL" altLang="fr-FR" sz="2400" dirty="0" smtClean="0"/>
              <a:t> de </a:t>
            </a:r>
            <a:r>
              <a:rPr lang="nl-NL" altLang="fr-FR" sz="2400" dirty="0" err="1" smtClean="0"/>
              <a:t>Lisbonne</a:t>
            </a:r>
            <a:r>
              <a:rPr lang="nl-NL" altLang="fr-FR" sz="2400" dirty="0" smtClean="0"/>
              <a:t> → en </a:t>
            </a:r>
            <a:r>
              <a:rPr lang="nl-NL" altLang="fr-FR" sz="2400" dirty="0" err="1" smtClean="0"/>
              <a:t>décembre</a:t>
            </a:r>
            <a:r>
              <a:rPr lang="nl-NL" altLang="fr-FR" sz="2400" dirty="0" smtClean="0"/>
              <a:t> </a:t>
            </a:r>
            <a:r>
              <a:rPr lang="nl-NL" altLang="fr-FR" sz="2400" dirty="0" smtClean="0"/>
              <a:t>2012 </a:t>
            </a:r>
            <a:r>
              <a:rPr lang="nl-NL" altLang="fr-FR" sz="2400" dirty="0" err="1" smtClean="0"/>
              <a:t>prolongation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jusque</a:t>
            </a:r>
            <a:r>
              <a:rPr lang="nl-NL" altLang="fr-FR" sz="2400" dirty="0" smtClean="0"/>
              <a:t> fin 2016 </a:t>
            </a:r>
            <a:r>
              <a:rPr lang="nl-NL" altLang="fr-FR" sz="2400" dirty="0" err="1" smtClean="0"/>
              <a:t>car</a:t>
            </a:r>
            <a:r>
              <a:rPr lang="nl-NL" altLang="fr-FR" sz="2400" dirty="0" smtClean="0"/>
              <a:t> temps </a:t>
            </a:r>
            <a:r>
              <a:rPr lang="nl-NL" altLang="fr-FR" sz="2400" dirty="0" err="1" smtClean="0"/>
              <a:t>nécessaire</a:t>
            </a:r>
            <a:r>
              <a:rPr lang="nl-NL" altLang="fr-FR" sz="2400" dirty="0" smtClean="0"/>
              <a:t> pour </a:t>
            </a:r>
            <a:r>
              <a:rPr lang="nl-NL" altLang="fr-FR" sz="2400" dirty="0" err="1" smtClean="0"/>
              <a:t>rassembler</a:t>
            </a:r>
            <a:r>
              <a:rPr lang="nl-NL" altLang="fr-FR" sz="2400" dirty="0" smtClean="0"/>
              <a:t> les </a:t>
            </a:r>
            <a:r>
              <a:rPr lang="nl-NL" altLang="fr-FR" sz="2400" dirty="0" err="1" smtClean="0"/>
              <a:t>données</a:t>
            </a:r>
            <a:r>
              <a:rPr lang="nl-NL" altLang="fr-FR" sz="2400" dirty="0" smtClean="0"/>
              <a:t>. </a:t>
            </a:r>
            <a:endParaRPr lang="nl-NL" altLang="fr-FR" sz="2400" b="1" u="sng" dirty="0"/>
          </a:p>
          <a:p>
            <a:pPr marL="0" indent="0">
              <a:lnSpc>
                <a:spcPct val="80000"/>
              </a:lnSpc>
              <a:buNone/>
            </a:pPr>
            <a:endParaRPr lang="nl-NL" altLang="fr-FR" sz="2400" b="1" dirty="0"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4100" name="Tijdelijke aanduiding voor voettekst 3"/>
          <p:cNvSpPr txBox="1">
            <a:spLocks noGrp="1"/>
          </p:cNvSpPr>
          <p:nvPr/>
        </p:nvSpPr>
        <p:spPr bwMode="auto">
          <a:xfrm>
            <a:off x="1447800" y="6248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4101" name="Tijdelijke aanduiding voor dianummer 4"/>
          <p:cNvSpPr txBox="1">
            <a:spLocks noGrp="1"/>
          </p:cNvSpPr>
          <p:nvPr/>
        </p:nvSpPr>
        <p:spPr bwMode="auto">
          <a:xfrm>
            <a:off x="6588224" y="622126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fld id="{75ADC9C5-CD40-46F2-9134-C43BCD7EC96D}" type="slidenum">
              <a:rPr lang="nl-NL" altLang="en-US" sz="1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21</a:t>
            </a:fld>
            <a:r>
              <a:rPr lang="nl-NL" altLang="en-US" sz="1400" dirty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510642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1175" y="1772816"/>
            <a:ext cx="8410575" cy="5085184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>
            <a:normAutofit fontScale="92500" lnSpcReduction="20000"/>
          </a:bodyPr>
          <a:lstStyle/>
          <a:p>
            <a:pPr marL="0" indent="0">
              <a:buFontTx/>
              <a:buNone/>
            </a:pPr>
            <a:r>
              <a:rPr lang="nl-NL" altLang="fr-FR" sz="2400" b="1" dirty="0" smtClean="0"/>
              <a:t>Double nom</a:t>
            </a:r>
          </a:p>
          <a:p>
            <a:pPr marL="0" indent="0">
              <a:buFontTx/>
              <a:buNone/>
            </a:pPr>
            <a:r>
              <a:rPr lang="nl-NL" altLang="fr-FR" sz="2400" b="1" dirty="0" smtClean="0"/>
              <a:t>1°</a:t>
            </a:r>
            <a:r>
              <a:rPr lang="nl-NL" altLang="fr-FR" sz="2400" dirty="0" smtClean="0"/>
              <a:t> </a:t>
            </a:r>
            <a:r>
              <a:rPr lang="nl-NL" altLang="fr-FR" sz="2400" b="1" u="sng" dirty="0" err="1" smtClean="0"/>
              <a:t>Plainte</a:t>
            </a:r>
            <a:r>
              <a:rPr lang="nl-NL" altLang="fr-FR" sz="2400" b="1" u="sng" dirty="0" smtClean="0"/>
              <a:t> </a:t>
            </a:r>
            <a:r>
              <a:rPr lang="nl-NL" altLang="fr-FR" sz="2400" b="1" u="sng" dirty="0" err="1" smtClean="0"/>
              <a:t>auprès</a:t>
            </a:r>
            <a:r>
              <a:rPr lang="nl-NL" altLang="fr-FR" sz="2400" b="1" u="sng" dirty="0" smtClean="0"/>
              <a:t> du </a:t>
            </a:r>
            <a:r>
              <a:rPr lang="nl-NL" altLang="fr-FR" sz="2400" b="1" u="sng" dirty="0" err="1" smtClean="0"/>
              <a:t>juge</a:t>
            </a:r>
            <a:r>
              <a:rPr lang="nl-NL" altLang="fr-FR" sz="2400" b="1" u="sng" dirty="0" smtClean="0"/>
              <a:t> </a:t>
            </a:r>
            <a:r>
              <a:rPr lang="nl-NL" altLang="fr-FR" sz="2400" b="1" u="sng" dirty="0" err="1" smtClean="0"/>
              <a:t>national</a:t>
            </a:r>
            <a:r>
              <a:rPr lang="nl-NL" altLang="fr-FR" sz="2400" dirty="0" smtClean="0"/>
              <a:t>: </a:t>
            </a:r>
            <a:r>
              <a:rPr lang="nl-NL" altLang="fr-FR" sz="2400" dirty="0" err="1" smtClean="0"/>
              <a:t>Garcia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Avello</a:t>
            </a:r>
            <a:r>
              <a:rPr lang="nl-NL" altLang="fr-FR" sz="2400" dirty="0" smtClean="0"/>
              <a:t> (C-148/02): </a:t>
            </a:r>
            <a:r>
              <a:rPr lang="nl-NL" altLang="fr-FR" sz="2400" dirty="0" err="1" smtClean="0"/>
              <a:t>enfants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d’un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couple</a:t>
            </a:r>
            <a:r>
              <a:rPr lang="nl-NL" altLang="fr-FR" sz="2400" dirty="0" smtClean="0"/>
              <a:t> ES </a:t>
            </a:r>
            <a:r>
              <a:rPr lang="nl-NL" altLang="fr-FR" sz="2400" dirty="0" smtClean="0"/>
              <a:t>x </a:t>
            </a:r>
            <a:r>
              <a:rPr lang="nl-NL" altLang="fr-FR" sz="2400" dirty="0" smtClean="0"/>
              <a:t>BE, </a:t>
            </a:r>
            <a:r>
              <a:rPr lang="nl-NL" altLang="fr-FR" sz="2400" dirty="0" err="1" smtClean="0"/>
              <a:t>nés</a:t>
            </a:r>
            <a:r>
              <a:rPr lang="nl-NL" altLang="fr-FR" sz="2400" dirty="0" smtClean="0"/>
              <a:t> en BE </a:t>
            </a:r>
            <a:r>
              <a:rPr lang="nl-NL" altLang="fr-FR" sz="2400" dirty="0" err="1" smtClean="0"/>
              <a:t>avec</a:t>
            </a:r>
            <a:r>
              <a:rPr lang="nl-NL" altLang="fr-FR" sz="2400" dirty="0" smtClean="0"/>
              <a:t> la double </a:t>
            </a:r>
            <a:r>
              <a:rPr lang="nl-NL" altLang="fr-FR" sz="2400" dirty="0" err="1" smtClean="0"/>
              <a:t>nationalité</a:t>
            </a:r>
            <a:r>
              <a:rPr lang="nl-NL" altLang="fr-FR" sz="2400" dirty="0" smtClean="0"/>
              <a:t>, </a:t>
            </a:r>
            <a:r>
              <a:rPr lang="nl-NL" altLang="fr-FR" sz="2400" dirty="0" err="1" smtClean="0"/>
              <a:t>enregistrés</a:t>
            </a:r>
            <a:r>
              <a:rPr lang="nl-NL" altLang="fr-FR" sz="2400" dirty="0" smtClean="0"/>
              <a:t> par la commune sous </a:t>
            </a:r>
            <a:r>
              <a:rPr lang="nl-NL" altLang="fr-FR" sz="2400" dirty="0" err="1" smtClean="0"/>
              <a:t>le</a:t>
            </a:r>
            <a:r>
              <a:rPr lang="nl-NL" altLang="fr-FR" sz="2400" dirty="0" smtClean="0"/>
              <a:t> nom de </a:t>
            </a:r>
            <a:r>
              <a:rPr lang="nl-NL" altLang="fr-FR" sz="2400" dirty="0" err="1" smtClean="0"/>
              <a:t>famille</a:t>
            </a:r>
            <a:r>
              <a:rPr lang="nl-NL" altLang="fr-FR" sz="2400" dirty="0" smtClean="0"/>
              <a:t> du </a:t>
            </a:r>
            <a:r>
              <a:rPr lang="nl-NL" altLang="fr-FR" sz="2400" dirty="0" err="1" smtClean="0"/>
              <a:t>père</a:t>
            </a:r>
            <a:r>
              <a:rPr lang="nl-NL" altLang="fr-FR" sz="2400" dirty="0" smtClean="0"/>
              <a:t> (</a:t>
            </a:r>
            <a:r>
              <a:rPr lang="nl-NL" altLang="fr-FR" sz="2400" dirty="0" err="1" smtClean="0"/>
              <a:t>alors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qu’enregistrement</a:t>
            </a:r>
            <a:r>
              <a:rPr lang="nl-NL" altLang="fr-FR" sz="2400" dirty="0" smtClean="0"/>
              <a:t> sous </a:t>
            </a:r>
            <a:r>
              <a:rPr lang="nl-NL" altLang="fr-FR" sz="2400" dirty="0" err="1" smtClean="0"/>
              <a:t>le</a:t>
            </a:r>
            <a:r>
              <a:rPr lang="nl-NL" altLang="fr-FR" sz="2400" dirty="0" smtClean="0"/>
              <a:t> double nom de </a:t>
            </a:r>
            <a:r>
              <a:rPr lang="nl-NL" altLang="fr-FR" sz="2400" dirty="0" err="1" smtClean="0"/>
              <a:t>famille</a:t>
            </a:r>
            <a:r>
              <a:rPr lang="nl-NL" altLang="fr-FR" sz="2400" dirty="0" smtClean="0"/>
              <a:t> à </a:t>
            </a:r>
            <a:r>
              <a:rPr lang="nl-NL" altLang="fr-FR" sz="2400" dirty="0" err="1" smtClean="0"/>
              <a:t>l’ambassade</a:t>
            </a:r>
            <a:r>
              <a:rPr lang="nl-NL" altLang="fr-FR" sz="2400" dirty="0" smtClean="0"/>
              <a:t> ES) → </a:t>
            </a:r>
            <a:r>
              <a:rPr lang="nl-NL" altLang="fr-FR" sz="2400" dirty="0" err="1" smtClean="0"/>
              <a:t>parents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demandent</a:t>
            </a:r>
            <a:r>
              <a:rPr lang="nl-NL" altLang="fr-FR" sz="2400" dirty="0" smtClean="0"/>
              <a:t> changement de nom mais </a:t>
            </a:r>
            <a:r>
              <a:rPr lang="nl-NL" altLang="fr-FR" sz="2400" dirty="0" err="1" smtClean="0"/>
              <a:t>refusé</a:t>
            </a:r>
            <a:r>
              <a:rPr lang="nl-NL" altLang="fr-FR" sz="2400" dirty="0" smtClean="0"/>
              <a:t> → </a:t>
            </a:r>
            <a:r>
              <a:rPr lang="nl-NL" altLang="fr-FR" sz="2400" dirty="0" err="1" smtClean="0"/>
              <a:t>Conseil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d’Etat</a:t>
            </a:r>
            <a:r>
              <a:rPr lang="nl-NL" altLang="fr-FR" sz="2400" dirty="0" smtClean="0"/>
              <a:t>. </a:t>
            </a:r>
            <a:endParaRPr lang="nl-NL" altLang="fr-FR" sz="2400" dirty="0" smtClean="0"/>
          </a:p>
          <a:p>
            <a:pPr marL="0" indent="0">
              <a:buFontTx/>
              <a:buNone/>
            </a:pPr>
            <a:endParaRPr lang="nl-NL" altLang="fr-FR" sz="1100" dirty="0">
              <a:solidFill>
                <a:srgbClr val="FF0000"/>
              </a:solidFill>
            </a:endParaRPr>
          </a:p>
          <a:p>
            <a:pPr marL="0" indent="0">
              <a:buFontTx/>
              <a:buNone/>
            </a:pPr>
            <a:r>
              <a:rPr lang="nl-NL" altLang="fr-FR" sz="2400" dirty="0" smtClean="0">
                <a:solidFill>
                  <a:srgbClr val="FF0000"/>
                </a:solidFill>
              </a:rPr>
              <a:t>	</a:t>
            </a:r>
            <a:r>
              <a:rPr lang="nl-NL" altLang="fr-FR" sz="2400" dirty="0" smtClean="0"/>
              <a:t>2/10/</a:t>
            </a:r>
            <a:r>
              <a:rPr lang="nl-NL" altLang="fr-FR" sz="2400" u="sng" dirty="0" smtClean="0"/>
              <a:t>2003</a:t>
            </a:r>
            <a:r>
              <a:rPr lang="nl-NL" altLang="fr-FR" sz="2400" dirty="0" smtClean="0"/>
              <a:t> </a:t>
            </a:r>
            <a:r>
              <a:rPr lang="nl-NL" altLang="fr-FR" sz="2400" dirty="0" smtClean="0"/>
              <a:t>CJ: EM </a:t>
            </a:r>
            <a:r>
              <a:rPr lang="nl-NL" altLang="fr-FR" sz="2400" dirty="0" err="1" smtClean="0"/>
              <a:t>compétents</a:t>
            </a:r>
            <a:r>
              <a:rPr lang="nl-NL" altLang="fr-FR" sz="2400" dirty="0" smtClean="0"/>
              <a:t> pour </a:t>
            </a:r>
            <a:r>
              <a:rPr lang="nl-NL" altLang="fr-FR" sz="2400" dirty="0" err="1" smtClean="0"/>
              <a:t>règles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régissant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le</a:t>
            </a:r>
            <a:r>
              <a:rPr lang="nl-NL" altLang="fr-FR" sz="2400" dirty="0" smtClean="0"/>
              <a:t> nom 	</a:t>
            </a:r>
            <a:r>
              <a:rPr lang="nl-NL" altLang="fr-FR" sz="2400" dirty="0" err="1" smtClean="0"/>
              <a:t>d’une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personne</a:t>
            </a:r>
            <a:r>
              <a:rPr lang="nl-NL" altLang="fr-FR" sz="2400" dirty="0" smtClean="0"/>
              <a:t> mais </a:t>
            </a:r>
            <a:r>
              <a:rPr lang="nl-NL" altLang="fr-FR" sz="2400" dirty="0" err="1" smtClean="0"/>
              <a:t>doivent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respecter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le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droit</a:t>
            </a:r>
            <a:r>
              <a:rPr lang="nl-NL" altLang="fr-FR" sz="2400" dirty="0" smtClean="0"/>
              <a:t> UE, </a:t>
            </a:r>
            <a:r>
              <a:rPr lang="nl-NL" altLang="fr-FR" sz="2400" dirty="0" err="1" smtClean="0"/>
              <a:t>dont</a:t>
            </a:r>
            <a:r>
              <a:rPr lang="nl-NL" altLang="fr-FR" sz="2400" dirty="0"/>
              <a:t> </a:t>
            </a:r>
            <a:r>
              <a:rPr lang="nl-NL" altLang="fr-FR" sz="2400" dirty="0" err="1" smtClean="0"/>
              <a:t>article</a:t>
            </a:r>
            <a:r>
              <a:rPr lang="nl-NL" altLang="fr-FR" sz="2400" dirty="0" smtClean="0"/>
              <a:t> 	</a:t>
            </a:r>
            <a:r>
              <a:rPr lang="nl-NL" altLang="fr-FR" sz="2400" dirty="0" smtClean="0"/>
              <a:t>18 TFUE (</a:t>
            </a:r>
            <a:r>
              <a:rPr lang="nl-NL" altLang="fr-FR" sz="2400" dirty="0" err="1" smtClean="0"/>
              <a:t>discrimination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interdite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sur</a:t>
            </a:r>
            <a:r>
              <a:rPr lang="nl-NL" altLang="fr-FR" sz="2400" dirty="0" smtClean="0"/>
              <a:t> base de la </a:t>
            </a:r>
            <a:r>
              <a:rPr lang="nl-NL" altLang="fr-FR" sz="2400" dirty="0" err="1" smtClean="0"/>
              <a:t>nationalité</a:t>
            </a:r>
            <a:r>
              <a:rPr lang="nl-NL" altLang="fr-FR" sz="2400" dirty="0" smtClean="0"/>
              <a:t>) → 	</a:t>
            </a:r>
            <a:r>
              <a:rPr lang="nl-NL" altLang="fr-FR" sz="2400" u="sng" dirty="0" err="1" smtClean="0"/>
              <a:t>discrimination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car</a:t>
            </a:r>
            <a:r>
              <a:rPr lang="nl-NL" altLang="fr-FR" sz="2400" dirty="0" smtClean="0"/>
              <a:t> BE traite de </a:t>
            </a:r>
            <a:r>
              <a:rPr lang="nl-NL" altLang="fr-FR" sz="2400" dirty="0" err="1" smtClean="0"/>
              <a:t>façon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identique</a:t>
            </a:r>
            <a:r>
              <a:rPr lang="nl-NL" altLang="fr-FR" sz="2400" dirty="0" smtClean="0"/>
              <a:t> BE-ES</a:t>
            </a:r>
            <a:r>
              <a:rPr lang="nl-NL" altLang="fr-FR" sz="2400" dirty="0" smtClean="0"/>
              <a:t>, </a:t>
            </a:r>
            <a:r>
              <a:rPr lang="nl-NL" altLang="fr-FR" sz="2400" dirty="0" err="1" smtClean="0"/>
              <a:t>alors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qu’ils</a:t>
            </a:r>
            <a:r>
              <a:rPr lang="nl-NL" altLang="fr-FR" sz="2400" dirty="0" smtClean="0"/>
              <a:t> 	se </a:t>
            </a:r>
            <a:r>
              <a:rPr lang="nl-NL" altLang="fr-FR" sz="2400" dirty="0" err="1" smtClean="0"/>
              <a:t>trouvent</a:t>
            </a:r>
            <a:r>
              <a:rPr lang="nl-NL" altLang="fr-FR" sz="2400" dirty="0" smtClean="0"/>
              <a:t> dans des </a:t>
            </a:r>
            <a:r>
              <a:rPr lang="nl-NL" altLang="fr-FR" sz="2400" dirty="0" err="1" smtClean="0"/>
              <a:t>situations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différentes</a:t>
            </a:r>
            <a:r>
              <a:rPr lang="nl-NL" altLang="fr-FR" sz="2400" dirty="0" smtClean="0"/>
              <a:t> </a:t>
            </a:r>
            <a:r>
              <a:rPr lang="nl-NL" altLang="fr-FR" sz="2400" dirty="0" smtClean="0"/>
              <a:t>(BE-ES </a:t>
            </a:r>
            <a:r>
              <a:rPr lang="nl-NL" altLang="fr-FR" sz="2400" dirty="0" err="1" smtClean="0"/>
              <a:t>portent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un</a:t>
            </a:r>
            <a:r>
              <a:rPr lang="nl-NL" altLang="fr-FR" sz="2400" dirty="0" smtClean="0"/>
              <a:t> 	nom de </a:t>
            </a:r>
            <a:r>
              <a:rPr lang="nl-NL" altLang="fr-FR" sz="2400" dirty="0" err="1" smtClean="0"/>
              <a:t>familles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différent</a:t>
            </a:r>
            <a:r>
              <a:rPr lang="nl-NL" altLang="fr-FR" sz="2400" dirty="0" smtClean="0"/>
              <a:t> </a:t>
            </a:r>
            <a:r>
              <a:rPr lang="nl-NL" altLang="fr-FR" sz="2400" dirty="0" smtClean="0"/>
              <a:t>e</a:t>
            </a:r>
            <a:r>
              <a:rPr lang="nl-NL" altLang="fr-FR" sz="2400" dirty="0" smtClean="0"/>
              <a:t>n </a:t>
            </a:r>
            <a:r>
              <a:rPr lang="nl-NL" altLang="fr-FR" sz="2400" dirty="0" smtClean="0"/>
              <a:t>BE </a:t>
            </a:r>
            <a:r>
              <a:rPr lang="nl-NL" altLang="fr-FR" sz="2400" dirty="0" smtClean="0"/>
              <a:t>et en ES) </a:t>
            </a:r>
            <a:r>
              <a:rPr lang="nl-NL" altLang="fr-FR" sz="2400" dirty="0" smtClean="0"/>
              <a:t>→ BE </a:t>
            </a:r>
            <a:r>
              <a:rPr lang="nl-NL" altLang="fr-FR" sz="2400" dirty="0" err="1" smtClean="0"/>
              <a:t>n’a</a:t>
            </a:r>
            <a:r>
              <a:rPr lang="nl-NL" altLang="fr-FR" sz="2400" dirty="0" smtClean="0"/>
              <a:t> pas </a:t>
            </a:r>
            <a:r>
              <a:rPr lang="nl-NL" altLang="fr-FR" sz="2400" dirty="0" err="1" smtClean="0"/>
              <a:t>pu</a:t>
            </a:r>
            <a:r>
              <a:rPr lang="nl-NL" altLang="fr-FR" sz="2400" dirty="0" smtClean="0"/>
              <a:t> 	</a:t>
            </a:r>
            <a:r>
              <a:rPr lang="nl-NL" altLang="fr-FR" sz="2400" dirty="0" err="1" smtClean="0"/>
              <a:t>justifier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objectivement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cette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discrimination</a:t>
            </a:r>
            <a:r>
              <a:rPr lang="nl-NL" altLang="fr-FR" sz="2400" dirty="0" smtClean="0"/>
              <a:t> </a:t>
            </a:r>
            <a:r>
              <a:rPr lang="nl-NL" altLang="fr-FR" sz="2400" dirty="0" smtClean="0"/>
              <a:t>→ BE </a:t>
            </a:r>
            <a:r>
              <a:rPr lang="nl-NL" altLang="fr-FR" sz="2400" dirty="0" smtClean="0"/>
              <a:t>ne </a:t>
            </a:r>
            <a:r>
              <a:rPr lang="nl-NL" altLang="fr-FR" sz="2400" dirty="0" err="1" smtClean="0"/>
              <a:t>pouvait</a:t>
            </a:r>
            <a:r>
              <a:rPr lang="nl-NL" altLang="fr-FR" sz="2400" dirty="0" smtClean="0"/>
              <a:t> pas 	</a:t>
            </a:r>
            <a:r>
              <a:rPr lang="nl-NL" altLang="fr-FR" sz="2400" dirty="0" err="1" smtClean="0"/>
              <a:t>refuser</a:t>
            </a:r>
            <a:r>
              <a:rPr lang="nl-NL" altLang="fr-FR" sz="2400" dirty="0" smtClean="0"/>
              <a:t> la </a:t>
            </a:r>
            <a:r>
              <a:rPr lang="nl-NL" altLang="fr-FR" sz="2400" dirty="0" err="1" smtClean="0"/>
              <a:t>demande</a:t>
            </a:r>
            <a:r>
              <a:rPr lang="nl-NL" altLang="fr-FR" sz="2400" dirty="0" smtClean="0"/>
              <a:t> de </a:t>
            </a:r>
            <a:r>
              <a:rPr lang="nl-NL" altLang="fr-FR" sz="2400" u="sng" dirty="0" smtClean="0"/>
              <a:t>changement de nom </a:t>
            </a:r>
            <a:r>
              <a:rPr lang="nl-NL" altLang="fr-FR" sz="2400" dirty="0" smtClean="0"/>
              <a:t>→ </a:t>
            </a:r>
            <a:r>
              <a:rPr lang="nl-NL" altLang="fr-FR" sz="2400" dirty="0" smtClean="0"/>
              <a:t>BE </a:t>
            </a:r>
            <a:r>
              <a:rPr lang="nl-NL" altLang="fr-FR" sz="2400" dirty="0" err="1" smtClean="0"/>
              <a:t>adapte</a:t>
            </a:r>
            <a:r>
              <a:rPr lang="nl-NL" altLang="fr-FR" sz="2400" dirty="0" smtClean="0"/>
              <a:t> 	</a:t>
            </a:r>
            <a:r>
              <a:rPr lang="nl-NL" altLang="fr-FR" sz="2400" dirty="0" err="1" smtClean="0"/>
              <a:t>législation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sur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le</a:t>
            </a:r>
            <a:r>
              <a:rPr lang="nl-NL" altLang="fr-FR" sz="2400" dirty="0" smtClean="0"/>
              <a:t> changement de nom mais </a:t>
            </a:r>
            <a:r>
              <a:rPr lang="nl-NL" altLang="fr-FR" sz="2400" u="sng" dirty="0" smtClean="0"/>
              <a:t>pas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celle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sur</a:t>
            </a:r>
            <a:r>
              <a:rPr lang="nl-NL" altLang="fr-FR" sz="2400" dirty="0" smtClean="0"/>
              <a:t> 	</a:t>
            </a:r>
            <a:r>
              <a:rPr lang="nl-NL" altLang="fr-FR" sz="2400" u="sng" dirty="0" err="1" smtClean="0"/>
              <a:t>l’attribution</a:t>
            </a:r>
            <a:r>
              <a:rPr lang="nl-NL" altLang="fr-FR" sz="2400" u="sng" dirty="0" smtClean="0"/>
              <a:t> du nom</a:t>
            </a:r>
            <a:r>
              <a:rPr lang="nl-NL" altLang="fr-FR" sz="2400" dirty="0"/>
              <a:t> </a:t>
            </a:r>
            <a:r>
              <a:rPr lang="nl-NL" altLang="fr-FR" sz="2400" dirty="0" smtClean="0"/>
              <a:t>(</a:t>
            </a:r>
            <a:r>
              <a:rPr lang="nl-NL" altLang="fr-FR" sz="2400" dirty="0" err="1" smtClean="0"/>
              <a:t>sinon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discrimination</a:t>
            </a:r>
            <a:r>
              <a:rPr lang="nl-NL" altLang="fr-FR" sz="2400" dirty="0" smtClean="0"/>
              <a:t> pour les </a:t>
            </a:r>
            <a:r>
              <a:rPr lang="nl-NL" altLang="fr-FR" sz="2400" dirty="0" smtClean="0"/>
              <a:t>BE, </a:t>
            </a:r>
            <a:r>
              <a:rPr lang="nl-NL" altLang="fr-FR" sz="2400" dirty="0" smtClean="0"/>
              <a:t>	</a:t>
            </a:r>
            <a:r>
              <a:rPr lang="nl-NL" altLang="fr-FR" sz="2400" dirty="0" err="1" smtClean="0"/>
              <a:t>uniquement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le</a:t>
            </a:r>
            <a:r>
              <a:rPr lang="nl-NL" altLang="fr-FR" sz="2400" dirty="0" smtClean="0"/>
              <a:t> nom de </a:t>
            </a:r>
            <a:r>
              <a:rPr lang="nl-NL" altLang="fr-FR" sz="2400" dirty="0" err="1" smtClean="0"/>
              <a:t>famille</a:t>
            </a:r>
            <a:r>
              <a:rPr lang="nl-NL" altLang="fr-FR" sz="2400" dirty="0" smtClean="0"/>
              <a:t> du </a:t>
            </a:r>
            <a:r>
              <a:rPr lang="nl-NL" altLang="fr-FR" sz="2400" dirty="0" err="1" smtClean="0"/>
              <a:t>père</a:t>
            </a:r>
            <a:r>
              <a:rPr lang="nl-NL" altLang="fr-FR" sz="2400" dirty="0" smtClean="0"/>
              <a:t>).</a:t>
            </a:r>
            <a:r>
              <a:rPr lang="nl-NL" altLang="fr-FR" sz="2800" dirty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9219" name="Tijdelijke aanduiding voor voettekst 3"/>
          <p:cNvSpPr txBox="1">
            <a:spLocks noGrp="1"/>
          </p:cNvSpPr>
          <p:nvPr/>
        </p:nvSpPr>
        <p:spPr bwMode="auto">
          <a:xfrm>
            <a:off x="1447800" y="6248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9220" name="Tijdelijke aanduiding voor dianummer 4"/>
          <p:cNvSpPr txBox="1">
            <a:spLocks noGrp="1"/>
          </p:cNvSpPr>
          <p:nvPr/>
        </p:nvSpPr>
        <p:spPr bwMode="auto">
          <a:xfrm>
            <a:off x="6444208" y="6234134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9026C417-0916-4F51-8FFF-9788DCC2080F}" type="slidenum">
              <a:rPr lang="nl-NL" altLang="en-US" sz="140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22</a:t>
            </a:fld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endParaRPr lang="nl-NL" altLang="en-US" sz="1400" dirty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67544" y="980728"/>
            <a:ext cx="6911975" cy="93503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fr-FR" sz="4000" b="1" kern="1200" cap="all" baseline="0" dirty="0" smtClean="0">
                <a:solidFill>
                  <a:srgbClr val="C4594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altLang="en-US" sz="3200" dirty="0" smtClean="0"/>
              <a:t>EXEMPLES BELGES (2)</a:t>
            </a:r>
            <a:endParaRPr lang="nl-NL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5038621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1175" y="1772816"/>
            <a:ext cx="8410575" cy="4932784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>
            <a:normAutofit fontScale="92500" lnSpcReduction="20000"/>
          </a:bodyPr>
          <a:lstStyle/>
          <a:p>
            <a:pPr marL="0" indent="0">
              <a:buFontTx/>
              <a:buNone/>
            </a:pPr>
            <a:r>
              <a:rPr lang="nl-NL" altLang="fr-FR" sz="2400" b="1" dirty="0" smtClean="0"/>
              <a:t>2° </a:t>
            </a:r>
            <a:r>
              <a:rPr lang="nl-NL" altLang="fr-FR" sz="2400" b="1" u="sng" dirty="0" err="1" smtClean="0"/>
              <a:t>Plainte</a:t>
            </a:r>
            <a:r>
              <a:rPr lang="nl-NL" altLang="fr-FR" sz="2400" b="1" u="sng" dirty="0" smtClean="0"/>
              <a:t> </a:t>
            </a:r>
            <a:r>
              <a:rPr lang="nl-NL" altLang="fr-FR" sz="2400" b="1" u="sng" dirty="0" err="1" smtClean="0"/>
              <a:t>auprès</a:t>
            </a:r>
            <a:r>
              <a:rPr lang="nl-NL" altLang="fr-FR" sz="2400" b="1" u="sng" dirty="0" smtClean="0"/>
              <a:t> de COM</a:t>
            </a:r>
            <a:r>
              <a:rPr lang="nl-NL" altLang="fr-FR" sz="2400" dirty="0" smtClean="0"/>
              <a:t>: commune BE </a:t>
            </a:r>
            <a:r>
              <a:rPr lang="nl-NL" altLang="fr-FR" sz="2400" dirty="0" err="1" smtClean="0"/>
              <a:t>refuse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d’enregistrer</a:t>
            </a:r>
            <a:r>
              <a:rPr lang="nl-NL" altLang="fr-FR" sz="2400" dirty="0" smtClean="0"/>
              <a:t> les </a:t>
            </a:r>
            <a:r>
              <a:rPr lang="nl-NL" altLang="fr-FR" sz="2400" dirty="0" err="1" smtClean="0"/>
              <a:t>enfants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d’un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couple</a:t>
            </a:r>
            <a:r>
              <a:rPr lang="nl-NL" altLang="fr-FR" sz="2400" dirty="0" smtClean="0"/>
              <a:t> ES x BE sous </a:t>
            </a:r>
            <a:r>
              <a:rPr lang="nl-NL" altLang="fr-FR" sz="2400" dirty="0" err="1" smtClean="0"/>
              <a:t>le</a:t>
            </a:r>
            <a:r>
              <a:rPr lang="nl-NL" altLang="fr-FR" sz="2400" dirty="0" smtClean="0"/>
              <a:t> double nom de </a:t>
            </a:r>
            <a:r>
              <a:rPr lang="nl-NL" altLang="fr-FR" sz="2400" dirty="0" err="1" smtClean="0"/>
              <a:t>famille</a:t>
            </a:r>
            <a:r>
              <a:rPr lang="nl-NL" altLang="fr-FR" sz="2400" dirty="0" smtClean="0"/>
              <a:t> (</a:t>
            </a:r>
            <a:r>
              <a:rPr lang="nl-NL" altLang="fr-FR" sz="2400" dirty="0" err="1" smtClean="0"/>
              <a:t>alors</a:t>
            </a:r>
            <a:r>
              <a:rPr lang="nl-NL" altLang="fr-FR" sz="2400" dirty="0" smtClean="0"/>
              <a:t> que </a:t>
            </a:r>
            <a:r>
              <a:rPr lang="nl-NL" altLang="fr-FR" sz="2400" dirty="0" err="1" smtClean="0"/>
              <a:t>cela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avait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été</a:t>
            </a:r>
            <a:r>
              <a:rPr lang="nl-NL" altLang="fr-FR" sz="2400" dirty="0" smtClean="0"/>
              <a:t> fait au </a:t>
            </a:r>
            <a:r>
              <a:rPr lang="nl-NL" altLang="fr-FR" sz="2400" dirty="0" err="1" smtClean="0"/>
              <a:t>consulat</a:t>
            </a:r>
            <a:r>
              <a:rPr lang="nl-NL" altLang="fr-FR" sz="2400" dirty="0" smtClean="0"/>
              <a:t> ES) </a:t>
            </a:r>
            <a:r>
              <a:rPr lang="nl-NL" altLang="fr-FR" sz="2400" dirty="0" err="1" smtClean="0"/>
              <a:t>car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un</a:t>
            </a:r>
            <a:r>
              <a:rPr lang="nl-NL" altLang="fr-FR" sz="2400" dirty="0" smtClean="0"/>
              <a:t> changement de nom </a:t>
            </a:r>
            <a:r>
              <a:rPr lang="nl-NL" altLang="fr-FR" sz="2400" dirty="0" err="1" smtClean="0"/>
              <a:t>doit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être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demandé</a:t>
            </a:r>
            <a:r>
              <a:rPr lang="nl-NL" altLang="fr-FR" sz="2400" dirty="0" smtClean="0"/>
              <a:t>. </a:t>
            </a:r>
          </a:p>
          <a:p>
            <a:pPr marL="0" indent="0">
              <a:buFontTx/>
              <a:buNone/>
            </a:pPr>
            <a:endParaRPr lang="nl-NL" altLang="fr-FR" sz="1200" dirty="0"/>
          </a:p>
          <a:p>
            <a:pPr marL="0" indent="0">
              <a:buFontTx/>
              <a:buNone/>
            </a:pPr>
            <a:r>
              <a:rPr lang="nl-NL" altLang="fr-FR" sz="2400" dirty="0" smtClean="0">
                <a:solidFill>
                  <a:srgbClr val="FF0000"/>
                </a:solidFill>
              </a:rPr>
              <a:t>	</a:t>
            </a:r>
            <a:r>
              <a:rPr lang="nl-NL" altLang="fr-FR" sz="2400" dirty="0" smtClean="0"/>
              <a:t>17/12/</a:t>
            </a:r>
            <a:r>
              <a:rPr lang="nl-NL" altLang="fr-FR" sz="2400" u="sng" dirty="0" smtClean="0"/>
              <a:t>2003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commencement</a:t>
            </a:r>
            <a:r>
              <a:rPr lang="nl-NL" altLang="fr-FR" sz="2400" dirty="0" smtClean="0"/>
              <a:t> INFRA: </a:t>
            </a:r>
            <a:r>
              <a:rPr lang="nl-NL" altLang="fr-FR" sz="2400" dirty="0" err="1" smtClean="0"/>
              <a:t>mesures</a:t>
            </a:r>
            <a:r>
              <a:rPr lang="nl-NL" altLang="fr-FR" sz="2400" dirty="0" smtClean="0"/>
              <a:t> </a:t>
            </a:r>
            <a:r>
              <a:rPr lang="nl-NL" altLang="fr-FR" sz="2400" dirty="0" smtClean="0"/>
              <a:t>BE </a:t>
            </a:r>
            <a:r>
              <a:rPr lang="nl-NL" altLang="fr-FR" sz="2400" dirty="0" err="1" smtClean="0"/>
              <a:t>adoptées</a:t>
            </a:r>
            <a:r>
              <a:rPr lang="nl-NL" altLang="fr-FR" sz="2400" dirty="0" smtClean="0"/>
              <a:t> en 	</a:t>
            </a:r>
            <a:r>
              <a:rPr lang="nl-NL" altLang="fr-FR" sz="2400" dirty="0" err="1" smtClean="0"/>
              <a:t>réponse</a:t>
            </a:r>
            <a:r>
              <a:rPr lang="nl-NL" altLang="fr-FR" sz="2400" dirty="0" smtClean="0"/>
              <a:t> à</a:t>
            </a:r>
            <a:r>
              <a:rPr lang="nl-NL" altLang="fr-FR" sz="2400" dirty="0" smtClean="0"/>
              <a:t> </a:t>
            </a:r>
            <a:r>
              <a:rPr lang="nl-NL" altLang="fr-FR" sz="2400" i="1" dirty="0" err="1" smtClean="0"/>
              <a:t>Garcia</a:t>
            </a:r>
            <a:r>
              <a:rPr lang="nl-NL" altLang="fr-FR" sz="2400" i="1" dirty="0" smtClean="0"/>
              <a:t> </a:t>
            </a:r>
            <a:r>
              <a:rPr lang="nl-NL" altLang="fr-FR" sz="2400" i="1" dirty="0" err="1" smtClean="0"/>
              <a:t>Avello</a:t>
            </a:r>
            <a:r>
              <a:rPr lang="nl-NL" altLang="fr-FR" sz="2400" dirty="0" smtClean="0"/>
              <a:t>?</a:t>
            </a:r>
          </a:p>
          <a:p>
            <a:pPr marL="0" indent="0">
              <a:buFontTx/>
              <a:buNone/>
            </a:pPr>
            <a:r>
              <a:rPr lang="nl-NL" altLang="fr-FR" sz="2400" dirty="0">
                <a:solidFill>
                  <a:srgbClr val="FF0000"/>
                </a:solidFill>
              </a:rPr>
              <a:t>	</a:t>
            </a:r>
            <a:r>
              <a:rPr lang="nl-NL" altLang="fr-FR" sz="2400" dirty="0" smtClean="0"/>
              <a:t>3/4/2008</a:t>
            </a:r>
            <a:r>
              <a:rPr lang="nl-NL" altLang="fr-FR" sz="2400" dirty="0" smtClean="0">
                <a:solidFill>
                  <a:srgbClr val="FF0000"/>
                </a:solidFill>
              </a:rPr>
              <a:t> </a:t>
            </a:r>
            <a:r>
              <a:rPr lang="nl-NL" altLang="fr-FR" sz="2400" dirty="0" smtClean="0"/>
              <a:t>avis </a:t>
            </a:r>
            <a:r>
              <a:rPr lang="nl-NL" altLang="fr-FR" sz="2400" dirty="0" err="1" smtClean="0"/>
              <a:t>motivé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complémentaire</a:t>
            </a:r>
            <a:r>
              <a:rPr lang="nl-NL" altLang="fr-FR" sz="2400" dirty="0" smtClean="0"/>
              <a:t>: </a:t>
            </a:r>
            <a:r>
              <a:rPr lang="nl-NL" altLang="fr-FR" sz="2400" dirty="0" err="1" smtClean="0"/>
              <a:t>délai</a:t>
            </a:r>
            <a:r>
              <a:rPr lang="nl-NL" altLang="fr-FR" sz="2400" dirty="0" smtClean="0"/>
              <a:t> d’1 </a:t>
            </a:r>
            <a:r>
              <a:rPr lang="nl-NL" altLang="fr-FR" sz="2400" dirty="0" err="1" smtClean="0"/>
              <a:t>mois</a:t>
            </a:r>
            <a:r>
              <a:rPr lang="nl-NL" altLang="fr-FR" sz="2400" dirty="0" smtClean="0"/>
              <a:t> pour 	</a:t>
            </a:r>
            <a:r>
              <a:rPr lang="nl-NL" altLang="fr-FR" sz="2400" dirty="0" err="1" smtClean="0"/>
              <a:t>modifier</a:t>
            </a:r>
            <a:r>
              <a:rPr lang="nl-NL" altLang="fr-FR" sz="2400" dirty="0" smtClean="0"/>
              <a:t> la </a:t>
            </a:r>
            <a:r>
              <a:rPr lang="nl-NL" altLang="fr-FR" sz="2400" dirty="0" err="1" smtClean="0"/>
              <a:t>loi</a:t>
            </a:r>
            <a:r>
              <a:rPr lang="nl-NL" altLang="fr-FR" sz="2400" dirty="0" smtClean="0"/>
              <a:t>  → </a:t>
            </a:r>
            <a:r>
              <a:rPr lang="nl-NL" altLang="fr-FR" sz="2400" dirty="0" err="1" smtClean="0"/>
              <a:t>seulement</a:t>
            </a:r>
            <a:r>
              <a:rPr lang="nl-NL" altLang="fr-FR" sz="2400" dirty="0" smtClean="0"/>
              <a:t> fait en </a:t>
            </a:r>
            <a:r>
              <a:rPr lang="nl-NL" altLang="fr-FR" sz="2400" u="sng" dirty="0" smtClean="0"/>
              <a:t>2014</a:t>
            </a:r>
            <a:r>
              <a:rPr lang="nl-NL" altLang="fr-FR" sz="2400" dirty="0" smtClean="0"/>
              <a:t> mais pas de </a:t>
            </a:r>
            <a:r>
              <a:rPr lang="nl-NL" altLang="fr-FR" sz="2400" dirty="0" err="1" smtClean="0"/>
              <a:t>requête</a:t>
            </a:r>
            <a:r>
              <a:rPr lang="nl-NL" altLang="fr-FR" sz="2400" dirty="0" smtClean="0"/>
              <a:t> 	</a:t>
            </a:r>
            <a:r>
              <a:rPr lang="nl-NL" altLang="fr-FR" sz="2400" dirty="0" err="1" smtClean="0"/>
              <a:t>déposée</a:t>
            </a:r>
            <a:r>
              <a:rPr lang="nl-NL" altLang="fr-FR" sz="2400" dirty="0" smtClean="0"/>
              <a:t> à la CJ.</a:t>
            </a:r>
            <a:r>
              <a:rPr lang="nl-NL" altLang="fr-FR" sz="2400" dirty="0" smtClean="0">
                <a:solidFill>
                  <a:srgbClr val="FF0000"/>
                </a:solidFill>
              </a:rPr>
              <a:t/>
            </a:r>
            <a:br>
              <a:rPr lang="nl-NL" altLang="fr-FR" sz="2400" dirty="0" smtClean="0">
                <a:solidFill>
                  <a:srgbClr val="FF0000"/>
                </a:solidFill>
              </a:rPr>
            </a:br>
            <a:endParaRPr lang="nl-NL" altLang="fr-FR" sz="1200" dirty="0" smtClean="0">
              <a:solidFill>
                <a:srgbClr val="FF0000"/>
              </a:solidFill>
            </a:endParaRPr>
          </a:p>
          <a:p>
            <a:pPr marL="0" indent="0">
              <a:buFontTx/>
              <a:buNone/>
            </a:pPr>
            <a:r>
              <a:rPr lang="nl-NL" altLang="fr-FR" sz="2400" b="1" dirty="0"/>
              <a:t>3</a:t>
            </a:r>
            <a:r>
              <a:rPr lang="nl-NL" altLang="fr-FR" sz="2400" b="1" dirty="0" smtClean="0"/>
              <a:t>° </a:t>
            </a:r>
            <a:r>
              <a:rPr lang="nl-NL" altLang="fr-FR" sz="2400" b="1" u="sng" dirty="0" err="1" smtClean="0"/>
              <a:t>Plainte</a:t>
            </a:r>
            <a:r>
              <a:rPr lang="nl-NL" altLang="fr-FR" sz="2400" b="1" u="sng" dirty="0" smtClean="0"/>
              <a:t> </a:t>
            </a:r>
            <a:r>
              <a:rPr lang="nl-NL" altLang="fr-FR" sz="2400" b="1" u="sng" dirty="0" smtClean="0"/>
              <a:t>via EU Pilot</a:t>
            </a:r>
            <a:r>
              <a:rPr lang="nl-NL" altLang="fr-FR" sz="2400" b="1" dirty="0"/>
              <a:t> </a:t>
            </a:r>
            <a:r>
              <a:rPr lang="nl-NL" altLang="fr-FR" sz="2400" dirty="0" smtClean="0"/>
              <a:t>(2011 + 2016): </a:t>
            </a:r>
            <a:r>
              <a:rPr lang="nl-NL" altLang="fr-FR" sz="2400" dirty="0" smtClean="0"/>
              <a:t>commune BE </a:t>
            </a:r>
            <a:r>
              <a:rPr lang="nl-NL" altLang="fr-FR" sz="2400" dirty="0" err="1" smtClean="0"/>
              <a:t>refuse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d’enregistrer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enfants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nés</a:t>
            </a:r>
            <a:r>
              <a:rPr lang="nl-NL" altLang="fr-FR" sz="2400" dirty="0" smtClean="0"/>
              <a:t> en BE, </a:t>
            </a:r>
            <a:r>
              <a:rPr lang="nl-NL" altLang="fr-FR" sz="2400" dirty="0" err="1" smtClean="0"/>
              <a:t>d’un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couple</a:t>
            </a:r>
            <a:r>
              <a:rPr lang="nl-NL" altLang="fr-FR" sz="2400" dirty="0" smtClean="0"/>
              <a:t> non BE-EU, sous </a:t>
            </a:r>
            <a:r>
              <a:rPr lang="nl-NL" altLang="fr-FR" sz="2400" dirty="0" err="1" smtClean="0"/>
              <a:t>le</a:t>
            </a:r>
            <a:r>
              <a:rPr lang="nl-NL" altLang="fr-FR" sz="2400" dirty="0" smtClean="0"/>
              <a:t> double nom de </a:t>
            </a:r>
            <a:r>
              <a:rPr lang="nl-NL" altLang="fr-FR" sz="2400" dirty="0" err="1" smtClean="0"/>
              <a:t>famille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alors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qu’ils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l’ont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obtenu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légalement</a:t>
            </a:r>
            <a:r>
              <a:rPr lang="nl-NL" altLang="fr-FR" sz="2400" dirty="0" smtClean="0"/>
              <a:t> dans </a:t>
            </a:r>
            <a:r>
              <a:rPr lang="nl-NL" altLang="fr-FR" sz="2400" dirty="0" err="1" smtClean="0"/>
              <a:t>un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autre</a:t>
            </a:r>
            <a:r>
              <a:rPr lang="nl-NL" altLang="fr-FR" sz="2400" dirty="0" smtClean="0"/>
              <a:t> EM UE et que BE </a:t>
            </a:r>
            <a:r>
              <a:rPr lang="nl-NL" altLang="fr-FR" sz="2400" dirty="0" err="1" smtClean="0"/>
              <a:t>est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liée</a:t>
            </a:r>
            <a:r>
              <a:rPr lang="nl-NL" altLang="fr-FR" sz="2400" dirty="0" smtClean="0"/>
              <a:t> par </a:t>
            </a:r>
            <a:r>
              <a:rPr lang="nl-NL" altLang="fr-FR" sz="2400" dirty="0" err="1" smtClean="0"/>
              <a:t>le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droit</a:t>
            </a:r>
            <a:r>
              <a:rPr lang="nl-NL" altLang="fr-FR" sz="2400" dirty="0" smtClean="0"/>
              <a:t> de </a:t>
            </a:r>
            <a:r>
              <a:rPr lang="nl-NL" altLang="fr-FR" sz="2400" dirty="0" err="1" smtClean="0"/>
              <a:t>l’EM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avec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lequel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l’enfant</a:t>
            </a:r>
            <a:r>
              <a:rPr lang="nl-NL" altLang="fr-FR" sz="2400" dirty="0" smtClean="0"/>
              <a:t> a </a:t>
            </a:r>
            <a:r>
              <a:rPr lang="nl-NL" altLang="fr-FR" sz="2400" dirty="0" err="1" smtClean="0"/>
              <a:t>le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lien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le</a:t>
            </a:r>
            <a:r>
              <a:rPr lang="nl-NL" altLang="fr-FR" sz="2400" dirty="0" smtClean="0"/>
              <a:t> plus </a:t>
            </a:r>
            <a:r>
              <a:rPr lang="nl-NL" altLang="fr-FR" sz="2400" dirty="0" err="1" smtClean="0"/>
              <a:t>étroit</a:t>
            </a:r>
            <a:r>
              <a:rPr lang="nl-NL" altLang="fr-FR" sz="2400" dirty="0" smtClean="0">
                <a:solidFill>
                  <a:srgbClr val="FF0000"/>
                </a:solidFill>
              </a:rPr>
              <a:t> </a:t>
            </a:r>
            <a:r>
              <a:rPr lang="nl-NL" altLang="fr-FR" sz="2400" dirty="0" smtClean="0"/>
              <a:t>→ </a:t>
            </a:r>
            <a:r>
              <a:rPr lang="nl-NL" altLang="fr-FR" sz="2400" dirty="0"/>
              <a:t>dossier EU </a:t>
            </a:r>
            <a:r>
              <a:rPr lang="nl-NL" altLang="fr-FR" sz="2400" dirty="0" smtClean="0"/>
              <a:t>Pilot </a:t>
            </a:r>
            <a:r>
              <a:rPr lang="nl-NL" altLang="fr-FR" sz="2400" u="sng" dirty="0" smtClean="0"/>
              <a:t>2011</a:t>
            </a:r>
            <a:r>
              <a:rPr lang="nl-NL" altLang="fr-FR" sz="2400" dirty="0" smtClean="0"/>
              <a:t> </a:t>
            </a:r>
            <a:r>
              <a:rPr lang="nl-NL" altLang="fr-FR" sz="2400" u="sng" dirty="0" err="1" smtClean="0"/>
              <a:t>clôturé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négativement</a:t>
            </a:r>
            <a:r>
              <a:rPr lang="nl-NL" altLang="fr-FR" sz="2400" dirty="0" smtClean="0"/>
              <a:t> </a:t>
            </a:r>
            <a:r>
              <a:rPr lang="nl-NL" altLang="fr-FR" sz="2400" dirty="0"/>
              <a:t>e</a:t>
            </a:r>
            <a:r>
              <a:rPr lang="nl-NL" altLang="fr-FR" sz="2400" dirty="0" smtClean="0"/>
              <a:t>n </a:t>
            </a:r>
            <a:r>
              <a:rPr lang="nl-NL" altLang="fr-FR" sz="2400" u="sng" dirty="0" smtClean="0"/>
              <a:t>2013</a:t>
            </a:r>
            <a:r>
              <a:rPr lang="nl-NL" altLang="fr-FR" sz="2400" dirty="0" smtClean="0"/>
              <a:t>, </a:t>
            </a:r>
            <a:r>
              <a:rPr lang="nl-NL" altLang="fr-FR" sz="2400" dirty="0" err="1" smtClean="0"/>
              <a:t>donc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un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commencement</a:t>
            </a:r>
            <a:r>
              <a:rPr lang="nl-NL" altLang="fr-FR" sz="2400" dirty="0" smtClean="0"/>
              <a:t> INFRA peut </a:t>
            </a:r>
            <a:r>
              <a:rPr lang="nl-NL" altLang="fr-FR" sz="2400" dirty="0" err="1" smtClean="0"/>
              <a:t>être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attendu</a:t>
            </a:r>
            <a:r>
              <a:rPr lang="nl-NL" altLang="fr-FR" sz="2400" dirty="0" smtClean="0"/>
              <a:t>. </a:t>
            </a:r>
            <a:endParaRPr lang="nl-NL" altLang="fr-FR" sz="2400" dirty="0" smtClean="0"/>
          </a:p>
          <a:p>
            <a:pPr marL="0" indent="0">
              <a:buFontTx/>
              <a:buNone/>
            </a:pPr>
            <a:r>
              <a:rPr lang="nl-NL" altLang="fr-FR" sz="2400" dirty="0"/>
              <a:t>	</a:t>
            </a:r>
            <a:r>
              <a:rPr lang="nl-NL" altLang="fr-FR" sz="2400" dirty="0" smtClean="0"/>
              <a:t>	→ </a:t>
            </a:r>
            <a:r>
              <a:rPr lang="nl-NL" altLang="fr-FR" sz="2400" dirty="0" err="1" smtClean="0"/>
              <a:t>suivi</a:t>
            </a:r>
            <a:r>
              <a:rPr lang="nl-NL" altLang="fr-FR" sz="2400" dirty="0" smtClean="0"/>
              <a:t> par </a:t>
            </a:r>
            <a:r>
              <a:rPr lang="nl-NL" altLang="fr-FR" sz="2400" dirty="0" smtClean="0"/>
              <a:t>dossier EU </a:t>
            </a:r>
            <a:r>
              <a:rPr lang="nl-NL" altLang="fr-FR" sz="2400" smtClean="0"/>
              <a:t>Pilot </a:t>
            </a:r>
            <a:r>
              <a:rPr lang="nl-NL" altLang="fr-FR" sz="2400" u="sng" smtClean="0"/>
              <a:t>2016.</a:t>
            </a:r>
            <a:endParaRPr lang="nl-NL" altLang="fr-FR" sz="2800" dirty="0">
              <a:solidFill>
                <a:srgbClr val="FF0000"/>
              </a:solidFill>
            </a:endParaRPr>
          </a:p>
        </p:txBody>
      </p:sp>
      <p:sp>
        <p:nvSpPr>
          <p:cNvPr id="9219" name="Tijdelijke aanduiding voor voettekst 3"/>
          <p:cNvSpPr txBox="1">
            <a:spLocks noGrp="1"/>
          </p:cNvSpPr>
          <p:nvPr/>
        </p:nvSpPr>
        <p:spPr bwMode="auto">
          <a:xfrm>
            <a:off x="6156176" y="4825086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9220" name="Tijdelijke aanduiding voor dianummer 4"/>
          <p:cNvSpPr txBox="1">
            <a:spLocks noGrp="1"/>
          </p:cNvSpPr>
          <p:nvPr/>
        </p:nvSpPr>
        <p:spPr bwMode="auto">
          <a:xfrm>
            <a:off x="6444208" y="6234134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9026C417-0916-4F51-8FFF-9788DCC2080F}" type="slidenum">
              <a:rPr lang="nl-NL" altLang="en-US" sz="140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23</a:t>
            </a:fld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endParaRPr lang="nl-NL" altLang="en-US" sz="1400" dirty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67544" y="980728"/>
            <a:ext cx="6911975" cy="93503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fr-FR" sz="4000" b="1" kern="1200" cap="all" baseline="0" dirty="0" smtClean="0">
                <a:solidFill>
                  <a:srgbClr val="C4594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altLang="en-US" sz="3200" dirty="0" smtClean="0"/>
              <a:t>EXEMPLES BELGES (3)</a:t>
            </a:r>
            <a:endParaRPr lang="nl-NL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190368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3356992"/>
            <a:ext cx="8229600" cy="1132880"/>
          </a:xfrm>
        </p:spPr>
        <p:txBody>
          <a:bodyPr/>
          <a:lstStyle/>
          <a:p>
            <a:pPr marL="0" indent="0" algn="ctr">
              <a:buNone/>
            </a:pPr>
            <a:r>
              <a:rPr lang="fr-BE" sz="3600" b="1" dirty="0">
                <a:solidFill>
                  <a:schemeClr val="accent1"/>
                </a:solidFill>
              </a:rPr>
              <a:t>4</a:t>
            </a:r>
            <a:r>
              <a:rPr lang="fr-BE" sz="3600" b="1" dirty="0" smtClean="0">
                <a:solidFill>
                  <a:schemeClr val="accent1"/>
                </a:solidFill>
              </a:rPr>
              <a:t>. RECOURS EN MANQUEMENT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nl-BE" sz="3600" b="1" dirty="0">
              <a:solidFill>
                <a:schemeClr val="accent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26821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824536"/>
          </a:xfrm>
        </p:spPr>
        <p:txBody>
          <a:bodyPr/>
          <a:lstStyle/>
          <a:p>
            <a:pPr marL="0" indent="0" algn="ctr">
              <a:buNone/>
            </a:pPr>
            <a:r>
              <a:rPr lang="nl-BE" dirty="0" err="1" smtClean="0">
                <a:solidFill>
                  <a:schemeClr val="accent1"/>
                </a:solidFill>
              </a:rPr>
              <a:t>Plainte</a:t>
            </a:r>
            <a:r>
              <a:rPr lang="nl-BE" dirty="0" smtClean="0">
                <a:solidFill>
                  <a:schemeClr val="accent1"/>
                </a:solidFill>
              </a:rPr>
              <a:t> </a:t>
            </a:r>
            <a:r>
              <a:rPr lang="nl-BE" dirty="0" err="1" smtClean="0">
                <a:solidFill>
                  <a:schemeClr val="accent1"/>
                </a:solidFill>
              </a:rPr>
              <a:t>auprès</a:t>
            </a:r>
            <a:r>
              <a:rPr lang="nl-BE" dirty="0" smtClean="0">
                <a:solidFill>
                  <a:schemeClr val="accent1"/>
                </a:solidFill>
              </a:rPr>
              <a:t> de </a:t>
            </a:r>
            <a:r>
              <a:rPr lang="nl-BE" dirty="0" err="1" smtClean="0">
                <a:solidFill>
                  <a:schemeClr val="accent1"/>
                </a:solidFill>
              </a:rPr>
              <a:t>Solvit</a:t>
            </a:r>
            <a:r>
              <a:rPr lang="nl-BE" dirty="0" smtClean="0">
                <a:solidFill>
                  <a:schemeClr val="accent1"/>
                </a:solidFill>
              </a:rPr>
              <a:t> / COM </a:t>
            </a: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↓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EU </a:t>
            </a:r>
            <a:r>
              <a:rPr lang="nl-BE" dirty="0">
                <a:solidFill>
                  <a:schemeClr val="accent1"/>
                </a:solidFill>
              </a:rPr>
              <a:t>Pilot </a:t>
            </a:r>
            <a:endParaRPr lang="nl-BE" dirty="0" smtClean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↓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Dossier </a:t>
            </a:r>
            <a:r>
              <a:rPr lang="nl-BE" dirty="0" err="1" smtClean="0">
                <a:solidFill>
                  <a:schemeClr val="accent1"/>
                </a:solidFill>
              </a:rPr>
              <a:t>d’infraction</a:t>
            </a:r>
            <a:endParaRPr lang="nl-BE" dirty="0" smtClean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nl-BE" dirty="0" smtClean="0">
                <a:solidFill>
                  <a:schemeClr val="accent1"/>
                </a:solidFill>
              </a:rPr>
              <a:t>↓</a:t>
            </a:r>
          </a:p>
          <a:p>
            <a:pPr marL="0" indent="0" algn="ctr">
              <a:buNone/>
            </a:pPr>
            <a:r>
              <a:rPr lang="nl-BE" dirty="0" err="1" smtClean="0">
                <a:solidFill>
                  <a:schemeClr val="accent1"/>
                </a:solidFill>
              </a:rPr>
              <a:t>Condamnation</a:t>
            </a:r>
            <a:r>
              <a:rPr lang="nl-BE" dirty="0" smtClean="0">
                <a:solidFill>
                  <a:schemeClr val="accent1"/>
                </a:solidFill>
              </a:rPr>
              <a:t> CJ</a:t>
            </a:r>
            <a:endParaRPr lang="nl-BE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fr-BE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nl-BE" sz="3600" b="1" dirty="0">
              <a:solidFill>
                <a:schemeClr val="accent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9D53-DC5D-4522-98FC-D9AD655F59CF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12864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980728"/>
            <a:ext cx="6911975" cy="935038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/>
          <a:lstStyle/>
          <a:p>
            <a:r>
              <a:rPr lang="fr-BE" altLang="en-US" sz="3200" b="1" dirty="0" smtClean="0"/>
              <a:t>QUAND?</a:t>
            </a:r>
            <a:endParaRPr lang="nl-NL" altLang="en-US" sz="3200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4032" y="1921851"/>
            <a:ext cx="8424862" cy="4608512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u="sng" dirty="0">
                <a:ea typeface="ＭＳ Ｐゴシック" pitchFamily="34" charset="-128"/>
                <a:cs typeface="Times New Roman" pitchFamily="18" charset="0"/>
              </a:rPr>
              <a:t>SI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 	</a:t>
            </a:r>
            <a:r>
              <a:rPr lang="fr-BE" altLang="fr-FR" sz="2400" dirty="0">
                <a:ea typeface="ＭＳ Ｐゴシック" pitchFamily="34" charset="-128"/>
                <a:cs typeface="Times New Roman" pitchFamily="18" charset="0"/>
              </a:rPr>
              <a:t>l’État membre ne se conforme pas à l’avis motivé dans le 	délai déterminé par la Commission, la Commission PEUT 	déposer une requête auprès de la CJUE </a:t>
            </a:r>
            <a:endParaRPr lang="fr-BE" altLang="fr-FR" sz="2400" dirty="0" smtClean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fr-BE" altLang="fr-FR" sz="1800" dirty="0" smtClean="0">
                <a:ea typeface="ＭＳ Ｐゴシック" pitchFamily="34" charset="-128"/>
                <a:cs typeface="Times New Roman" pitchFamily="18" charset="0"/>
              </a:rPr>
              <a:t>	(</a:t>
            </a:r>
            <a:r>
              <a:rPr lang="fr-BE" altLang="fr-FR" sz="1800" dirty="0">
                <a:ea typeface="ＭＳ Ｐゴシック" pitchFamily="34" charset="-128"/>
                <a:cs typeface="Times New Roman" pitchFamily="18" charset="0"/>
              </a:rPr>
              <a:t>article 258, alinéa 2 </a:t>
            </a:r>
            <a:r>
              <a:rPr lang="fr-BE" altLang="fr-FR" sz="1800" dirty="0" smtClean="0">
                <a:ea typeface="ＭＳ Ｐゴシック" pitchFamily="34" charset="-128"/>
                <a:cs typeface="Times New Roman" pitchFamily="18" charset="0"/>
              </a:rPr>
              <a:t>TFUE).</a:t>
            </a:r>
          </a:p>
          <a:p>
            <a:pPr marL="0" indent="0">
              <a:lnSpc>
                <a:spcPct val="80000"/>
              </a:lnSpc>
              <a:buFontTx/>
              <a:buNone/>
            </a:pPr>
            <a:endParaRPr lang="nl-NL" altLang="fr-FR" sz="1800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nl-NL" altLang="fr-FR" sz="1800" dirty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= </a:t>
            </a:r>
            <a:r>
              <a:rPr lang="nl-NL" altLang="fr-FR" sz="2400" b="1" dirty="0" err="1" smtClean="0">
                <a:ea typeface="ＭＳ Ｐゴシック" pitchFamily="34" charset="-128"/>
                <a:cs typeface="Times New Roman" pitchFamily="18" charset="0"/>
              </a:rPr>
              <a:t>recours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 en </a:t>
            </a:r>
            <a:r>
              <a:rPr lang="nl-NL" altLang="fr-FR" sz="2400" b="1" dirty="0" err="1" smtClean="0">
                <a:ea typeface="ＭＳ Ｐゴシック" pitchFamily="34" charset="-128"/>
                <a:cs typeface="Times New Roman" pitchFamily="18" charset="0"/>
              </a:rPr>
              <a:t>manquement</a:t>
            </a:r>
            <a:endParaRPr lang="nl-NL" altLang="fr-FR" sz="2400" b="1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000" dirty="0">
                <a:ea typeface="ＭＳ Ｐゴシック" pitchFamily="34" charset="-128"/>
                <a:cs typeface="Times New Roman" pitchFamily="18" charset="0"/>
              </a:rPr>
              <a:t>					↓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nl-NL" altLang="fr-FR" sz="2400" dirty="0">
                <a:ea typeface="ＭＳ Ｐゴシック" pitchFamily="34" charset="-128"/>
                <a:cs typeface="Arial" charset="0"/>
              </a:rPr>
              <a:t>	</a:t>
            </a:r>
            <a:r>
              <a:rPr lang="nl-NL" altLang="fr-FR" sz="2400" dirty="0" err="1" smtClean="0">
                <a:ea typeface="ＭＳ Ｐゴシック" pitchFamily="34" charset="-128"/>
                <a:cs typeface="Arial" charset="0"/>
              </a:rPr>
              <a:t>mémoire</a:t>
            </a:r>
            <a:r>
              <a:rPr lang="nl-NL" altLang="fr-FR" sz="2400" dirty="0" smtClean="0">
                <a:ea typeface="ＭＳ Ｐゴシック" pitchFamily="34" charset="-128"/>
                <a:cs typeface="Arial" charset="0"/>
              </a:rPr>
              <a:t> en défense </a:t>
            </a:r>
            <a:r>
              <a:rPr lang="nl-NL" altLang="fr-FR" sz="1800" dirty="0">
                <a:ea typeface="ＭＳ Ｐゴシック" pitchFamily="34" charset="-128"/>
                <a:cs typeface="Arial" charset="0"/>
              </a:rPr>
              <a:t>(2m+10d) </a:t>
            </a:r>
            <a:r>
              <a:rPr lang="nl-NL" altLang="fr-FR" sz="2400" dirty="0">
                <a:ea typeface="ＭＳ Ｐゴシック" pitchFamily="34" charset="-128"/>
                <a:cs typeface="Arial" charset="0"/>
              </a:rPr>
              <a:t>→ </a:t>
            </a:r>
            <a:r>
              <a:rPr lang="nl-NL" altLang="fr-FR" sz="2400" dirty="0" err="1" smtClean="0">
                <a:ea typeface="ＭＳ Ｐゴシック" pitchFamily="34" charset="-128"/>
                <a:cs typeface="Arial" charset="0"/>
              </a:rPr>
              <a:t>réplique</a:t>
            </a:r>
            <a:r>
              <a:rPr lang="nl-NL" altLang="fr-FR" sz="24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nl-NL" altLang="fr-FR" sz="2400" dirty="0">
                <a:ea typeface="ＭＳ Ｐゴシック" pitchFamily="34" charset="-128"/>
                <a:cs typeface="Arial" charset="0"/>
              </a:rPr>
              <a:t>→ </a:t>
            </a:r>
            <a:r>
              <a:rPr lang="nl-NL" altLang="fr-FR" sz="2400" dirty="0" err="1" smtClean="0">
                <a:ea typeface="ＭＳ Ｐゴシック" pitchFamily="34" charset="-128"/>
                <a:cs typeface="Arial" charset="0"/>
              </a:rPr>
              <a:t>duplique</a:t>
            </a:r>
            <a:r>
              <a:rPr lang="nl-NL" altLang="fr-FR" sz="2400" dirty="0" smtClean="0">
                <a:ea typeface="ＭＳ Ｐゴシック" pitchFamily="34" charset="-128"/>
                <a:cs typeface="Arial" charset="0"/>
              </a:rPr>
              <a:t> 	→ </a:t>
            </a:r>
            <a:r>
              <a:rPr lang="nl-NL" altLang="fr-FR" sz="2400" dirty="0" err="1" smtClean="0">
                <a:ea typeface="ＭＳ Ｐゴシック" pitchFamily="34" charset="-128"/>
                <a:cs typeface="Arial" charset="0"/>
              </a:rPr>
              <a:t>plaidoirie</a:t>
            </a:r>
            <a:r>
              <a:rPr lang="nl-NL" altLang="fr-FR" sz="24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nl-NL" altLang="fr-FR" sz="2400" dirty="0">
                <a:ea typeface="ＭＳ Ｐゴシック" pitchFamily="34" charset="-128"/>
                <a:cs typeface="Arial" charset="0"/>
              </a:rPr>
              <a:t>→ </a:t>
            </a:r>
            <a:r>
              <a:rPr lang="nl-NL" altLang="fr-FR" sz="2400" dirty="0" err="1" smtClean="0">
                <a:ea typeface="ＭＳ Ｐゴシック" pitchFamily="34" charset="-128"/>
                <a:cs typeface="Arial" charset="0"/>
              </a:rPr>
              <a:t>conclusions</a:t>
            </a:r>
            <a:r>
              <a:rPr lang="nl-NL" altLang="fr-FR" sz="24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Arial" charset="0"/>
              </a:rPr>
              <a:t>avocat-général</a:t>
            </a:r>
            <a:r>
              <a:rPr lang="nl-NL" altLang="fr-FR" sz="24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nl-NL" altLang="fr-FR" sz="2400" dirty="0">
                <a:ea typeface="ＭＳ Ｐゴシック" pitchFamily="34" charset="-128"/>
                <a:cs typeface="Arial" charset="0"/>
              </a:rPr>
              <a:t>→ </a:t>
            </a:r>
            <a:r>
              <a:rPr lang="nl-NL" altLang="fr-FR" sz="2400" dirty="0" smtClean="0">
                <a:ea typeface="ＭＳ Ｐゴシック" pitchFamily="34" charset="-128"/>
                <a:cs typeface="Arial" charset="0"/>
              </a:rPr>
              <a:t>arrêt </a:t>
            </a:r>
            <a:endParaRPr lang="nl-NL" altLang="fr-FR" sz="2400" dirty="0">
              <a:ea typeface="ＭＳ Ｐゴシック" pitchFamily="34" charset="-128"/>
              <a:cs typeface="Arial" charset="0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endParaRPr lang="nl-NL" altLang="fr-FR" sz="2400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u="sng" dirty="0" smtClean="0">
                <a:ea typeface="ＭＳ Ｐゴシック" pitchFamily="34" charset="-128"/>
                <a:cs typeface="Times New Roman" pitchFamily="18" charset="0"/>
              </a:rPr>
              <a:t>Durée?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+/- 17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mois</a:t>
            </a:r>
            <a:endParaRPr lang="nl-NL" altLang="fr-FR" sz="2400" u="sng" dirty="0"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4100" name="Tijdelijke aanduiding voor voettekst 3"/>
          <p:cNvSpPr txBox="1">
            <a:spLocks noGrp="1"/>
          </p:cNvSpPr>
          <p:nvPr/>
        </p:nvSpPr>
        <p:spPr bwMode="auto">
          <a:xfrm>
            <a:off x="1447800" y="6248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4101" name="Tijdelijke aanduiding voor dianummer 4"/>
          <p:cNvSpPr txBox="1">
            <a:spLocks noGrp="1"/>
          </p:cNvSpPr>
          <p:nvPr/>
        </p:nvSpPr>
        <p:spPr bwMode="auto">
          <a:xfrm>
            <a:off x="6804248" y="6246312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75ADC9C5-CD40-46F2-9134-C43BCD7EC96D}" type="slidenum">
              <a:rPr lang="nl-NL" altLang="en-US" sz="140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5</a:t>
            </a:fld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endParaRPr lang="nl-NL" altLang="en-US" sz="1400" dirty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1628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980728"/>
            <a:ext cx="6911975" cy="935038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/>
          <a:lstStyle/>
          <a:p>
            <a:r>
              <a:rPr lang="fr-BE" altLang="en-US" sz="3200" b="1" dirty="0" smtClean="0"/>
              <a:t>EXEMPLES BELGES (1</a:t>
            </a:r>
            <a:r>
              <a:rPr lang="fr-BE" altLang="en-US" sz="3200" b="1" dirty="0"/>
              <a:t>)</a:t>
            </a:r>
            <a:endParaRPr lang="nl-NL" altLang="en-US" sz="3200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933439"/>
            <a:ext cx="8532464" cy="4757547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 err="1">
                <a:ea typeface="ＭＳ Ｐゴシック" pitchFamily="34" charset="-128"/>
                <a:cs typeface="Times New Roman" pitchFamily="18" charset="0"/>
              </a:rPr>
              <a:t>Selor</a:t>
            </a:r>
            <a:r>
              <a:rPr lang="nl-NL" altLang="fr-FR" sz="2400" b="1" dirty="0">
                <a:ea typeface="ＭＳ Ｐゴシック" pitchFamily="34" charset="-128"/>
                <a:cs typeface="Times New Roman" pitchFamily="18" charset="0"/>
              </a:rPr>
              <a:t> (C-317/14): 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via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plainte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auprès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de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COM</a:t>
            </a:r>
            <a:endParaRPr lang="nl-NL" altLang="fr-FR" sz="2400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>
                <a:solidFill>
                  <a:srgbClr val="FF0000"/>
                </a:solidFill>
                <a:ea typeface="ＭＳ Ｐゴシック" pitchFamily="34" charset="-128"/>
                <a:cs typeface="Times New Roman" pitchFamily="18" charset="0"/>
              </a:rPr>
              <a:t>	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>
                <a:solidFill>
                  <a:srgbClr val="FF0000"/>
                </a:solidFill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b="1" dirty="0">
                <a:ea typeface="ＭＳ Ｐゴシック" pitchFamily="34" charset="-128"/>
                <a:cs typeface="Times New Roman" pitchFamily="18" charset="0"/>
              </a:rPr>
              <a:t>BE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si pas de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diplôme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dans la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langue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de la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région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nl-NL" altLang="fr-FR" sz="2400" u="sng" dirty="0" err="1" smtClean="0">
                <a:ea typeface="ＭＳ Ｐゴシック" pitchFamily="34" charset="-128"/>
                <a:cs typeface="Times New Roman" pitchFamily="18" charset="0"/>
              </a:rPr>
              <a:t>seul</a:t>
            </a:r>
            <a:r>
              <a:rPr lang="nl-NL" altLang="fr-FR" sz="2400" u="sng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u="sng" dirty="0" err="1" smtClean="0">
                <a:ea typeface="ＭＳ Ｐゴシック" pitchFamily="34" charset="-128"/>
                <a:cs typeface="Times New Roman" pitchFamily="18" charset="0"/>
              </a:rPr>
              <a:t>le</a:t>
            </a:r>
            <a:r>
              <a:rPr lang="nl-NL" altLang="fr-FR" sz="2400" u="sng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u="sng" dirty="0" err="1" smtClean="0">
                <a:ea typeface="ＭＳ Ｐゴシック" pitchFamily="34" charset="-128"/>
                <a:cs typeface="Times New Roman" pitchFamily="18" charset="0"/>
              </a:rPr>
              <a:t>certificat</a:t>
            </a:r>
            <a:r>
              <a:rPr lang="nl-NL" altLang="fr-FR" sz="2400" u="sng" dirty="0" smtClean="0">
                <a:ea typeface="ＭＳ Ｐゴシック" pitchFamily="34" charset="-128"/>
                <a:cs typeface="Times New Roman" pitchFamily="18" charset="0"/>
              </a:rPr>
              <a:t> de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u="sng" dirty="0" err="1" smtClean="0">
                <a:ea typeface="ＭＳ Ｐゴシック" pitchFamily="34" charset="-128"/>
                <a:cs typeface="Times New Roman" pitchFamily="18" charset="0"/>
              </a:rPr>
              <a:t>connaissance</a:t>
            </a:r>
            <a:r>
              <a:rPr lang="nl-NL" altLang="fr-FR" sz="2400" u="sng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u="sng" dirty="0" err="1" smtClean="0">
                <a:ea typeface="ＭＳ Ｐゴシック" pitchFamily="34" charset="-128"/>
                <a:cs typeface="Times New Roman" pitchFamily="18" charset="0"/>
              </a:rPr>
              <a:t>linguistique</a:t>
            </a:r>
            <a:r>
              <a:rPr lang="nl-NL" altLang="fr-FR" sz="2400" u="sng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u="sng" dirty="0" err="1" smtClean="0">
                <a:ea typeface="ＭＳ Ｐゴシック" pitchFamily="34" charset="-128"/>
                <a:cs typeface="Times New Roman" pitchFamily="18" charset="0"/>
              </a:rPr>
              <a:t>délivré</a:t>
            </a:r>
            <a:r>
              <a:rPr lang="nl-NL" altLang="fr-FR" sz="2400" u="sng" dirty="0" smtClean="0">
                <a:ea typeface="ＭＳ Ｐゴシック" pitchFamily="34" charset="-128"/>
                <a:cs typeface="Times New Roman" pitchFamily="18" charset="0"/>
              </a:rPr>
              <a:t> par </a:t>
            </a:r>
            <a:r>
              <a:rPr lang="nl-NL" altLang="fr-FR" sz="2400" u="sng" dirty="0" err="1" smtClean="0">
                <a:ea typeface="ＭＳ Ｐゴシック" pitchFamily="34" charset="-128"/>
                <a:cs typeface="Times New Roman" pitchFamily="18" charset="0"/>
              </a:rPr>
              <a:t>Selo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r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permet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l’accès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aux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postes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à 	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pourvoir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dans les services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locaux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des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régions de langue française,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	néerlandaise et allemande</a:t>
            </a:r>
            <a:endParaRPr lang="nl-NL" altLang="fr-FR" sz="2400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	</a:t>
            </a:r>
            <a:endParaRPr lang="nl-NL" altLang="fr-FR" sz="2400" dirty="0" smtClean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22/3/2010 </a:t>
            </a:r>
            <a:r>
              <a:rPr lang="nl-NL" altLang="fr-FR" sz="2400" b="1" dirty="0" err="1" smtClean="0">
                <a:ea typeface="ＭＳ Ｐゴシック" pitchFamily="34" charset="-128"/>
                <a:cs typeface="Times New Roman" pitchFamily="18" charset="0"/>
              </a:rPr>
              <a:t>commencement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 dossier INFRA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→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jusqu’au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20/5/2011 (+2m)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		-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Communauté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flamande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ok pendant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procédure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INFRA</a:t>
            </a:r>
            <a:endParaRPr lang="nl-NL" altLang="fr-FR" sz="2400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		-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Communauté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française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manque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arrêté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d’exécution</a:t>
            </a:r>
            <a:endParaRPr lang="nl-NL" altLang="fr-FR" sz="2400" dirty="0" smtClean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		-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Communauté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germanophone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pas de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nouvelles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(niveau 			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fédéral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)</a:t>
            </a:r>
            <a:endParaRPr lang="nl-NL" altLang="fr-FR" sz="2400" dirty="0" smtClean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>
                <a:solidFill>
                  <a:srgbClr val="FF0000"/>
                </a:solidFill>
                <a:ea typeface="ＭＳ Ｐゴシック" pitchFamily="34" charset="-128"/>
                <a:cs typeface="Times New Roman" pitchFamily="18" charset="0"/>
              </a:rPr>
              <a:t>			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>
                <a:solidFill>
                  <a:srgbClr val="FF0000"/>
                </a:solidFill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5/2/2015 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arrêt CJ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nl-NL" altLang="fr-FR" sz="2400" u="sng" dirty="0" err="1" smtClean="0">
                <a:ea typeface="ＭＳ Ｐゴシック" pitchFamily="34" charset="-128"/>
                <a:cs typeface="Times New Roman" pitchFamily="18" charset="0"/>
              </a:rPr>
              <a:t>atteinte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à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l’article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45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TFUE (libre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circulation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des 	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travailleurs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), MAIS peut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être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justifiée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pour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travailleurs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qui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doivent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	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pouvoir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communiquer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avec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le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public et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avec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les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autorités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publiques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	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locales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MAIS 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n’admettre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qu’un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seul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type de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certificat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linguistique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ne 	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pouvant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être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délivré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que par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un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seul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organisme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est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disproportionné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	CAR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un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EM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doit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prendre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en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considération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“</a:t>
            </a:r>
            <a:r>
              <a:rPr lang="fr-FR" altLang="fr-FR" sz="2400" i="1" dirty="0" smtClean="0">
                <a:ea typeface="ＭＳ Ｐゴシック" pitchFamily="34" charset="-128"/>
                <a:cs typeface="Times New Roman" pitchFamily="18" charset="0"/>
              </a:rPr>
              <a:t>le </a:t>
            </a:r>
            <a:r>
              <a:rPr lang="fr-FR" altLang="fr-FR" sz="2400" i="1" dirty="0">
                <a:ea typeface="ＭＳ Ｐゴシック" pitchFamily="34" charset="-128"/>
                <a:cs typeface="Times New Roman" pitchFamily="18" charset="0"/>
              </a:rPr>
              <a:t>degré de connaissances </a:t>
            </a:r>
            <a:r>
              <a:rPr lang="fr-FR" altLang="fr-FR" sz="2400" i="1" dirty="0" smtClean="0">
                <a:ea typeface="ＭＳ Ｐゴシック" pitchFamily="34" charset="-128"/>
                <a:cs typeface="Times New Roman" pitchFamily="18" charset="0"/>
              </a:rPr>
              <a:t>	qu’un </a:t>
            </a:r>
            <a:r>
              <a:rPr lang="fr-FR" altLang="fr-FR" sz="2400" i="1" dirty="0">
                <a:ea typeface="ＭＳ Ｐゴシック" pitchFamily="34" charset="-128"/>
                <a:cs typeface="Times New Roman" pitchFamily="18" charset="0"/>
              </a:rPr>
              <a:t>diplôme obtenu dans un autre </a:t>
            </a:r>
            <a:r>
              <a:rPr lang="fr-FR" altLang="fr-FR" sz="2400" i="1" dirty="0" smtClean="0">
                <a:ea typeface="ＭＳ Ｐゴシック" pitchFamily="34" charset="-128"/>
                <a:cs typeface="Times New Roman" pitchFamily="18" charset="0"/>
              </a:rPr>
              <a:t>EM, </a:t>
            </a:r>
            <a:r>
              <a:rPr lang="fr-FR" altLang="fr-FR" sz="2400" i="1" dirty="0">
                <a:ea typeface="ＭＳ Ｐゴシック" pitchFamily="34" charset="-128"/>
                <a:cs typeface="Times New Roman" pitchFamily="18" charset="0"/>
              </a:rPr>
              <a:t>eu égard à la nature et à la </a:t>
            </a:r>
            <a:r>
              <a:rPr lang="fr-FR" altLang="fr-FR" sz="2400" i="1" dirty="0" smtClean="0">
                <a:ea typeface="ＭＳ Ｐゴシック" pitchFamily="34" charset="-128"/>
                <a:cs typeface="Times New Roman" pitchFamily="18" charset="0"/>
              </a:rPr>
              <a:t>	durée </a:t>
            </a:r>
            <a:r>
              <a:rPr lang="fr-FR" altLang="fr-FR" sz="2400" i="1" dirty="0">
                <a:ea typeface="ＭＳ Ｐゴシック" pitchFamily="34" charset="-128"/>
                <a:cs typeface="Times New Roman" pitchFamily="18" charset="0"/>
              </a:rPr>
              <a:t>des études dont il atteste l’accomplissement, permet de présumer </a:t>
            </a:r>
            <a:r>
              <a:rPr lang="fr-FR" altLang="fr-FR" sz="2400" i="1" dirty="0" smtClean="0">
                <a:ea typeface="ＭＳ Ｐゴシック" pitchFamily="34" charset="-128"/>
                <a:cs typeface="Times New Roman" pitchFamily="18" charset="0"/>
              </a:rPr>
              <a:t>	dans </a:t>
            </a:r>
            <a:r>
              <a:rPr lang="fr-FR" altLang="fr-FR" sz="2400" i="1" dirty="0">
                <a:ea typeface="ＭＳ Ｐゴシック" pitchFamily="34" charset="-128"/>
                <a:cs typeface="Times New Roman" pitchFamily="18" charset="0"/>
              </a:rPr>
              <a:t>le chef de son </a:t>
            </a:r>
            <a:r>
              <a:rPr lang="fr-FR" altLang="fr-FR" sz="2400" i="1" dirty="0" smtClean="0">
                <a:ea typeface="ＭＳ Ｐゴシック" pitchFamily="34" charset="-128"/>
                <a:cs typeface="Times New Roman" pitchFamily="18" charset="0"/>
              </a:rPr>
              <a:t>titulaire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 ».</a:t>
            </a:r>
            <a:r>
              <a:rPr lang="nl-NL" altLang="fr-FR" sz="2400" i="1" dirty="0" smtClean="0">
                <a:solidFill>
                  <a:srgbClr val="FF0000"/>
                </a:solidFill>
                <a:ea typeface="ＭＳ Ｐゴシック" pitchFamily="34" charset="-128"/>
                <a:cs typeface="Times New Roman" pitchFamily="18" charset="0"/>
              </a:rPr>
              <a:t>		</a:t>
            </a:r>
            <a:endParaRPr lang="nl-NL" altLang="fr-FR" sz="2400" dirty="0">
              <a:solidFill>
                <a:srgbClr val="FF0000"/>
              </a:solidFill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4100" name="Tijdelijke aanduiding voor voettekst 3"/>
          <p:cNvSpPr txBox="1">
            <a:spLocks noGrp="1"/>
          </p:cNvSpPr>
          <p:nvPr/>
        </p:nvSpPr>
        <p:spPr bwMode="auto">
          <a:xfrm>
            <a:off x="1447800" y="6248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4101" name="Tijdelijke aanduiding voor dianummer 4"/>
          <p:cNvSpPr txBox="1">
            <a:spLocks noGrp="1"/>
          </p:cNvSpPr>
          <p:nvPr/>
        </p:nvSpPr>
        <p:spPr bwMode="auto">
          <a:xfrm>
            <a:off x="6444208" y="6233786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75ADC9C5-CD40-46F2-9134-C43BCD7EC96D}" type="slidenum">
              <a:rPr lang="nl-NL" altLang="en-US" sz="140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6</a:t>
            </a:fld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endParaRPr lang="nl-NL" altLang="en-US" sz="1400" dirty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9116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980728"/>
            <a:ext cx="6911975" cy="935038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/>
          <a:lstStyle/>
          <a:p>
            <a:r>
              <a:rPr lang="fr-BE" altLang="en-US" sz="3200" b="1" dirty="0" smtClean="0"/>
              <a:t>Exemples Belges (2)</a:t>
            </a:r>
            <a:endParaRPr lang="nl-NL" altLang="en-US" sz="3200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89186" y="1948053"/>
            <a:ext cx="8424862" cy="4757547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 err="1" smtClean="0">
                <a:ea typeface="ＭＳ Ｐゴシック" pitchFamily="34" charset="-128"/>
                <a:cs typeface="Times New Roman" pitchFamily="18" charset="0"/>
              </a:rPr>
              <a:t>Importation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b="1" dirty="0" err="1" smtClean="0">
                <a:ea typeface="ＭＳ Ｐゴシック" pitchFamily="34" charset="-128"/>
                <a:cs typeface="Times New Roman" pitchFamily="18" charset="0"/>
              </a:rPr>
              <a:t>véhicule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b="1" dirty="0" err="1" smtClean="0">
                <a:ea typeface="ＭＳ Ｐゴシック" pitchFamily="34" charset="-128"/>
                <a:cs typeface="Times New Roman" pitchFamily="18" charset="0"/>
              </a:rPr>
              <a:t>d’occasion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b="1" dirty="0">
                <a:ea typeface="ＭＳ Ｐゴシック" pitchFamily="34" charset="-128"/>
                <a:cs typeface="Times New Roman" pitchFamily="18" charset="0"/>
              </a:rPr>
              <a:t>(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C-150/11): 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via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plainte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auprès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de 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COM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>
                <a:solidFill>
                  <a:srgbClr val="FF0000"/>
                </a:solidFill>
                <a:ea typeface="ＭＳ Ｐゴシック" pitchFamily="34" charset="-128"/>
                <a:cs typeface="Times New Roman" pitchFamily="18" charset="0"/>
              </a:rPr>
              <a:t>	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>
                <a:solidFill>
                  <a:srgbClr val="FF0000"/>
                </a:solidFill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b="1" dirty="0">
                <a:ea typeface="ＭＳ Ｐゴシック" pitchFamily="34" charset="-128"/>
                <a:cs typeface="Times New Roman" pitchFamily="18" charset="0"/>
              </a:rPr>
              <a:t>BE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un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véhicule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d’occasion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importé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d’un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autre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EM peut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être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	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immatriculé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en BE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uniquement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si :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	1°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contrôle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technique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en BE, non prise en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compte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d’un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			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contrôle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technique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effectué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dans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l’autre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EM; 		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	2°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obligation de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présenter le certificat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de conformité en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			vue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du contrôle technique préalable à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l’immatriculation.</a:t>
            </a:r>
            <a:endParaRPr lang="nl-NL" altLang="fr-FR" sz="2400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nl-NL" altLang="fr-FR" sz="1100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1/12/2008 </a:t>
            </a:r>
            <a:r>
              <a:rPr lang="nl-NL" altLang="fr-FR" sz="2400" b="1" dirty="0" err="1" smtClean="0">
                <a:ea typeface="ＭＳ Ｐゴシック" pitchFamily="34" charset="-128"/>
                <a:cs typeface="Times New Roman" pitchFamily="18" charset="0"/>
              </a:rPr>
              <a:t>commencement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b="1" dirty="0" err="1" smtClean="0">
                <a:ea typeface="ＭＳ Ｐゴシック" pitchFamily="34" charset="-128"/>
                <a:cs typeface="Times New Roman" pitchFamily="18" charset="0"/>
              </a:rPr>
              <a:t>procédure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 INFRA</a:t>
            </a:r>
            <a:r>
              <a:rPr lang="nl-NL" altLang="fr-FR" sz="2400" dirty="0">
                <a:ea typeface="ＭＳ Ｐゴシック" pitchFamily="34" charset="-128"/>
                <a:cs typeface="Times New Roman" pitchFamily="18" charset="0"/>
              </a:rPr>
              <a:t>		</a:t>
            </a:r>
            <a:endParaRPr lang="nl-NL" altLang="fr-FR" sz="2400" dirty="0" smtClean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			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	6/9/2012 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arrêt CJUE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: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		1° </a:t>
            </a:r>
            <a:r>
              <a:rPr lang="fr-FR" altLang="fr-FR" sz="2400" u="sng" dirty="0" smtClean="0">
                <a:ea typeface="ＭＳ Ｐゴシック" pitchFamily="34" charset="-128"/>
                <a:cs typeface="Times New Roman" pitchFamily="18" charset="0"/>
              </a:rPr>
              <a:t>MEE à </a:t>
            </a:r>
            <a:r>
              <a:rPr lang="fr-FR" altLang="fr-FR" sz="2400" u="sng" dirty="0">
                <a:ea typeface="ＭＳ Ｐゴシック" pitchFamily="34" charset="-128"/>
                <a:cs typeface="Times New Roman" pitchFamily="18" charset="0"/>
              </a:rPr>
              <a:t>des restrictions quantitatives à </a:t>
            </a:r>
            <a:r>
              <a:rPr lang="fr-FR" altLang="fr-FR" sz="2400" u="sng" dirty="0" smtClean="0">
                <a:ea typeface="ＭＳ Ｐゴシック" pitchFamily="34" charset="-128"/>
                <a:cs typeface="Times New Roman" pitchFamily="18" charset="0"/>
              </a:rPr>
              <a:t>l’importation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: 			interdite </a:t>
            </a:r>
            <a:r>
              <a:rPr lang="fr-FR" altLang="fr-FR" sz="2400" dirty="0">
                <a:ea typeface="ＭＳ Ｐゴシック" pitchFamily="34" charset="-128"/>
                <a:cs typeface="Times New Roman" pitchFamily="18" charset="0"/>
              </a:rPr>
              <a:t>par l’article 34 TFUE, </a:t>
            </a:r>
            <a:r>
              <a:rPr lang="fr-FR" altLang="fr-FR" sz="2400" dirty="0" smtClean="0">
                <a:ea typeface="ＭＳ Ｐゴシック" pitchFamily="34" charset="-128"/>
                <a:cs typeface="Times New Roman" pitchFamily="18" charset="0"/>
              </a:rPr>
              <a:t>SAUF SI objectivement justifiée, 		MAIS</a:t>
            </a:r>
            <a:r>
              <a:rPr lang="nl-NL" altLang="fr-FR" sz="2400" u="sng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BE ne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démontre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pas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suffisamment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que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réglementation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			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est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propre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à limiter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le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risque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de fraude au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kilométrage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ou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à 			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améliorer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la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sécurité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sur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la route. </a:t>
            </a:r>
            <a:r>
              <a:rPr lang="nl-NL" altLang="fr-FR" sz="2400" b="1" dirty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	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l-NL" altLang="fr-FR" sz="2400" b="1" dirty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2°Certificats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d’immatriculation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doivent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également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être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 			</a:t>
            </a:r>
            <a:r>
              <a:rPr lang="nl-NL" altLang="fr-FR" sz="2400" dirty="0" err="1" smtClean="0">
                <a:ea typeface="ＭＳ Ｐゴシック" pitchFamily="34" charset="-128"/>
                <a:cs typeface="Times New Roman" pitchFamily="18" charset="0"/>
              </a:rPr>
              <a:t>acceptés</a:t>
            </a:r>
            <a:r>
              <a:rPr lang="nl-NL" altLang="fr-FR" sz="2400" dirty="0" smtClean="0">
                <a:ea typeface="ＭＳ Ｐゴシック" pitchFamily="34" charset="-128"/>
                <a:cs typeface="Times New Roman" pitchFamily="18" charset="0"/>
              </a:rPr>
              <a:t>. </a:t>
            </a:r>
            <a:r>
              <a:rPr lang="nl-NL" altLang="fr-FR" sz="2400" b="1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endParaRPr lang="nl-NL" altLang="fr-FR" sz="2400" b="1" dirty="0"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4100" name="Tijdelijke aanduiding voor voettekst 3"/>
          <p:cNvSpPr txBox="1">
            <a:spLocks noGrp="1"/>
          </p:cNvSpPr>
          <p:nvPr/>
        </p:nvSpPr>
        <p:spPr bwMode="auto">
          <a:xfrm>
            <a:off x="1447800" y="6248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4101" name="Tijdelijke aanduiding voor dianummer 4"/>
          <p:cNvSpPr txBox="1">
            <a:spLocks noGrp="1"/>
          </p:cNvSpPr>
          <p:nvPr/>
        </p:nvSpPr>
        <p:spPr bwMode="auto">
          <a:xfrm>
            <a:off x="6804248" y="6248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75ADC9C5-CD40-46F2-9134-C43BCD7EC96D}" type="slidenum">
              <a:rPr lang="nl-NL" altLang="en-US" sz="140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7</a:t>
            </a:fld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endParaRPr lang="nl-NL" altLang="en-US" sz="1400" dirty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5254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844824"/>
            <a:ext cx="8410575" cy="4249539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fr-BE" altLang="fr-FR" sz="2400" u="sng" dirty="0" smtClean="0">
                <a:ea typeface="ＭＳ Ｐゴシック" pitchFamily="34" charset="-128"/>
                <a:cs typeface="Times New Roman" pitchFamily="18" charset="0"/>
              </a:rPr>
              <a:t>SI</a:t>
            </a:r>
            <a:r>
              <a:rPr lang="fr-BE" altLang="fr-FR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fr-BE" altLang="fr-FR" sz="2400" dirty="0">
                <a:ea typeface="ＭＳ Ｐゴシック" pitchFamily="34" charset="-128"/>
                <a:cs typeface="Times New Roman" pitchFamily="18" charset="0"/>
              </a:rPr>
              <a:t>	l’État Membre n’exécute pas le premier arrêt de la </a:t>
            </a:r>
            <a:r>
              <a:rPr lang="fr-BE" altLang="fr-FR" sz="2400" dirty="0" smtClean="0">
                <a:ea typeface="ＭＳ Ｐゴシック" pitchFamily="34" charset="-128"/>
                <a:cs typeface="Times New Roman" pitchFamily="18" charset="0"/>
              </a:rPr>
              <a:t>CJ </a:t>
            </a:r>
            <a:r>
              <a:rPr lang="fr-BE" altLang="fr-FR" sz="2400" dirty="0">
                <a:ea typeface="ＭＳ Ｐゴシック" pitchFamily="34" charset="-128"/>
                <a:cs typeface="Times New Roman" pitchFamily="18" charset="0"/>
              </a:rPr>
              <a:t>- 	pris sur base de l’article 258, </a:t>
            </a:r>
            <a:r>
              <a:rPr lang="fr-BE" altLang="fr-FR" sz="2400" dirty="0" smtClean="0">
                <a:ea typeface="ＭＳ Ｐゴシック" pitchFamily="34" charset="-128"/>
                <a:cs typeface="Times New Roman" pitchFamily="18" charset="0"/>
              </a:rPr>
              <a:t>§ </a:t>
            </a:r>
            <a:r>
              <a:rPr lang="fr-BE" altLang="fr-FR" sz="2400" dirty="0">
                <a:ea typeface="ＭＳ Ｐゴシック" pitchFamily="34" charset="-128"/>
                <a:cs typeface="Times New Roman" pitchFamily="18" charset="0"/>
              </a:rPr>
              <a:t>2 TFUE - </a:t>
            </a:r>
            <a:r>
              <a:rPr lang="fr-BE" altLang="fr-FR" sz="2400" i="1" dirty="0" smtClean="0">
                <a:ea typeface="ＭＳ Ｐゴシック" pitchFamily="34" charset="-128"/>
                <a:cs typeface="Times New Roman" pitchFamily="18" charset="0"/>
              </a:rPr>
              <a:t>dans </a:t>
            </a:r>
            <a:r>
              <a:rPr lang="fr-BE" altLang="fr-FR" sz="2400" i="1" dirty="0">
                <a:ea typeface="ＭＳ Ｐゴシック" pitchFamily="34" charset="-128"/>
                <a:cs typeface="Times New Roman" pitchFamily="18" charset="0"/>
              </a:rPr>
              <a:t>un délai 	raisonnable</a:t>
            </a:r>
            <a:r>
              <a:rPr lang="fr-BE" altLang="fr-FR" sz="2400" dirty="0">
                <a:ea typeface="ＭＳ Ｐゴシック" pitchFamily="34" charset="-128"/>
                <a:cs typeface="Times New Roman" pitchFamily="18" charset="0"/>
              </a:rPr>
              <a:t>, la </a:t>
            </a:r>
            <a:r>
              <a:rPr lang="fr-BE" altLang="fr-FR" sz="2400" dirty="0" smtClean="0">
                <a:ea typeface="ＭＳ Ｐゴシック" pitchFamily="34" charset="-128"/>
                <a:cs typeface="Times New Roman" pitchFamily="18" charset="0"/>
              </a:rPr>
              <a:t>COM </a:t>
            </a:r>
            <a:r>
              <a:rPr lang="fr-BE" altLang="fr-FR" sz="2400" dirty="0">
                <a:ea typeface="ＭＳ Ｐゴシック" pitchFamily="34" charset="-128"/>
                <a:cs typeface="Times New Roman" pitchFamily="18" charset="0"/>
              </a:rPr>
              <a:t>PEUT </a:t>
            </a:r>
            <a:r>
              <a:rPr lang="fr-BE" altLang="fr-FR" sz="2400" dirty="0" smtClean="0">
                <a:ea typeface="ＭＳ Ｐゴシック" pitchFamily="34" charset="-128"/>
                <a:cs typeface="Times New Roman" pitchFamily="18" charset="0"/>
              </a:rPr>
              <a:t>ouvrir </a:t>
            </a:r>
            <a:r>
              <a:rPr lang="fr-BE" altLang="fr-FR" sz="2400" u="sng" dirty="0">
                <a:ea typeface="ＭＳ Ｐゴシック" pitchFamily="34" charset="-128"/>
                <a:cs typeface="Times New Roman" pitchFamily="18" charset="0"/>
              </a:rPr>
              <a:t>un nouveau </a:t>
            </a:r>
            <a:r>
              <a:rPr lang="fr-BE" altLang="fr-FR" sz="2400" u="sng" dirty="0" smtClean="0">
                <a:ea typeface="ＭＳ Ｐゴシック" pitchFamily="34" charset="-128"/>
                <a:cs typeface="Times New Roman" pitchFamily="18" charset="0"/>
              </a:rPr>
              <a:t>dossier </a:t>
            </a:r>
            <a:r>
              <a:rPr lang="fr-BE" altLang="fr-FR" sz="2400" dirty="0" smtClean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fr-BE" altLang="fr-FR" sz="2400" u="sng" dirty="0" smtClean="0">
                <a:ea typeface="ＭＳ Ｐゴシック" pitchFamily="34" charset="-128"/>
                <a:cs typeface="Times New Roman" pitchFamily="18" charset="0"/>
              </a:rPr>
              <a:t>d’infraction</a:t>
            </a:r>
            <a:r>
              <a:rPr lang="fr-BE" altLang="fr-FR" sz="2400" dirty="0"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fr-BE" altLang="fr-FR" sz="2400" i="1" dirty="0">
                <a:ea typeface="ＭＳ Ｐゴシック" pitchFamily="34" charset="-128"/>
                <a:cs typeface="Times New Roman" pitchFamily="18" charset="0"/>
              </a:rPr>
              <a:t>sans </a:t>
            </a:r>
            <a:r>
              <a:rPr lang="fr-BE" altLang="fr-FR" sz="2400" dirty="0">
                <a:ea typeface="ＭＳ Ｐゴシック" pitchFamily="34" charset="-128"/>
                <a:cs typeface="Times New Roman" pitchFamily="18" charset="0"/>
              </a:rPr>
              <a:t>avis motivé, et ensuite introduire 	une </a:t>
            </a:r>
            <a:r>
              <a:rPr lang="fr-BE" altLang="fr-FR" sz="2400" dirty="0" smtClean="0">
                <a:ea typeface="ＭＳ Ｐゴシック" pitchFamily="34" charset="-128"/>
                <a:cs typeface="Times New Roman" pitchFamily="18" charset="0"/>
              </a:rPr>
              <a:t>	nouvelle </a:t>
            </a:r>
            <a:r>
              <a:rPr lang="fr-BE" altLang="fr-FR" sz="2400" dirty="0">
                <a:ea typeface="ＭＳ Ｐゴシック" pitchFamily="34" charset="-128"/>
                <a:cs typeface="Times New Roman" pitchFamily="18" charset="0"/>
              </a:rPr>
              <a:t>requête auprès de la </a:t>
            </a:r>
            <a:r>
              <a:rPr lang="fr-BE" altLang="fr-FR" sz="2400" dirty="0" smtClean="0">
                <a:ea typeface="ＭＳ Ｐゴシック" pitchFamily="34" charset="-128"/>
                <a:cs typeface="Times New Roman" pitchFamily="18" charset="0"/>
              </a:rPr>
              <a:t>CJ et demander que l’État 	Membre soit condamné au paiement d’une </a:t>
            </a:r>
            <a:r>
              <a:rPr lang="fr-BE" altLang="fr-FR" sz="2400" b="1" dirty="0" smtClean="0">
                <a:ea typeface="ＭＳ Ｐゴシック" pitchFamily="34" charset="-128"/>
                <a:cs typeface="Times New Roman" pitchFamily="18" charset="0"/>
              </a:rPr>
              <a:t>astreinte 	</a:t>
            </a:r>
            <a:r>
              <a:rPr lang="fr-BE" altLang="fr-FR" sz="2400" b="1" dirty="0" smtClean="0">
                <a:ea typeface="ＭＳ Ｐゴシック" pitchFamily="34" charset="-128"/>
                <a:cs typeface="Times New Roman" pitchFamily="18" charset="0"/>
              </a:rPr>
              <a:t>et (/</a:t>
            </a:r>
            <a:r>
              <a:rPr lang="fr-BE" altLang="fr-FR" sz="2400" b="1" dirty="0">
                <a:ea typeface="ＭＳ Ｐゴシック" pitchFamily="34" charset="-128"/>
                <a:cs typeface="Times New Roman" pitchFamily="18" charset="0"/>
              </a:rPr>
              <a:t>ou) somme </a:t>
            </a:r>
            <a:r>
              <a:rPr lang="fr-BE" altLang="fr-FR" sz="2400" b="1" dirty="0" smtClean="0">
                <a:ea typeface="ＭＳ Ｐゴシック" pitchFamily="34" charset="-128"/>
                <a:cs typeface="Times New Roman" pitchFamily="18" charset="0"/>
              </a:rPr>
              <a:t>forfaitaire </a:t>
            </a:r>
            <a:r>
              <a:rPr lang="fr-BE" altLang="fr-FR" sz="1800" dirty="0">
                <a:ea typeface="ＭＳ Ｐゴシック" pitchFamily="34" charset="-128"/>
                <a:cs typeface="Times New Roman" pitchFamily="18" charset="0"/>
              </a:rPr>
              <a:t>(article 260, §2 TFUE</a:t>
            </a:r>
            <a:r>
              <a:rPr lang="fr-BE" altLang="fr-FR" sz="1800" dirty="0" smtClean="0">
                <a:ea typeface="ＭＳ Ｐゴシック" pitchFamily="34" charset="-128"/>
                <a:cs typeface="Times New Roman" pitchFamily="18" charset="0"/>
              </a:rPr>
              <a:t>).</a:t>
            </a:r>
          </a:p>
          <a:p>
            <a:pPr marL="0" indent="0">
              <a:lnSpc>
                <a:spcPct val="80000"/>
              </a:lnSpc>
              <a:buFontTx/>
              <a:buNone/>
            </a:pPr>
            <a:endParaRPr lang="nl-NL" altLang="fr-FR" sz="1800" dirty="0"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nl-NL" altLang="fr-FR" sz="1900" b="1" dirty="0"/>
              <a:t>A</a:t>
            </a:r>
            <a:r>
              <a:rPr lang="nl-NL" altLang="fr-FR" sz="1900" b="1" dirty="0" smtClean="0"/>
              <a:t>S</a:t>
            </a:r>
            <a:r>
              <a:rPr lang="nl-NL" altLang="fr-FR" sz="1900" dirty="0" smtClean="0"/>
              <a:t> </a:t>
            </a:r>
            <a:r>
              <a:rPr lang="nl-NL" altLang="fr-FR" sz="1900" dirty="0"/>
              <a:t>= 680€</a:t>
            </a:r>
            <a:r>
              <a:rPr lang="nl-NL" altLang="fr-FR" sz="1900" dirty="0" smtClean="0"/>
              <a:t>/</a:t>
            </a:r>
            <a:r>
              <a:rPr lang="nl-NL" altLang="fr-FR" sz="1900" dirty="0"/>
              <a:t>j</a:t>
            </a:r>
            <a:r>
              <a:rPr lang="nl-NL" altLang="fr-FR" sz="1900" dirty="0" smtClean="0"/>
              <a:t>our </a:t>
            </a:r>
            <a:r>
              <a:rPr lang="nl-NL" altLang="fr-FR" sz="1900" dirty="0"/>
              <a:t>x </a:t>
            </a:r>
            <a:r>
              <a:rPr lang="nl-NL" altLang="fr-FR" sz="1900" dirty="0" err="1" smtClean="0"/>
              <a:t>gravité</a:t>
            </a:r>
            <a:r>
              <a:rPr lang="nl-NL" altLang="fr-FR" sz="1900" dirty="0" smtClean="0"/>
              <a:t> </a:t>
            </a:r>
            <a:r>
              <a:rPr lang="nl-NL" altLang="fr-FR" sz="1900" dirty="0"/>
              <a:t>(1-20) x </a:t>
            </a:r>
            <a:r>
              <a:rPr lang="nl-NL" altLang="fr-FR" sz="1900" dirty="0" smtClean="0"/>
              <a:t>durée </a:t>
            </a:r>
            <a:r>
              <a:rPr lang="nl-NL" altLang="fr-FR" sz="1900" dirty="0" err="1" smtClean="0"/>
              <a:t>d’infraction</a:t>
            </a:r>
            <a:r>
              <a:rPr lang="nl-NL" altLang="fr-FR" sz="1900" dirty="0" smtClean="0"/>
              <a:t> (1-3</a:t>
            </a:r>
            <a:r>
              <a:rPr lang="nl-NL" altLang="fr-FR" sz="1900" dirty="0"/>
              <a:t>) x “n</a:t>
            </a:r>
            <a:r>
              <a:rPr lang="nl-NL" altLang="fr-FR" sz="1900" dirty="0" smtClean="0"/>
              <a:t>” (BE=4,96)</a:t>
            </a:r>
            <a:endParaRPr lang="nl-NL" altLang="fr-FR" sz="1900" dirty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nl-NL" altLang="fr-FR" sz="1900" dirty="0">
                <a:ea typeface="ＭＳ Ｐゴシック" pitchFamily="34" charset="-128"/>
                <a:cs typeface="Times New Roman" pitchFamily="18" charset="0"/>
              </a:rPr>
              <a:t>		→ </a:t>
            </a:r>
            <a:r>
              <a:rPr lang="nl-NL" altLang="fr-FR" sz="1900" dirty="0" smtClean="0">
                <a:ea typeface="ＭＳ Ｐゴシック" pitchFamily="34" charset="-128"/>
                <a:cs typeface="Times New Roman" pitchFamily="18" charset="0"/>
              </a:rPr>
              <a:t>pour la </a:t>
            </a:r>
            <a:r>
              <a:rPr lang="nl-NL" altLang="fr-FR" sz="1900" dirty="0">
                <a:ea typeface="ＭＳ Ｐゴシック" pitchFamily="34" charset="-128"/>
                <a:cs typeface="Times New Roman" pitchFamily="18" charset="0"/>
              </a:rPr>
              <a:t>BE: </a:t>
            </a:r>
            <a:r>
              <a:rPr lang="nl-NL" altLang="fr-FR" sz="1900" dirty="0" err="1" smtClean="0"/>
              <a:t>entre</a:t>
            </a:r>
            <a:r>
              <a:rPr lang="nl-NL" altLang="fr-FR" sz="1900" dirty="0" smtClean="0"/>
              <a:t> 3 373 </a:t>
            </a:r>
            <a:r>
              <a:rPr lang="nl-NL" altLang="fr-FR" sz="1900" dirty="0"/>
              <a:t>€ </a:t>
            </a:r>
            <a:r>
              <a:rPr lang="nl-NL" altLang="fr-FR" sz="1900" dirty="0" smtClean="0"/>
              <a:t>et 202 368</a:t>
            </a:r>
            <a:r>
              <a:rPr lang="nl-NL" altLang="fr-FR" sz="1900" dirty="0"/>
              <a:t>€</a:t>
            </a:r>
            <a:r>
              <a:rPr lang="nl-NL" altLang="fr-FR" sz="1900" dirty="0" smtClean="0"/>
              <a:t>/jour</a:t>
            </a:r>
            <a:endParaRPr lang="nl-NL" altLang="fr-FR" sz="1900" dirty="0">
              <a:ea typeface="ＭＳ Ｐゴシック" pitchFamily="34" charset="-128"/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endParaRPr lang="nl-NL" altLang="fr-FR" sz="1900" b="1" dirty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nl-NL" altLang="fr-FR" sz="1900" b="1" dirty="0" smtClean="0"/>
              <a:t>SF </a:t>
            </a:r>
            <a:r>
              <a:rPr lang="nl-NL" altLang="fr-FR" sz="1900" b="1" dirty="0"/>
              <a:t>= </a:t>
            </a:r>
            <a:r>
              <a:rPr lang="nl-NL" altLang="fr-FR" sz="1900" dirty="0"/>
              <a:t>230€</a:t>
            </a:r>
            <a:r>
              <a:rPr lang="nl-NL" altLang="fr-FR" sz="1900" dirty="0" smtClean="0"/>
              <a:t>/jour </a:t>
            </a:r>
            <a:r>
              <a:rPr lang="nl-NL" altLang="fr-FR" sz="1900" dirty="0"/>
              <a:t>x </a:t>
            </a:r>
            <a:r>
              <a:rPr lang="nl-NL" altLang="fr-FR" sz="1900" dirty="0" err="1" smtClean="0"/>
              <a:t>gravité</a:t>
            </a:r>
            <a:r>
              <a:rPr lang="nl-NL" altLang="fr-FR" sz="1900" dirty="0" smtClean="0"/>
              <a:t> </a:t>
            </a:r>
            <a:r>
              <a:rPr lang="nl-NL" altLang="fr-FR" sz="1900" dirty="0"/>
              <a:t>(1-20) x </a:t>
            </a:r>
            <a:r>
              <a:rPr lang="nl-NL" altLang="fr-FR" sz="1900" dirty="0" smtClean="0"/>
              <a:t>durée </a:t>
            </a:r>
            <a:r>
              <a:rPr lang="nl-NL" altLang="fr-FR" sz="1900" dirty="0" err="1" smtClean="0"/>
              <a:t>d’infraction</a:t>
            </a:r>
            <a:r>
              <a:rPr lang="nl-NL" altLang="fr-FR" sz="1900" dirty="0" smtClean="0"/>
              <a:t> (1-3</a:t>
            </a:r>
            <a:r>
              <a:rPr lang="nl-NL" altLang="fr-FR" sz="1900" dirty="0"/>
              <a:t>) x “n”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nl-NL" altLang="fr-FR" sz="1900" dirty="0"/>
              <a:t>		→ </a:t>
            </a:r>
            <a:r>
              <a:rPr lang="nl-NL" altLang="fr-FR" sz="1900" dirty="0" smtClean="0"/>
              <a:t>pour </a:t>
            </a:r>
            <a:r>
              <a:rPr lang="nl-NL" altLang="fr-FR" sz="1900" dirty="0"/>
              <a:t>BE: </a:t>
            </a:r>
            <a:r>
              <a:rPr lang="nl-NL" altLang="fr-FR" sz="1900" dirty="0" err="1" smtClean="0"/>
              <a:t>minimal</a:t>
            </a:r>
            <a:r>
              <a:rPr lang="nl-NL" altLang="fr-FR" sz="1900" dirty="0" smtClean="0"/>
              <a:t> </a:t>
            </a:r>
            <a:r>
              <a:rPr lang="nl-NL" altLang="fr-FR" sz="1900" dirty="0"/>
              <a:t>2 </a:t>
            </a:r>
            <a:r>
              <a:rPr lang="nl-NL" altLang="fr-FR" sz="1900" dirty="0" smtClean="0"/>
              <a:t>796 </a:t>
            </a:r>
            <a:r>
              <a:rPr lang="nl-NL" altLang="fr-FR" sz="1900" dirty="0"/>
              <a:t>000€</a:t>
            </a:r>
          </a:p>
          <a:p>
            <a:pPr marL="0" indent="0">
              <a:lnSpc>
                <a:spcPct val="80000"/>
              </a:lnSpc>
              <a:buNone/>
            </a:pPr>
            <a:endParaRPr lang="nl-NL" altLang="fr-FR" sz="2800" dirty="0"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7171" name="Tijdelijke aanduiding voor voettekst 3"/>
          <p:cNvSpPr txBox="1">
            <a:spLocks noGrp="1"/>
          </p:cNvSpPr>
          <p:nvPr/>
        </p:nvSpPr>
        <p:spPr bwMode="auto">
          <a:xfrm>
            <a:off x="1447800" y="6248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7172" name="Tijdelijke aanduiding voor dianummer 4"/>
          <p:cNvSpPr txBox="1">
            <a:spLocks noGrp="1"/>
          </p:cNvSpPr>
          <p:nvPr/>
        </p:nvSpPr>
        <p:spPr bwMode="auto">
          <a:xfrm>
            <a:off x="6444208" y="6227088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fld id="{566CA704-91F6-454C-9894-41C6FAB3CE6D}" type="slidenum">
              <a:rPr lang="nl-NL" altLang="en-US" sz="1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8</a:t>
            </a:fld>
            <a:r>
              <a:rPr lang="nl-NL" altLang="en-US" sz="1400" dirty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67544" y="980728"/>
            <a:ext cx="6911975" cy="93503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fr-FR" sz="4000" b="1" kern="1200" cap="all" baseline="0" dirty="0" smtClean="0">
                <a:solidFill>
                  <a:srgbClr val="C4594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altLang="en-US" sz="3200" dirty="0" err="1" smtClean="0"/>
              <a:t>RISque</a:t>
            </a:r>
            <a:r>
              <a:rPr lang="nl-NL" altLang="en-US" sz="3200" dirty="0" smtClean="0"/>
              <a:t>?</a:t>
            </a:r>
            <a:endParaRPr lang="nl-NL" altLang="en-US" sz="3200" dirty="0"/>
          </a:p>
        </p:txBody>
      </p:sp>
    </p:spTree>
    <p:extLst>
      <p:ext uri="{BB962C8B-B14F-4D97-AF65-F5344CB8AC3E}">
        <p14:creationId xmlns:p14="http://schemas.microsoft.com/office/powerpoint/2010/main" val="597769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5613" y="1700213"/>
            <a:ext cx="8410575" cy="4518025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endParaRPr lang="nl-NL" altLang="fr-FR" sz="2400" dirty="0">
              <a:solidFill>
                <a:srgbClr val="FF0000"/>
              </a:solidFill>
            </a:endParaRPr>
          </a:p>
          <a:p>
            <a:pPr marL="0" indent="0">
              <a:lnSpc>
                <a:spcPct val="80000"/>
              </a:lnSpc>
            </a:pP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Citoyens</a:t>
            </a:r>
            <a:r>
              <a:rPr lang="nl-NL" altLang="fr-FR" sz="2400" dirty="0" smtClean="0"/>
              <a:t>: </a:t>
            </a:r>
            <a:r>
              <a:rPr lang="nl-NL" altLang="fr-FR" sz="2400" dirty="0" err="1" smtClean="0"/>
              <a:t>un</a:t>
            </a:r>
            <a:r>
              <a:rPr lang="nl-NL" altLang="fr-FR" sz="2400" dirty="0" smtClean="0"/>
              <a:t> premier arrêt en </a:t>
            </a:r>
            <a:r>
              <a:rPr lang="nl-NL" altLang="fr-FR" sz="2400" dirty="0" err="1" smtClean="0"/>
              <a:t>manquement</a:t>
            </a:r>
            <a:r>
              <a:rPr lang="nl-NL" altLang="fr-FR" sz="2400" dirty="0" smtClean="0"/>
              <a:t> peut </a:t>
            </a:r>
            <a:r>
              <a:rPr lang="nl-NL" altLang="fr-FR" sz="2400" u="sng" dirty="0" err="1" smtClean="0"/>
              <a:t>rapidement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être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suivi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d’un</a:t>
            </a:r>
            <a:r>
              <a:rPr lang="nl-NL" altLang="fr-FR" sz="2400" dirty="0"/>
              <a:t> </a:t>
            </a:r>
            <a:r>
              <a:rPr lang="nl-NL" altLang="fr-FR" sz="2400" u="sng" dirty="0" smtClean="0"/>
              <a:t>second</a:t>
            </a:r>
            <a:r>
              <a:rPr lang="nl-NL" altLang="fr-FR" sz="2400" dirty="0" smtClean="0"/>
              <a:t>, </a:t>
            </a:r>
            <a:r>
              <a:rPr lang="nl-NL" altLang="fr-FR" sz="2400" dirty="0" err="1" smtClean="0"/>
              <a:t>avec</a:t>
            </a:r>
            <a:r>
              <a:rPr lang="nl-NL" altLang="fr-FR" sz="2400" dirty="0" smtClean="0"/>
              <a:t> </a:t>
            </a:r>
            <a:r>
              <a:rPr lang="nl-NL" altLang="fr-FR" sz="2400" u="sng" dirty="0" err="1" smtClean="0"/>
              <a:t>condamnation</a:t>
            </a:r>
            <a:r>
              <a:rPr lang="nl-NL" altLang="fr-FR" sz="2400" u="sng" dirty="0" smtClean="0"/>
              <a:t> au </a:t>
            </a:r>
            <a:r>
              <a:rPr lang="nl-NL" altLang="fr-FR" sz="2400" u="sng" dirty="0" err="1" smtClean="0"/>
              <a:t>paiement</a:t>
            </a:r>
            <a:r>
              <a:rPr lang="nl-NL" altLang="fr-FR" sz="2400" u="sng" dirty="0" smtClean="0"/>
              <a:t> de </a:t>
            </a:r>
            <a:r>
              <a:rPr lang="nl-NL" altLang="fr-FR" sz="2400" u="sng" dirty="0" err="1" smtClean="0"/>
              <a:t>sanctions</a:t>
            </a:r>
            <a:r>
              <a:rPr lang="nl-NL" altLang="fr-FR" sz="2400" u="sng" dirty="0" smtClean="0"/>
              <a:t> </a:t>
            </a:r>
            <a:r>
              <a:rPr lang="nl-NL" altLang="fr-FR" sz="2400" u="sng" dirty="0" err="1" smtClean="0"/>
              <a:t>financières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jusqu’à</a:t>
            </a:r>
            <a:r>
              <a:rPr lang="nl-NL" altLang="fr-FR" sz="2400" dirty="0" smtClean="0"/>
              <a:t> la </a:t>
            </a:r>
            <a:r>
              <a:rPr lang="nl-NL" altLang="fr-FR" sz="2400" dirty="0" smtClean="0"/>
              <a:t>mise en </a:t>
            </a:r>
            <a:r>
              <a:rPr lang="nl-NL" altLang="fr-FR" sz="2400" dirty="0" err="1" smtClean="0"/>
              <a:t>ordre</a:t>
            </a:r>
            <a:r>
              <a:rPr lang="nl-NL" altLang="fr-FR" sz="2400" dirty="0" smtClean="0"/>
              <a:t> de </a:t>
            </a:r>
            <a:r>
              <a:rPr lang="nl-NL" altLang="fr-FR" sz="2400" dirty="0" err="1" smtClean="0"/>
              <a:t>l’EM</a:t>
            </a:r>
            <a:endParaRPr lang="nl-NL" altLang="fr-FR" sz="2400" dirty="0" smtClean="0"/>
          </a:p>
          <a:p>
            <a:pPr marL="0" indent="0">
              <a:lnSpc>
                <a:spcPct val="80000"/>
              </a:lnSpc>
              <a:buFontTx/>
              <a:buNone/>
            </a:pPr>
            <a:endParaRPr lang="nl-NL" altLang="fr-FR" sz="2400" dirty="0">
              <a:solidFill>
                <a:srgbClr val="FF0000"/>
              </a:solidFill>
            </a:endParaRPr>
          </a:p>
          <a:p>
            <a:pPr marL="0" indent="0">
              <a:lnSpc>
                <a:spcPct val="80000"/>
              </a:lnSpc>
            </a:pPr>
            <a:r>
              <a:rPr lang="nl-NL" altLang="fr-FR" sz="2400" dirty="0"/>
              <a:t> </a:t>
            </a:r>
            <a:r>
              <a:rPr lang="nl-NL" altLang="fr-FR" sz="2400" dirty="0" err="1" smtClean="0"/>
              <a:t>Citoyens</a:t>
            </a:r>
            <a:r>
              <a:rPr lang="nl-NL" altLang="fr-FR" sz="2400" dirty="0" smtClean="0"/>
              <a:t>: </a:t>
            </a:r>
            <a:r>
              <a:rPr lang="nl-NL" altLang="fr-FR" sz="2400" u="sng" dirty="0" smtClean="0"/>
              <a:t>COM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dispose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d’une</a:t>
            </a:r>
            <a:r>
              <a:rPr lang="nl-NL" altLang="fr-FR" sz="2400" dirty="0" smtClean="0"/>
              <a:t> </a:t>
            </a:r>
            <a:r>
              <a:rPr lang="nl-NL" altLang="fr-FR" sz="2400" u="sng" dirty="0" smtClean="0"/>
              <a:t>compétence discrétionnaire</a:t>
            </a:r>
            <a:r>
              <a:rPr lang="nl-NL" altLang="fr-FR" sz="2400" dirty="0" smtClean="0"/>
              <a:t>, </a:t>
            </a:r>
            <a:r>
              <a:rPr lang="nl-NL" altLang="fr-FR" sz="2400" dirty="0" smtClean="0"/>
              <a:t>COM </a:t>
            </a:r>
            <a:r>
              <a:rPr lang="nl-NL" altLang="fr-FR" sz="2400" dirty="0" smtClean="0"/>
              <a:t>peut </a:t>
            </a:r>
            <a:r>
              <a:rPr lang="nl-NL" altLang="fr-FR" sz="2400" dirty="0" err="1" smtClean="0"/>
              <a:t>décider</a:t>
            </a:r>
            <a:r>
              <a:rPr lang="nl-NL" altLang="fr-FR" sz="2400" dirty="0" smtClean="0"/>
              <a:t> de ne </a:t>
            </a:r>
            <a:r>
              <a:rPr lang="nl-NL" altLang="fr-FR" sz="2400" dirty="0" smtClean="0"/>
              <a:t>pas </a:t>
            </a:r>
            <a:r>
              <a:rPr lang="nl-NL" altLang="fr-FR" sz="2400" dirty="0" err="1" smtClean="0"/>
              <a:t>introduire</a:t>
            </a:r>
            <a:r>
              <a:rPr lang="nl-NL" altLang="fr-FR" sz="2400" dirty="0" smtClean="0"/>
              <a:t> de </a:t>
            </a:r>
            <a:r>
              <a:rPr lang="nl-NL" altLang="fr-FR" sz="2400" dirty="0" err="1" smtClean="0"/>
              <a:t>recours</a:t>
            </a:r>
            <a:r>
              <a:rPr lang="nl-NL" altLang="fr-FR" sz="2400" dirty="0" smtClean="0"/>
              <a:t> en </a:t>
            </a:r>
            <a:r>
              <a:rPr lang="nl-NL" altLang="fr-FR" sz="2400" dirty="0" err="1" smtClean="0"/>
              <a:t>manquement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ou</a:t>
            </a:r>
            <a:r>
              <a:rPr lang="nl-NL" altLang="fr-FR" sz="2400" dirty="0"/>
              <a:t> </a:t>
            </a:r>
            <a:r>
              <a:rPr lang="nl-NL" altLang="fr-FR" sz="2400" dirty="0" err="1" smtClean="0"/>
              <a:t>d’abandonner</a:t>
            </a:r>
            <a:r>
              <a:rPr lang="nl-NL" altLang="fr-FR" sz="2400" dirty="0" smtClean="0"/>
              <a:t> la </a:t>
            </a:r>
            <a:r>
              <a:rPr lang="nl-NL" altLang="fr-FR" sz="2400" dirty="0" err="1" smtClean="0"/>
              <a:t>procédure</a:t>
            </a:r>
            <a:r>
              <a:rPr lang="nl-NL" altLang="fr-FR" sz="2400" dirty="0" smtClean="0"/>
              <a:t> si les EM se </a:t>
            </a:r>
            <a:r>
              <a:rPr lang="nl-NL" altLang="fr-FR" sz="2400" dirty="0" err="1" smtClean="0"/>
              <a:t>conforment</a:t>
            </a:r>
            <a:r>
              <a:rPr lang="nl-NL" altLang="fr-FR" sz="2400" dirty="0" smtClean="0"/>
              <a:t> à </a:t>
            </a:r>
            <a:r>
              <a:rPr lang="nl-NL" altLang="fr-FR" sz="2400" dirty="0" err="1" smtClean="0"/>
              <a:t>leurs</a:t>
            </a:r>
            <a:r>
              <a:rPr lang="nl-NL" altLang="fr-FR" sz="2400" dirty="0" smtClean="0"/>
              <a:t> </a:t>
            </a:r>
            <a:r>
              <a:rPr lang="nl-NL" altLang="fr-FR" sz="2400" dirty="0" err="1" smtClean="0"/>
              <a:t>obligation</a:t>
            </a:r>
            <a:r>
              <a:rPr lang="nl-NL" altLang="fr-FR" sz="2400" dirty="0" smtClean="0"/>
              <a:t> UE en cours de </a:t>
            </a:r>
            <a:r>
              <a:rPr lang="nl-NL" altLang="fr-FR" sz="2400" dirty="0" err="1" smtClean="0"/>
              <a:t>procédure</a:t>
            </a:r>
            <a:endParaRPr lang="nl-NL" altLang="fr-FR" sz="2400" dirty="0" smtClean="0"/>
          </a:p>
          <a:p>
            <a:pPr marL="0" indent="0">
              <a:lnSpc>
                <a:spcPct val="80000"/>
              </a:lnSpc>
              <a:buNone/>
            </a:pPr>
            <a:endParaRPr lang="nl-NL" altLang="fr-FR" sz="2400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80000"/>
              </a:lnSpc>
            </a:pPr>
            <a:r>
              <a:rPr lang="nl-NL" altLang="fr-FR" sz="2400" dirty="0"/>
              <a:t> </a:t>
            </a:r>
            <a:r>
              <a:rPr lang="nl-NL" altLang="fr-FR" sz="2400" dirty="0" err="1" smtClean="0"/>
              <a:t>Citoyens</a:t>
            </a:r>
            <a:r>
              <a:rPr lang="nl-NL" altLang="fr-FR" sz="2400" dirty="0" smtClean="0"/>
              <a:t> </a:t>
            </a:r>
            <a:r>
              <a:rPr lang="nl-NL" altLang="fr-FR" sz="2400" dirty="0"/>
              <a:t>+ BE</a:t>
            </a:r>
            <a:r>
              <a:rPr lang="nl-NL" altLang="fr-FR" sz="2400" dirty="0" smtClean="0"/>
              <a:t>: </a:t>
            </a:r>
            <a:r>
              <a:rPr lang="nl-NL" altLang="fr-FR" sz="2400" dirty="0" err="1" smtClean="0"/>
              <a:t>suivre</a:t>
            </a:r>
            <a:r>
              <a:rPr lang="nl-NL" altLang="fr-FR" sz="2400" dirty="0" smtClean="0"/>
              <a:t> les </a:t>
            </a:r>
            <a:r>
              <a:rPr lang="nl-NL" altLang="fr-FR" sz="2400" u="sng" dirty="0" err="1" smtClean="0"/>
              <a:t>condamnations</a:t>
            </a:r>
            <a:r>
              <a:rPr lang="nl-NL" altLang="fr-FR" sz="2400" dirty="0" smtClean="0"/>
              <a:t> des </a:t>
            </a:r>
            <a:r>
              <a:rPr lang="nl-NL" altLang="fr-FR" sz="2400" dirty="0" err="1" smtClean="0"/>
              <a:t>autres</a:t>
            </a:r>
            <a:r>
              <a:rPr lang="nl-NL" altLang="fr-FR" sz="2400" dirty="0" smtClean="0"/>
              <a:t> EM </a:t>
            </a:r>
            <a:r>
              <a:rPr lang="nl-NL" altLang="fr-FR" sz="2400" dirty="0" err="1" smtClean="0"/>
              <a:t>car</a:t>
            </a:r>
            <a:r>
              <a:rPr lang="nl-NL" altLang="fr-FR" sz="2400" dirty="0" smtClean="0"/>
              <a:t> arrêts CJ </a:t>
            </a:r>
            <a:r>
              <a:rPr lang="nl-NL" altLang="fr-FR" sz="2400" u="sng" dirty="0" err="1" smtClean="0"/>
              <a:t>valent</a:t>
            </a:r>
            <a:r>
              <a:rPr lang="nl-NL" altLang="fr-FR" sz="2400" u="sng" dirty="0" smtClean="0"/>
              <a:t> </a:t>
            </a:r>
            <a:r>
              <a:rPr lang="nl-NL" altLang="fr-FR" sz="2400" i="1" u="sng" dirty="0" err="1" smtClean="0"/>
              <a:t>erga</a:t>
            </a:r>
            <a:r>
              <a:rPr lang="nl-NL" altLang="fr-FR" sz="2400" i="1" u="sng" dirty="0" smtClean="0"/>
              <a:t> </a:t>
            </a:r>
            <a:r>
              <a:rPr lang="nl-NL" altLang="fr-FR" sz="2400" i="1" u="sng" dirty="0" err="1"/>
              <a:t>omnes</a:t>
            </a:r>
            <a:r>
              <a:rPr lang="nl-NL" altLang="fr-FR" sz="2400" u="sng" dirty="0"/>
              <a:t> </a:t>
            </a:r>
            <a:r>
              <a:rPr lang="nl-NL" altLang="fr-FR" sz="2400" u="sng" dirty="0" smtClean="0"/>
              <a:t>et </a:t>
            </a:r>
            <a:r>
              <a:rPr lang="nl-NL" altLang="fr-FR" sz="2400" i="1" u="sng" dirty="0"/>
              <a:t>ex </a:t>
            </a:r>
            <a:r>
              <a:rPr lang="nl-NL" altLang="fr-FR" sz="2400" i="1" u="sng" dirty="0" err="1"/>
              <a:t>tunc</a:t>
            </a:r>
            <a:endParaRPr lang="nl-NL" altLang="fr-FR" sz="2400" i="1" u="sng" dirty="0"/>
          </a:p>
          <a:p>
            <a:pPr marL="0" indent="0">
              <a:lnSpc>
                <a:spcPct val="80000"/>
              </a:lnSpc>
              <a:buNone/>
            </a:pPr>
            <a:endParaRPr lang="nl-NL" altLang="fr-FR" sz="2400" dirty="0"/>
          </a:p>
        </p:txBody>
      </p:sp>
      <p:sp>
        <p:nvSpPr>
          <p:cNvPr id="10243" name="Tijdelijke aanduiding voor voettekst 3"/>
          <p:cNvSpPr txBox="1">
            <a:spLocks noGrp="1"/>
          </p:cNvSpPr>
          <p:nvPr/>
        </p:nvSpPr>
        <p:spPr bwMode="auto">
          <a:xfrm>
            <a:off x="1447800" y="6248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0244" name="Tijdelijke aanduiding voor dianummer 4"/>
          <p:cNvSpPr txBox="1">
            <a:spLocks noGrp="1"/>
          </p:cNvSpPr>
          <p:nvPr/>
        </p:nvSpPr>
        <p:spPr bwMode="auto">
          <a:xfrm>
            <a:off x="6588224" y="6218238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rgbClr val="621944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rgbClr val="87888A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7888A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7888A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7888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7888A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FD227910-512E-44DC-B350-A9283853A3E4}" type="slidenum">
              <a:rPr lang="nl-NL" altLang="en-US" sz="140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9</a:t>
            </a:fld>
            <a:r>
              <a:rPr lang="nl-NL" altLang="en-US" sz="14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endParaRPr lang="nl-NL" altLang="en-US" sz="1400" dirty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67544" y="980728"/>
            <a:ext cx="6911975" cy="93503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fr-FR" sz="4000" b="1" kern="1200" cap="all" baseline="0" dirty="0" smtClean="0">
                <a:solidFill>
                  <a:srgbClr val="C4594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altLang="en-US" sz="3200" dirty="0" smtClean="0"/>
              <a:t>POINTS D’ATTENTION</a:t>
            </a:r>
            <a:endParaRPr lang="nl-NL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978458866"/>
      </p:ext>
    </p:extLst>
  </p:cSld>
  <p:clrMapOvr>
    <a:masterClrMapping/>
  </p:clrMapOvr>
</p:sld>
</file>

<file path=ppt/theme/theme1.xml><?xml version="1.0" encoding="utf-8"?>
<a:theme xmlns:a="http://schemas.openxmlformats.org/drawingml/2006/main" name="Ifa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dre xmlns="0c039a72-29c5-401d-896f-604f3dbe6102" xsi:nil="true"/>
    <_dlc_DocId xmlns="d4b8094a-6551-4d30-9b14-8eff279dbcc5">Q4AAP7UQTD2N-135-50</_dlc_DocId>
    <_dlc_DocIdUrl xmlns="d4b8094a-6551-4d30-9b14-8eff279dbcc5">
      <Url>http://agoranet.ofoifa.local/organisation/_layouts/15/DocIdRedir.aspx?ID=Q4AAP7UQTD2N-135-50</Url>
      <Description>Q4AAP7UQTD2N-135-50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E29E223BC4394AB938486C539252D9" ma:contentTypeVersion="1" ma:contentTypeDescription="Create a new document." ma:contentTypeScope="" ma:versionID="ec51ea8f5d33d21c27c7e202ca348d12">
  <xsd:schema xmlns:xsd="http://www.w3.org/2001/XMLSchema" xmlns:xs="http://www.w3.org/2001/XMLSchema" xmlns:p="http://schemas.microsoft.com/office/2006/metadata/properties" xmlns:ns2="0c039a72-29c5-401d-896f-604f3dbe6102" xmlns:ns3="d4b8094a-6551-4d30-9b14-8eff279dbcc5" targetNamespace="http://schemas.microsoft.com/office/2006/metadata/properties" ma:root="true" ma:fieldsID="6fa000aba0fc11d53feafdcb55344948" ns2:_="" ns3:_="">
    <xsd:import namespace="0c039a72-29c5-401d-896f-604f3dbe6102"/>
    <xsd:import namespace="d4b8094a-6551-4d30-9b14-8eff279dbcc5"/>
    <xsd:element name="properties">
      <xsd:complexType>
        <xsd:sequence>
          <xsd:element name="documentManagement">
            <xsd:complexType>
              <xsd:all>
                <xsd:element ref="ns2:ordre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039a72-29c5-401d-896f-604f3dbe6102" elementFormDefault="qualified">
    <xsd:import namespace="http://schemas.microsoft.com/office/2006/documentManagement/types"/>
    <xsd:import namespace="http://schemas.microsoft.com/office/infopath/2007/PartnerControls"/>
    <xsd:element name="ordre" ma:index="8" nillable="true" ma:displayName="ordre" ma:decimals="0" ma:internalName="ordre">
      <xsd:simpleType>
        <xsd:restriction base="dms:Number">
          <xsd:minInclusive value="1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b8094a-6551-4d30-9b14-8eff279dbcc5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Valeur d’ID de document" ma:description="Valeur de l’ID de document affecté à cet élément." ma:internalName="_dlc_DocId" ma:readOnly="true">
      <xsd:simpleType>
        <xsd:restriction base="dms:Text"/>
      </xsd:simpleType>
    </xsd:element>
    <xsd:element name="_dlc_DocIdUrl" ma:index="10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B92D4C-B94A-427C-A4CF-AA3526F5E71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DBE821-6F0D-4A64-BD44-0AC57AFAF45C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0c039a72-29c5-401d-896f-604f3dbe6102"/>
    <ds:schemaRef ds:uri="d4b8094a-6551-4d30-9b14-8eff279dbcc5"/>
    <ds:schemaRef ds:uri="http://purl.org/dc/elements/1.1/"/>
    <ds:schemaRef ds:uri="http://schemas.microsoft.com/office/2006/metadata/properties"/>
    <ds:schemaRef ds:uri="http://www.w3.org/XML/1998/namespace"/>
    <ds:schemaRef ds:uri="http://purl.org/dc/terms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C22204E-40F6-4B02-A1CF-89F2FAE933F9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5C675AB-E73C-47AB-A6C5-7FD35DF86F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039a72-29c5-401d-896f-604f3dbe6102"/>
    <ds:schemaRef ds:uri="d4b8094a-6551-4d30-9b14-8eff279dbc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Ifa PPT template</Template>
  <TotalTime>0</TotalTime>
  <Words>710</Words>
  <Application>Microsoft Office PowerPoint</Application>
  <PresentationFormat>On-screen Show (4:3)</PresentationFormat>
  <Paragraphs>180</Paragraphs>
  <Slides>23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Ifa PPT template</vt:lpstr>
      <vt:lpstr>PowerPoint Presentation</vt:lpstr>
      <vt:lpstr>QUAND? </vt:lpstr>
      <vt:lpstr>PowerPoint Presentation</vt:lpstr>
      <vt:lpstr>PowerPoint Presentation</vt:lpstr>
      <vt:lpstr>QUAND?</vt:lpstr>
      <vt:lpstr>EXEMPLES BELGES (1)</vt:lpstr>
      <vt:lpstr>Exemples Belges (2)</vt:lpstr>
      <vt:lpstr>PowerPoint Presentation</vt:lpstr>
      <vt:lpstr>PowerPoint Presentation</vt:lpstr>
      <vt:lpstr>PowerPoint Presentation</vt:lpstr>
      <vt:lpstr>PowerPoint Presentation</vt:lpstr>
      <vt:lpstr>QUAND?</vt:lpstr>
      <vt:lpstr>EXEMPLES BELGES (1)</vt:lpstr>
      <vt:lpstr>EXEMPLES BELGES (2)</vt:lpstr>
      <vt:lpstr>PowerPoint Presentation</vt:lpstr>
      <vt:lpstr>PowerPoint Presentation</vt:lpstr>
      <vt:lpstr>QU’EST-CE ? (1)</vt:lpstr>
      <vt:lpstr>QU’EST-CE ? (2)</vt:lpstr>
      <vt:lpstr>PowerPoint Presentation</vt:lpstr>
      <vt:lpstr>PowerPoint Presentation</vt:lpstr>
      <vt:lpstr>EXEMPLES BELGES (1)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Gisèle Simon</dc:creator>
  <cp:lastModifiedBy>Jacobs Marie - J2</cp:lastModifiedBy>
  <cp:revision>128</cp:revision>
  <cp:lastPrinted>2016-12-13T06:16:03Z</cp:lastPrinted>
  <dcterms:created xsi:type="dcterms:W3CDTF">2015-08-11T07:56:44Z</dcterms:created>
  <dcterms:modified xsi:type="dcterms:W3CDTF">2016-12-16T14:16:20Z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0x01010023E29E223BC4394AB938486C539252D9</vt:lpwstr>
  </property>
  <property fmtid="{D5CDD505-2E9C-101B-9397-08002B2CF9AE}" pid="3" name="_dlc_DocIdItemGuid">
    <vt:lpwstr>246f1526-51d7-4bb5-93ab-f89c2407a501</vt:lpwstr>
  </property>
  <property fmtid="{D5CDD505-2E9C-101B-9397-08002B2CF9AE}" pid="4" name="TitusGUID">
    <vt:lpwstr>1f9e3f28-575b-44e4-b36c-5af6553f15b3</vt:lpwstr>
  </property>
  <property fmtid="{D5CDD505-2E9C-101B-9397-08002B2CF9AE}" pid="5" name="BE_ForeignAffairsClassification">
    <vt:lpwstr>Non classifié - Niet geclassificeerd</vt:lpwstr>
  </property>
  <property fmtid="{D5CDD505-2E9C-101B-9397-08002B2CF9AE}" pid="6" name="BE_ForeignAffairsMarkering">
    <vt:lpwstr>Markering inactief - Marquage inactif</vt:lpwstr>
  </property>
</Properties>
</file>