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5.xml" ContentType="application/vnd.openxmlformats-officedocument.drawingml.chart+xml"/>
  <Override PartName="/ppt/notesSlides/notesSlide34.xml" ContentType="application/vnd.openxmlformats-officedocument.presentationml.notesSlide+xml"/>
  <Override PartName="/ppt/charts/chart6.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7.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4"/>
  </p:notesMasterIdLst>
  <p:handoutMasterIdLst>
    <p:handoutMasterId r:id="rId55"/>
  </p:handoutMasterIdLst>
  <p:sldIdLst>
    <p:sldId id="285" r:id="rId6"/>
    <p:sldId id="330" r:id="rId7"/>
    <p:sldId id="332" r:id="rId8"/>
    <p:sldId id="383" r:id="rId9"/>
    <p:sldId id="398" r:id="rId10"/>
    <p:sldId id="334" r:id="rId11"/>
    <p:sldId id="272" r:id="rId12"/>
    <p:sldId id="353" r:id="rId13"/>
    <p:sldId id="354" r:id="rId14"/>
    <p:sldId id="337" r:id="rId15"/>
    <p:sldId id="386" r:id="rId16"/>
    <p:sldId id="340" r:id="rId17"/>
    <p:sldId id="367" r:id="rId18"/>
    <p:sldId id="336" r:id="rId19"/>
    <p:sldId id="339" r:id="rId20"/>
    <p:sldId id="364" r:id="rId21"/>
    <p:sldId id="390" r:id="rId22"/>
    <p:sldId id="365" r:id="rId23"/>
    <p:sldId id="341" r:id="rId24"/>
    <p:sldId id="356" r:id="rId25"/>
    <p:sldId id="344" r:id="rId26"/>
    <p:sldId id="393" r:id="rId27"/>
    <p:sldId id="385" r:id="rId28"/>
    <p:sldId id="338" r:id="rId29"/>
    <p:sldId id="342" r:id="rId30"/>
    <p:sldId id="359" r:id="rId31"/>
    <p:sldId id="358" r:id="rId32"/>
    <p:sldId id="349" r:id="rId33"/>
    <p:sldId id="360" r:id="rId34"/>
    <p:sldId id="351" r:id="rId35"/>
    <p:sldId id="368" r:id="rId36"/>
    <p:sldId id="352" r:id="rId37"/>
    <p:sldId id="387" r:id="rId38"/>
    <p:sldId id="374" r:id="rId39"/>
    <p:sldId id="369" r:id="rId40"/>
    <p:sldId id="401" r:id="rId41"/>
    <p:sldId id="377" r:id="rId42"/>
    <p:sldId id="371" r:id="rId43"/>
    <p:sldId id="380" r:id="rId44"/>
    <p:sldId id="394" r:id="rId45"/>
    <p:sldId id="395" r:id="rId46"/>
    <p:sldId id="370" r:id="rId47"/>
    <p:sldId id="403" r:id="rId48"/>
    <p:sldId id="402" r:id="rId49"/>
    <p:sldId id="382" r:id="rId50"/>
    <p:sldId id="396" r:id="rId51"/>
    <p:sldId id="379" r:id="rId52"/>
    <p:sldId id="381" r:id="rId53"/>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6" autoAdjust="0"/>
    <p:restoredTop sz="99829" autoAdjust="0"/>
  </p:normalViewPr>
  <p:slideViewPr>
    <p:cSldViewPr>
      <p:cViewPr>
        <p:scale>
          <a:sx n="100" d="100"/>
          <a:sy n="100" d="100"/>
        </p:scale>
        <p:origin x="-72" y="-246"/>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52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https://diplonet.diplomatie.be/sites/DGE/E3/SolvitInt/Promotion/Conferentie%20OFO_IFA%20nov.%202016%20SOLVIT%20BE.J2/Stats%20seminarie%20OFO%20-%20SM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DRIAL\AppData\Local\Microsoft\Windows\Temporary%20Internet%20Files\Content.Outlook\DFW1ZO3H\Stats%20seminarie%20OFO%20-%20SM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DRIAL\AppData\Local\Microsoft\Windows\Temporary%20Internet%20Files\Content.Outlook\DFW1ZO3H\Stats%20seminarie%20OFO%20-%20SM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DRIAL\AppData\Local\Microsoft\Windows\Temporary%20Internet%20Files\Content.Outlook\DFW1ZO3H\Stats%20seminarie%20OFO%20-%20SM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DRIAL\AppData\Local\Microsoft\Windows\Temporary%20Internet%20Files\Content.Outlook\DFW1ZO3H\Stats%20seminarie%20OFO%20-%20SM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diplonet.diplomatie.be/sites/DGE/E3/SolvitInt/Promotion/Conferentie%20OFO_IFA%20nov.%202016%20SOLVIT%20BE.J2/Stats%20seminarie%20OFO%20-%20SM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DRIAL\Downloads\cases-re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nl-BE" sz="2400" noProof="0" dirty="0" smtClean="0"/>
              <a:t>SOLVIT - aantal </a:t>
            </a:r>
            <a:r>
              <a:rPr lang="nl-BE" sz="2400" i="1" noProof="0" dirty="0" smtClean="0"/>
              <a:t>business cases </a:t>
            </a:r>
            <a:r>
              <a:rPr lang="nl-BE" sz="2400" noProof="0" dirty="0" smtClean="0"/>
              <a:t>in 2015</a:t>
            </a:r>
            <a:endParaRPr lang="nl-BE" sz="2400" noProof="0" dirty="0"/>
          </a:p>
        </c:rich>
      </c:tx>
      <c:layout>
        <c:manualLayout>
          <c:xMode val="edge"/>
          <c:yMode val="edge"/>
          <c:x val="0.23268405511810999"/>
          <c:y val="3.7952885684994199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'SOLVIT Business cases 2015'!$B$2</c:f>
              <c:strCache>
                <c:ptCount val="1"/>
                <c:pt idx="0">
                  <c:v>Aantal business cases in 2015</c:v>
                </c:pt>
              </c:strCache>
            </c:strRef>
          </c:tx>
          <c:invertIfNegative val="0"/>
          <c:cat>
            <c:strRef>
              <c:f>'SOLVIT Business cases 2015'!$A$3:$A$28</c:f>
              <c:strCache>
                <c:ptCount val="26"/>
                <c:pt idx="0">
                  <c:v>HU</c:v>
                </c:pt>
                <c:pt idx="1">
                  <c:v>LU</c:v>
                </c:pt>
                <c:pt idx="2">
                  <c:v>FI</c:v>
                </c:pt>
                <c:pt idx="3">
                  <c:v>EE</c:v>
                </c:pt>
                <c:pt idx="4">
                  <c:v>CY</c:v>
                </c:pt>
                <c:pt idx="5">
                  <c:v>RO</c:v>
                </c:pt>
                <c:pt idx="6">
                  <c:v>NO</c:v>
                </c:pt>
                <c:pt idx="7">
                  <c:v>IE</c:v>
                </c:pt>
                <c:pt idx="8">
                  <c:v>AT</c:v>
                </c:pt>
                <c:pt idx="9">
                  <c:v>SK</c:v>
                </c:pt>
                <c:pt idx="10">
                  <c:v>DK</c:v>
                </c:pt>
                <c:pt idx="11">
                  <c:v>HR</c:v>
                </c:pt>
                <c:pt idx="12">
                  <c:v>LT</c:v>
                </c:pt>
                <c:pt idx="13">
                  <c:v>IT</c:v>
                </c:pt>
                <c:pt idx="14">
                  <c:v>CZ</c:v>
                </c:pt>
                <c:pt idx="15">
                  <c:v>NL</c:v>
                </c:pt>
                <c:pt idx="16">
                  <c:v>PL</c:v>
                </c:pt>
                <c:pt idx="17">
                  <c:v>FR</c:v>
                </c:pt>
                <c:pt idx="18">
                  <c:v>BG</c:v>
                </c:pt>
                <c:pt idx="19">
                  <c:v>UK</c:v>
                </c:pt>
                <c:pt idx="20">
                  <c:v>PT</c:v>
                </c:pt>
                <c:pt idx="21">
                  <c:v>ES</c:v>
                </c:pt>
                <c:pt idx="22">
                  <c:v>SI</c:v>
                </c:pt>
                <c:pt idx="23">
                  <c:v>SE</c:v>
                </c:pt>
                <c:pt idx="24">
                  <c:v>BE</c:v>
                </c:pt>
                <c:pt idx="25">
                  <c:v>DE</c:v>
                </c:pt>
              </c:strCache>
            </c:strRef>
          </c:cat>
          <c:val>
            <c:numRef>
              <c:f>'SOLVIT Business cases 2015'!$B$3:$B$28</c:f>
              <c:numCache>
                <c:formatCode>General</c:formatCode>
                <c:ptCount val="26"/>
                <c:pt idx="0">
                  <c:v>1</c:v>
                </c:pt>
                <c:pt idx="1">
                  <c:v>1</c:v>
                </c:pt>
                <c:pt idx="2">
                  <c:v>1</c:v>
                </c:pt>
                <c:pt idx="3">
                  <c:v>1</c:v>
                </c:pt>
                <c:pt idx="4">
                  <c:v>1</c:v>
                </c:pt>
                <c:pt idx="5">
                  <c:v>1</c:v>
                </c:pt>
                <c:pt idx="6">
                  <c:v>1</c:v>
                </c:pt>
                <c:pt idx="7">
                  <c:v>2</c:v>
                </c:pt>
                <c:pt idx="8">
                  <c:v>2</c:v>
                </c:pt>
                <c:pt idx="9">
                  <c:v>2</c:v>
                </c:pt>
                <c:pt idx="10">
                  <c:v>2</c:v>
                </c:pt>
                <c:pt idx="11">
                  <c:v>3</c:v>
                </c:pt>
                <c:pt idx="12">
                  <c:v>3</c:v>
                </c:pt>
                <c:pt idx="13">
                  <c:v>3</c:v>
                </c:pt>
                <c:pt idx="14">
                  <c:v>4</c:v>
                </c:pt>
                <c:pt idx="15">
                  <c:v>4</c:v>
                </c:pt>
                <c:pt idx="16">
                  <c:v>5</c:v>
                </c:pt>
                <c:pt idx="17">
                  <c:v>6</c:v>
                </c:pt>
                <c:pt idx="18">
                  <c:v>6</c:v>
                </c:pt>
                <c:pt idx="19">
                  <c:v>6</c:v>
                </c:pt>
                <c:pt idx="20">
                  <c:v>7</c:v>
                </c:pt>
                <c:pt idx="21">
                  <c:v>7</c:v>
                </c:pt>
                <c:pt idx="22">
                  <c:v>7</c:v>
                </c:pt>
                <c:pt idx="23">
                  <c:v>8</c:v>
                </c:pt>
                <c:pt idx="24">
                  <c:v>9</c:v>
                </c:pt>
                <c:pt idx="25">
                  <c:v>14</c:v>
                </c:pt>
              </c:numCache>
            </c:numRef>
          </c:val>
        </c:ser>
        <c:dLbls>
          <c:showLegendKey val="0"/>
          <c:showVal val="0"/>
          <c:showCatName val="0"/>
          <c:showSerName val="0"/>
          <c:showPercent val="0"/>
          <c:showBubbleSize val="0"/>
        </c:dLbls>
        <c:gapWidth val="150"/>
        <c:shape val="box"/>
        <c:axId val="149478784"/>
        <c:axId val="163009664"/>
        <c:axId val="0"/>
      </c:bar3DChart>
      <c:catAx>
        <c:axId val="149478784"/>
        <c:scaling>
          <c:orientation val="minMax"/>
        </c:scaling>
        <c:delete val="0"/>
        <c:axPos val="b"/>
        <c:majorTickMark val="none"/>
        <c:minorTickMark val="none"/>
        <c:tickLblPos val="nextTo"/>
        <c:txPr>
          <a:bodyPr/>
          <a:lstStyle/>
          <a:p>
            <a:pPr>
              <a:defRPr lang="en-US"/>
            </a:pPr>
            <a:endParaRPr lang="en-US"/>
          </a:p>
        </c:txPr>
        <c:crossAx val="163009664"/>
        <c:crosses val="autoZero"/>
        <c:auto val="1"/>
        <c:lblAlgn val="ctr"/>
        <c:lblOffset val="100"/>
        <c:noMultiLvlLbl val="0"/>
      </c:catAx>
      <c:valAx>
        <c:axId val="163009664"/>
        <c:scaling>
          <c:orientation val="minMax"/>
        </c:scaling>
        <c:delete val="0"/>
        <c:axPos val="l"/>
        <c:majorGridlines/>
        <c:numFmt formatCode="General" sourceLinked="1"/>
        <c:majorTickMark val="none"/>
        <c:minorTickMark val="none"/>
        <c:tickLblPos val="nextTo"/>
        <c:txPr>
          <a:bodyPr/>
          <a:lstStyle/>
          <a:p>
            <a:pPr>
              <a:defRPr lang="en-US"/>
            </a:pPr>
            <a:endParaRPr lang="en-US"/>
          </a:p>
        </c:txPr>
        <c:crossAx val="14947878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2000"/>
            </a:pPr>
            <a:r>
              <a:rPr lang="nl-BE" sz="2000" noProof="0" dirty="0" smtClean="0"/>
              <a:t>SOLVIT - dossiers ingediend in 2015, </a:t>
            </a:r>
          </a:p>
          <a:p>
            <a:pPr>
              <a:defRPr lang="en-US" sz="2000"/>
            </a:pPr>
            <a:r>
              <a:rPr lang="nl-BE" sz="2000" noProof="0" dirty="0" smtClean="0"/>
              <a:t>per categorie</a:t>
            </a:r>
            <a:endParaRPr lang="nl-BE" sz="2000" noProof="0" dirty="0"/>
          </a:p>
        </c:rich>
      </c:tx>
      <c:layout>
        <c:manualLayout>
          <c:xMode val="edge"/>
          <c:yMode val="edge"/>
          <c:x val="0.54100221646630597"/>
          <c:y val="2.8439705756706301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61124544472102"/>
          <c:y val="0.46037854609196099"/>
          <c:w val="0.83887539919579002"/>
          <c:h val="0.51686106309881996"/>
        </c:manualLayout>
      </c:layout>
      <c:pie3DChart>
        <c:varyColors val="1"/>
        <c:ser>
          <c:idx val="0"/>
          <c:order val="0"/>
          <c:dLbls>
            <c:dLbl>
              <c:idx val="5"/>
              <c:layout>
                <c:manualLayout>
                  <c:x val="1.03042958495887E-2"/>
                  <c:y val="-1.68984562975947E-3"/>
                </c:manualLayout>
              </c:layout>
              <c:showLegendKey val="0"/>
              <c:showVal val="0"/>
              <c:showCatName val="0"/>
              <c:showSerName val="0"/>
              <c:showPercent val="1"/>
              <c:showBubbleSize val="0"/>
            </c:dLbl>
            <c:showLegendKey val="0"/>
            <c:showVal val="0"/>
            <c:showCatName val="0"/>
            <c:showSerName val="0"/>
            <c:showPercent val="1"/>
            <c:showBubbleSize val="0"/>
            <c:showLeaderLines val="0"/>
          </c:dLbls>
          <c:cat>
            <c:strRef>
              <c:f>'SOLVIT problem areas SMS'!$A$3:$A$11</c:f>
              <c:strCache>
                <c:ptCount val="9"/>
                <c:pt idx="0">
                  <c:v>Sociale zekerheid (58,26%)</c:v>
                </c:pt>
                <c:pt idx="1">
                  <c:v>Vrij verkeer van personen en verblijfsrecht (15,44%)</c:v>
                </c:pt>
                <c:pt idx="2">
                  <c:v>Erkenning van beroepskwalificaties en diploma's (12,43%)</c:v>
                </c:pt>
                <c:pt idx="3">
                  <c:v>Inschrijving van voertuigen en rijbewijzen (3,64%)</c:v>
                </c:pt>
                <c:pt idx="4">
                  <c:v>Belastingen en douane (3,37%)</c:v>
                </c:pt>
                <c:pt idx="5">
                  <c:v>Vrij verkeer van werknemers (1,84%)</c:v>
                </c:pt>
                <c:pt idx="6">
                  <c:v>Vrij verkeer van diensten (1,43%)</c:v>
                </c:pt>
                <c:pt idx="7">
                  <c:v>Vrij verkeer van goederen (0,99%)</c:v>
                </c:pt>
                <c:pt idx="8">
                  <c:v>Andere (2,60%)</c:v>
                </c:pt>
              </c:strCache>
            </c:strRef>
          </c:cat>
          <c:val>
            <c:numRef>
              <c:f>'SOLVIT problem areas SMS'!$B$3:$B$11</c:f>
              <c:numCache>
                <c:formatCode>#,000%</c:formatCode>
                <c:ptCount val="9"/>
                <c:pt idx="0">
                  <c:v>0.58260000000000001</c:v>
                </c:pt>
                <c:pt idx="1">
                  <c:v>0.15440000000000001</c:v>
                </c:pt>
                <c:pt idx="2">
                  <c:v>0.12429999999999999</c:v>
                </c:pt>
                <c:pt idx="3">
                  <c:v>3.6400000000000002E-2</c:v>
                </c:pt>
                <c:pt idx="4">
                  <c:v>3.3700000000000001E-2</c:v>
                </c:pt>
                <c:pt idx="5">
                  <c:v>1.84E-2</c:v>
                </c:pt>
                <c:pt idx="6">
                  <c:v>1.43E-2</c:v>
                </c:pt>
                <c:pt idx="7">
                  <c:v>9.9000000000000008E-3</c:v>
                </c:pt>
                <c:pt idx="8">
                  <c:v>2.5999999999999999E-2</c:v>
                </c:pt>
              </c:numCache>
            </c:numRef>
          </c:val>
        </c:ser>
        <c:dLbls>
          <c:showLegendKey val="0"/>
          <c:showVal val="0"/>
          <c:showCatName val="0"/>
          <c:showSerName val="0"/>
          <c:showPercent val="1"/>
          <c:showBubbleSize val="0"/>
          <c:showLeaderLines val="0"/>
        </c:dLbls>
      </c:pie3DChart>
    </c:plotArea>
    <c:legend>
      <c:legendPos val="t"/>
      <c:layout>
        <c:manualLayout>
          <c:xMode val="edge"/>
          <c:yMode val="edge"/>
          <c:x val="0"/>
          <c:y val="4.3207337340730699E-3"/>
          <c:w val="0.50683280370133299"/>
          <c:h val="0.39271254502809899"/>
        </c:manualLayout>
      </c:layout>
      <c:overlay val="0"/>
      <c:txPr>
        <a:bodyPr/>
        <a:lstStyle/>
        <a:p>
          <a:pPr>
            <a:defRPr lang="en-US" sz="1400"/>
          </a:pPr>
          <a:endParaRPr lang="en-US"/>
        </a:p>
      </c:txPr>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2400"/>
            </a:pPr>
            <a:r>
              <a:rPr lang="nl-BE" sz="2400" noProof="0" dirty="0" smtClean="0"/>
              <a:t>SOLVIT - structurele dossiers </a:t>
            </a:r>
          </a:p>
          <a:p>
            <a:pPr>
              <a:defRPr lang="en-US" sz="2400"/>
            </a:pPr>
            <a:r>
              <a:rPr lang="nl-BE" sz="2400" noProof="0" dirty="0" smtClean="0"/>
              <a:t>per categorie</a:t>
            </a:r>
            <a:endParaRPr lang="nl-BE" sz="2400" noProof="0" dirty="0"/>
          </a:p>
        </c:rich>
      </c:tx>
      <c:layout>
        <c:manualLayout>
          <c:xMode val="edge"/>
          <c:yMode val="edge"/>
          <c:x val="0.57716276715604797"/>
          <c:y val="1.9866178777880598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29910339207527897"/>
          <c:y val="0.427510086474365"/>
          <c:w val="0.68529094800758406"/>
          <c:h val="0.53232256312788495"/>
        </c:manualLayout>
      </c:layout>
      <c:pie3DChart>
        <c:varyColors val="1"/>
        <c:ser>
          <c:idx val="0"/>
          <c:order val="0"/>
          <c:cat>
            <c:strRef>
              <c:f>'SOLVIT structural cases area'!$A$4:$A$14</c:f>
              <c:strCache>
                <c:ptCount val="11"/>
                <c:pt idx="0">
                  <c:v>Vrij verkeer van personen en verblijfsrecht (52)</c:v>
                </c:pt>
                <c:pt idx="1">
                  <c:v>Erkenning van beroepskwalificaties en diploma's (15)</c:v>
                </c:pt>
                <c:pt idx="2">
                  <c:v>Vrij verkeer van werknemers (10%)</c:v>
                </c:pt>
                <c:pt idx="3">
                  <c:v>Sociale Zekerheid (10%)</c:v>
                </c:pt>
                <c:pt idx="4">
                  <c:v>Vrij verkeer van goederen (3%)</c:v>
                </c:pt>
                <c:pt idx="5">
                  <c:v>Inschrijving van voertuigen en rijbewijzen (2%)</c:v>
                </c:pt>
                <c:pt idx="6">
                  <c:v>Financiële diensten (2%)</c:v>
                </c:pt>
                <c:pt idx="7">
                  <c:v>Belastingen en douane (1%)</c:v>
                </c:pt>
                <c:pt idx="8">
                  <c:v>Vrij verkeer van diensten (1%)</c:v>
                </c:pt>
                <c:pt idx="9">
                  <c:v>Toegang tot het onderwijs (1%)</c:v>
                </c:pt>
                <c:pt idx="10">
                  <c:v>Andere (3%)</c:v>
                </c:pt>
              </c:strCache>
            </c:strRef>
          </c:cat>
          <c:val>
            <c:numRef>
              <c:f>'SOLVIT structural cases area'!$B$4:$B$14</c:f>
              <c:numCache>
                <c:formatCode>0%</c:formatCode>
                <c:ptCount val="11"/>
                <c:pt idx="0">
                  <c:v>0.52</c:v>
                </c:pt>
                <c:pt idx="1">
                  <c:v>0.15</c:v>
                </c:pt>
                <c:pt idx="2">
                  <c:v>0.1</c:v>
                </c:pt>
                <c:pt idx="3">
                  <c:v>0.1</c:v>
                </c:pt>
                <c:pt idx="4">
                  <c:v>0.03</c:v>
                </c:pt>
                <c:pt idx="5">
                  <c:v>0.02</c:v>
                </c:pt>
                <c:pt idx="6">
                  <c:v>0.02</c:v>
                </c:pt>
                <c:pt idx="7">
                  <c:v>0.01</c:v>
                </c:pt>
                <c:pt idx="8">
                  <c:v>0.01</c:v>
                </c:pt>
                <c:pt idx="9">
                  <c:v>0.01</c:v>
                </c:pt>
                <c:pt idx="10">
                  <c:v>0.03</c:v>
                </c:pt>
              </c:numCache>
            </c:numRef>
          </c:val>
        </c:ser>
        <c:dLbls>
          <c:showLegendKey val="0"/>
          <c:showVal val="0"/>
          <c:showCatName val="0"/>
          <c:showSerName val="0"/>
          <c:showPercent val="1"/>
          <c:showBubbleSize val="0"/>
          <c:showLeaderLines val="0"/>
        </c:dLbls>
      </c:pie3DChart>
    </c:plotArea>
    <c:legend>
      <c:legendPos val="t"/>
      <c:layout>
        <c:manualLayout>
          <c:xMode val="edge"/>
          <c:yMode val="edge"/>
          <c:x val="0"/>
          <c:y val="2.0263502353438299E-2"/>
          <c:w val="0.49874750274195601"/>
          <c:h val="0.33041817871809098"/>
        </c:manualLayout>
      </c:layout>
      <c:overlay val="0"/>
      <c:txPr>
        <a:bodyPr/>
        <a:lstStyle/>
        <a:p>
          <a:pPr>
            <a:defRPr lang="en-US" sz="1400"/>
          </a:pPr>
          <a:endParaRPr lang="en-US"/>
        </a:p>
      </c:txPr>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2800"/>
            </a:pPr>
            <a:r>
              <a:rPr lang="en-US" sz="2800" dirty="0" smtClean="0"/>
              <a:t>SOLVIT-dossiers Home/Lead  </a:t>
            </a:r>
            <a:r>
              <a:rPr lang="en-US" sz="2800" dirty="0"/>
              <a:t>per </a:t>
            </a:r>
            <a:r>
              <a:rPr lang="en-US" sz="2800" dirty="0" err="1"/>
              <a:t>lidstaat</a:t>
            </a:r>
            <a:r>
              <a:rPr lang="en-US" sz="2800" dirty="0"/>
              <a:t> (2015)</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'SOLVIT home - lead'!$B$1</c:f>
              <c:strCache>
                <c:ptCount val="1"/>
                <c:pt idx="0">
                  <c:v>Home</c:v>
                </c:pt>
              </c:strCache>
            </c:strRef>
          </c:tx>
          <c:invertIfNegative val="0"/>
          <c:cat>
            <c:strRef>
              <c:f>'SOLVIT home - lead'!$A$2:$A$30</c:f>
              <c:strCache>
                <c:ptCount val="29"/>
                <c:pt idx="0">
                  <c:v>LV</c:v>
                </c:pt>
                <c:pt idx="1">
                  <c:v>EE</c:v>
                </c:pt>
                <c:pt idx="2">
                  <c:v>LT</c:v>
                </c:pt>
                <c:pt idx="3">
                  <c:v>MT</c:v>
                </c:pt>
                <c:pt idx="4">
                  <c:v>SK</c:v>
                </c:pt>
                <c:pt idx="5">
                  <c:v>FI</c:v>
                </c:pt>
                <c:pt idx="6">
                  <c:v>SI</c:v>
                </c:pt>
                <c:pt idx="7">
                  <c:v>DK</c:v>
                </c:pt>
                <c:pt idx="8">
                  <c:v>CZ</c:v>
                </c:pt>
                <c:pt idx="9">
                  <c:v>BG</c:v>
                </c:pt>
                <c:pt idx="10">
                  <c:v>LU</c:v>
                </c:pt>
                <c:pt idx="11">
                  <c:v>PL</c:v>
                </c:pt>
                <c:pt idx="12">
                  <c:v>HU</c:v>
                </c:pt>
                <c:pt idx="13">
                  <c:v>NO</c:v>
                </c:pt>
                <c:pt idx="14">
                  <c:v>NL</c:v>
                </c:pt>
                <c:pt idx="15">
                  <c:v>CY</c:v>
                </c:pt>
                <c:pt idx="16">
                  <c:v>SE</c:v>
                </c:pt>
                <c:pt idx="17">
                  <c:v>HR</c:v>
                </c:pt>
                <c:pt idx="18">
                  <c:v>AT</c:v>
                </c:pt>
                <c:pt idx="19">
                  <c:v>BE</c:v>
                </c:pt>
                <c:pt idx="20">
                  <c:v>EL</c:v>
                </c:pt>
                <c:pt idx="21">
                  <c:v>IE</c:v>
                </c:pt>
                <c:pt idx="22">
                  <c:v>RO</c:v>
                </c:pt>
                <c:pt idx="23">
                  <c:v>PT</c:v>
                </c:pt>
                <c:pt idx="24">
                  <c:v>ES</c:v>
                </c:pt>
                <c:pt idx="25">
                  <c:v>UK</c:v>
                </c:pt>
                <c:pt idx="26">
                  <c:v>IT</c:v>
                </c:pt>
                <c:pt idx="27">
                  <c:v>FR</c:v>
                </c:pt>
                <c:pt idx="28">
                  <c:v>DE</c:v>
                </c:pt>
              </c:strCache>
            </c:strRef>
          </c:cat>
          <c:val>
            <c:numRef>
              <c:f>'SOLVIT home - lead'!$B$2:$B$30</c:f>
              <c:numCache>
                <c:formatCode>General</c:formatCode>
                <c:ptCount val="29"/>
                <c:pt idx="0">
                  <c:v>13</c:v>
                </c:pt>
                <c:pt idx="1">
                  <c:v>5</c:v>
                </c:pt>
                <c:pt idx="2">
                  <c:v>24</c:v>
                </c:pt>
                <c:pt idx="3">
                  <c:v>4</c:v>
                </c:pt>
                <c:pt idx="4">
                  <c:v>67</c:v>
                </c:pt>
                <c:pt idx="5">
                  <c:v>13</c:v>
                </c:pt>
                <c:pt idx="6">
                  <c:v>22</c:v>
                </c:pt>
                <c:pt idx="7">
                  <c:v>19</c:v>
                </c:pt>
                <c:pt idx="8">
                  <c:v>84</c:v>
                </c:pt>
                <c:pt idx="9">
                  <c:v>183</c:v>
                </c:pt>
                <c:pt idx="10">
                  <c:v>54</c:v>
                </c:pt>
                <c:pt idx="11">
                  <c:v>224</c:v>
                </c:pt>
                <c:pt idx="12">
                  <c:v>259</c:v>
                </c:pt>
                <c:pt idx="13">
                  <c:v>13</c:v>
                </c:pt>
                <c:pt idx="14">
                  <c:v>67</c:v>
                </c:pt>
                <c:pt idx="15">
                  <c:v>3</c:v>
                </c:pt>
                <c:pt idx="16">
                  <c:v>38</c:v>
                </c:pt>
                <c:pt idx="17">
                  <c:v>24</c:v>
                </c:pt>
                <c:pt idx="18">
                  <c:v>86</c:v>
                </c:pt>
                <c:pt idx="19">
                  <c:v>67</c:v>
                </c:pt>
                <c:pt idx="20">
                  <c:v>18</c:v>
                </c:pt>
                <c:pt idx="21">
                  <c:v>90</c:v>
                </c:pt>
                <c:pt idx="22">
                  <c:v>129</c:v>
                </c:pt>
                <c:pt idx="23">
                  <c:v>95</c:v>
                </c:pt>
                <c:pt idx="24">
                  <c:v>155</c:v>
                </c:pt>
                <c:pt idx="25">
                  <c:v>146</c:v>
                </c:pt>
                <c:pt idx="26">
                  <c:v>253</c:v>
                </c:pt>
                <c:pt idx="27">
                  <c:v>129</c:v>
                </c:pt>
                <c:pt idx="28">
                  <c:v>100</c:v>
                </c:pt>
              </c:numCache>
            </c:numRef>
          </c:val>
        </c:ser>
        <c:ser>
          <c:idx val="1"/>
          <c:order val="1"/>
          <c:tx>
            <c:strRef>
              <c:f>'SOLVIT home - lead'!$C$1</c:f>
              <c:strCache>
                <c:ptCount val="1"/>
                <c:pt idx="0">
                  <c:v>Lead</c:v>
                </c:pt>
              </c:strCache>
            </c:strRef>
          </c:tx>
          <c:invertIfNegative val="0"/>
          <c:cat>
            <c:strRef>
              <c:f>'SOLVIT home - lead'!$A$2:$A$30</c:f>
              <c:strCache>
                <c:ptCount val="29"/>
                <c:pt idx="0">
                  <c:v>LV</c:v>
                </c:pt>
                <c:pt idx="1">
                  <c:v>EE</c:v>
                </c:pt>
                <c:pt idx="2">
                  <c:v>LT</c:v>
                </c:pt>
                <c:pt idx="3">
                  <c:v>MT</c:v>
                </c:pt>
                <c:pt idx="4">
                  <c:v>SK</c:v>
                </c:pt>
                <c:pt idx="5">
                  <c:v>FI</c:v>
                </c:pt>
                <c:pt idx="6">
                  <c:v>SI</c:v>
                </c:pt>
                <c:pt idx="7">
                  <c:v>DK</c:v>
                </c:pt>
                <c:pt idx="8">
                  <c:v>CZ</c:v>
                </c:pt>
                <c:pt idx="9">
                  <c:v>BG</c:v>
                </c:pt>
                <c:pt idx="10">
                  <c:v>LU</c:v>
                </c:pt>
                <c:pt idx="11">
                  <c:v>PL</c:v>
                </c:pt>
                <c:pt idx="12">
                  <c:v>HU</c:v>
                </c:pt>
                <c:pt idx="13">
                  <c:v>NO</c:v>
                </c:pt>
                <c:pt idx="14">
                  <c:v>NL</c:v>
                </c:pt>
                <c:pt idx="15">
                  <c:v>CY</c:v>
                </c:pt>
                <c:pt idx="16">
                  <c:v>SE</c:v>
                </c:pt>
                <c:pt idx="17">
                  <c:v>HR</c:v>
                </c:pt>
                <c:pt idx="18">
                  <c:v>AT</c:v>
                </c:pt>
                <c:pt idx="19">
                  <c:v>BE</c:v>
                </c:pt>
                <c:pt idx="20">
                  <c:v>EL</c:v>
                </c:pt>
                <c:pt idx="21">
                  <c:v>IE</c:v>
                </c:pt>
                <c:pt idx="22">
                  <c:v>RO</c:v>
                </c:pt>
                <c:pt idx="23">
                  <c:v>PT</c:v>
                </c:pt>
                <c:pt idx="24">
                  <c:v>ES</c:v>
                </c:pt>
                <c:pt idx="25">
                  <c:v>UK</c:v>
                </c:pt>
                <c:pt idx="26">
                  <c:v>IT</c:v>
                </c:pt>
                <c:pt idx="27">
                  <c:v>FR</c:v>
                </c:pt>
                <c:pt idx="28">
                  <c:v>DE</c:v>
                </c:pt>
              </c:strCache>
            </c:strRef>
          </c:cat>
          <c:val>
            <c:numRef>
              <c:f>'SOLVIT home - lead'!$C$2:$C$30</c:f>
              <c:numCache>
                <c:formatCode>General</c:formatCode>
                <c:ptCount val="29"/>
                <c:pt idx="0">
                  <c:v>1</c:v>
                </c:pt>
                <c:pt idx="1">
                  <c:v>2</c:v>
                </c:pt>
                <c:pt idx="2">
                  <c:v>5</c:v>
                </c:pt>
                <c:pt idx="3">
                  <c:v>9</c:v>
                </c:pt>
                <c:pt idx="4">
                  <c:v>9</c:v>
                </c:pt>
                <c:pt idx="5">
                  <c:v>10</c:v>
                </c:pt>
                <c:pt idx="6">
                  <c:v>10</c:v>
                </c:pt>
                <c:pt idx="7">
                  <c:v>12</c:v>
                </c:pt>
                <c:pt idx="8">
                  <c:v>12</c:v>
                </c:pt>
                <c:pt idx="9">
                  <c:v>16</c:v>
                </c:pt>
                <c:pt idx="10">
                  <c:v>21</c:v>
                </c:pt>
                <c:pt idx="11">
                  <c:v>21</c:v>
                </c:pt>
                <c:pt idx="12">
                  <c:v>26</c:v>
                </c:pt>
                <c:pt idx="13">
                  <c:v>29</c:v>
                </c:pt>
                <c:pt idx="14">
                  <c:v>36</c:v>
                </c:pt>
                <c:pt idx="15">
                  <c:v>47</c:v>
                </c:pt>
                <c:pt idx="16">
                  <c:v>55</c:v>
                </c:pt>
                <c:pt idx="17">
                  <c:v>63</c:v>
                </c:pt>
                <c:pt idx="18">
                  <c:v>64</c:v>
                </c:pt>
                <c:pt idx="19">
                  <c:v>81</c:v>
                </c:pt>
                <c:pt idx="20">
                  <c:v>89</c:v>
                </c:pt>
                <c:pt idx="21">
                  <c:v>90</c:v>
                </c:pt>
                <c:pt idx="22">
                  <c:v>129</c:v>
                </c:pt>
                <c:pt idx="23">
                  <c:v>140</c:v>
                </c:pt>
                <c:pt idx="24">
                  <c:v>146</c:v>
                </c:pt>
                <c:pt idx="25">
                  <c:v>160</c:v>
                </c:pt>
                <c:pt idx="26">
                  <c:v>184</c:v>
                </c:pt>
                <c:pt idx="27">
                  <c:v>289</c:v>
                </c:pt>
                <c:pt idx="28">
                  <c:v>471</c:v>
                </c:pt>
              </c:numCache>
            </c:numRef>
          </c:val>
        </c:ser>
        <c:dLbls>
          <c:showLegendKey val="0"/>
          <c:showVal val="0"/>
          <c:showCatName val="0"/>
          <c:showSerName val="0"/>
          <c:showPercent val="0"/>
          <c:showBubbleSize val="0"/>
        </c:dLbls>
        <c:gapWidth val="150"/>
        <c:shape val="box"/>
        <c:axId val="163071104"/>
        <c:axId val="163072640"/>
        <c:axId val="0"/>
      </c:bar3DChart>
      <c:catAx>
        <c:axId val="163071104"/>
        <c:scaling>
          <c:orientation val="minMax"/>
        </c:scaling>
        <c:delete val="0"/>
        <c:axPos val="b"/>
        <c:majorTickMark val="none"/>
        <c:minorTickMark val="none"/>
        <c:tickLblPos val="nextTo"/>
        <c:txPr>
          <a:bodyPr/>
          <a:lstStyle/>
          <a:p>
            <a:pPr>
              <a:defRPr lang="en-US"/>
            </a:pPr>
            <a:endParaRPr lang="en-US"/>
          </a:p>
        </c:txPr>
        <c:crossAx val="163072640"/>
        <c:crosses val="autoZero"/>
        <c:auto val="1"/>
        <c:lblAlgn val="ctr"/>
        <c:lblOffset val="100"/>
        <c:noMultiLvlLbl val="0"/>
      </c:catAx>
      <c:valAx>
        <c:axId val="163072640"/>
        <c:scaling>
          <c:orientation val="minMax"/>
        </c:scaling>
        <c:delete val="0"/>
        <c:axPos val="l"/>
        <c:majorGridlines/>
        <c:numFmt formatCode="General" sourceLinked="1"/>
        <c:majorTickMark val="none"/>
        <c:minorTickMark val="none"/>
        <c:tickLblPos val="nextTo"/>
        <c:txPr>
          <a:bodyPr/>
          <a:lstStyle/>
          <a:p>
            <a:pPr>
              <a:defRPr lang="en-US"/>
            </a:pPr>
            <a:endParaRPr lang="en-US"/>
          </a:p>
        </c:txPr>
        <c:crossAx val="163071104"/>
        <c:crosses val="autoZero"/>
        <c:crossBetween val="between"/>
      </c:valAx>
    </c:plotArea>
    <c:legend>
      <c:legendPos val="r"/>
      <c:layout/>
      <c:overlay val="0"/>
      <c:txPr>
        <a:bodyPr/>
        <a:lstStyle/>
        <a:p>
          <a:pPr>
            <a:defRPr lang="en-US"/>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2800"/>
            </a:pPr>
            <a:r>
              <a:rPr lang="en-US" sz="2400" dirty="0" err="1"/>
              <a:t>Aantal</a:t>
            </a:r>
            <a:r>
              <a:rPr lang="en-US" sz="2400" dirty="0"/>
              <a:t> dossiers </a:t>
            </a:r>
            <a:r>
              <a:rPr lang="en-US" sz="2400" dirty="0" err="1"/>
              <a:t>bij</a:t>
            </a:r>
            <a:r>
              <a:rPr lang="en-US" sz="2400" dirty="0"/>
              <a:t> CHAP </a:t>
            </a:r>
            <a:r>
              <a:rPr lang="en-US" sz="2400" dirty="0" err="1" smtClean="0"/>
              <a:t>en</a:t>
            </a:r>
            <a:r>
              <a:rPr lang="en-US" sz="2400" dirty="0" smtClean="0"/>
              <a:t> </a:t>
            </a:r>
          </a:p>
          <a:p>
            <a:pPr>
              <a:defRPr lang="en-US" sz="2800"/>
            </a:pPr>
            <a:r>
              <a:rPr lang="en-US" sz="2400" dirty="0" err="1" smtClean="0"/>
              <a:t>aantal</a:t>
            </a:r>
            <a:r>
              <a:rPr lang="en-US" sz="2400" dirty="0" smtClean="0"/>
              <a:t> </a:t>
            </a:r>
            <a:r>
              <a:rPr lang="en-US" sz="2400" dirty="0" err="1" smtClean="0"/>
              <a:t>klachten</a:t>
            </a:r>
            <a:r>
              <a:rPr lang="en-US" sz="2400" dirty="0" smtClean="0"/>
              <a:t> </a:t>
            </a:r>
            <a:r>
              <a:rPr lang="en-US" sz="2400" dirty="0" err="1" smtClean="0"/>
              <a:t>effectief</a:t>
            </a:r>
            <a:r>
              <a:rPr lang="en-US" sz="2400" dirty="0" smtClean="0"/>
              <a:t> </a:t>
            </a:r>
            <a:r>
              <a:rPr lang="en-US" sz="2400" dirty="0" err="1" smtClean="0"/>
              <a:t>behandeld</a:t>
            </a:r>
            <a:r>
              <a:rPr lang="en-US" sz="2400" dirty="0" smtClean="0"/>
              <a:t> door </a:t>
            </a:r>
            <a:r>
              <a:rPr lang="en-US" sz="2400" dirty="0"/>
              <a:t>EU Pilot (2015)</a:t>
            </a:r>
          </a:p>
        </c:rich>
      </c:tx>
      <c:layout>
        <c:manualLayout>
          <c:xMode val="edge"/>
          <c:yMode val="edge"/>
          <c:x val="0.113914050689972"/>
          <c:y val="1.8324082316971999E-2"/>
        </c:manualLayout>
      </c:layout>
      <c:overlay val="0"/>
    </c:title>
    <c:autoTitleDeleted val="0"/>
    <c:plotArea>
      <c:layout>
        <c:manualLayout>
          <c:layoutTarget val="inner"/>
          <c:xMode val="edge"/>
          <c:yMode val="edge"/>
          <c:x val="0.122793893292077"/>
          <c:y val="0.25035547998274399"/>
          <c:w val="0.72473995628564702"/>
          <c:h val="0.52291350763730704"/>
        </c:manualLayout>
      </c:layout>
      <c:lineChart>
        <c:grouping val="standard"/>
        <c:varyColors val="0"/>
        <c:ser>
          <c:idx val="0"/>
          <c:order val="0"/>
          <c:tx>
            <c:strRef>
              <c:f>'EU Pilot - CHAP 2015'!$F$2</c:f>
              <c:strCache>
                <c:ptCount val="1"/>
                <c:pt idx="0">
                  <c:v>Aantal dossiers CHAP</c:v>
                </c:pt>
              </c:strCache>
            </c:strRef>
          </c:tx>
          <c:marker>
            <c:symbol val="none"/>
          </c:marker>
          <c:cat>
            <c:numRef>
              <c:f>'EU Pilot - CHAP 2015'!$E$3:$E$7</c:f>
              <c:numCache>
                <c:formatCode>General</c:formatCode>
                <c:ptCount val="5"/>
                <c:pt idx="0">
                  <c:v>2011</c:v>
                </c:pt>
                <c:pt idx="1">
                  <c:v>2012</c:v>
                </c:pt>
                <c:pt idx="2">
                  <c:v>2013</c:v>
                </c:pt>
                <c:pt idx="3">
                  <c:v>2014</c:v>
                </c:pt>
                <c:pt idx="4">
                  <c:v>2015</c:v>
                </c:pt>
              </c:numCache>
            </c:numRef>
          </c:cat>
          <c:val>
            <c:numRef>
              <c:f>'EU Pilot - CHAP 2015'!$F$3:$F$7</c:f>
              <c:numCache>
                <c:formatCode>General</c:formatCode>
                <c:ptCount val="5"/>
                <c:pt idx="0">
                  <c:v>3115</c:v>
                </c:pt>
                <c:pt idx="1">
                  <c:v>3141</c:v>
                </c:pt>
                <c:pt idx="2">
                  <c:v>3505</c:v>
                </c:pt>
                <c:pt idx="3">
                  <c:v>3715</c:v>
                </c:pt>
                <c:pt idx="4">
                  <c:v>3450</c:v>
                </c:pt>
              </c:numCache>
            </c:numRef>
          </c:val>
          <c:smooth val="0"/>
        </c:ser>
        <c:ser>
          <c:idx val="1"/>
          <c:order val="1"/>
          <c:tx>
            <c:strRef>
              <c:f>'EU Pilot - CHAP 2015'!$G$2</c:f>
              <c:strCache>
                <c:ptCount val="1"/>
                <c:pt idx="0">
                  <c:v>Aantal dossiers EU Pilot</c:v>
                </c:pt>
              </c:strCache>
            </c:strRef>
          </c:tx>
          <c:marker>
            <c:symbol val="none"/>
          </c:marker>
          <c:cat>
            <c:numRef>
              <c:f>'EU Pilot - CHAP 2015'!$E$3:$E$7</c:f>
              <c:numCache>
                <c:formatCode>General</c:formatCode>
                <c:ptCount val="5"/>
                <c:pt idx="0">
                  <c:v>2011</c:v>
                </c:pt>
                <c:pt idx="1">
                  <c:v>2012</c:v>
                </c:pt>
                <c:pt idx="2">
                  <c:v>2013</c:v>
                </c:pt>
                <c:pt idx="3">
                  <c:v>2014</c:v>
                </c:pt>
                <c:pt idx="4">
                  <c:v>2015</c:v>
                </c:pt>
              </c:numCache>
            </c:numRef>
          </c:cat>
          <c:val>
            <c:numRef>
              <c:f>'EU Pilot - CHAP 2015'!$G$3:$G$7</c:f>
              <c:numCache>
                <c:formatCode>General</c:formatCode>
                <c:ptCount val="5"/>
                <c:pt idx="0">
                  <c:v>1201</c:v>
                </c:pt>
                <c:pt idx="1">
                  <c:v>1405</c:v>
                </c:pt>
                <c:pt idx="2">
                  <c:v>1502</c:v>
                </c:pt>
                <c:pt idx="3">
                  <c:v>1208</c:v>
                </c:pt>
                <c:pt idx="4">
                  <c:v>881</c:v>
                </c:pt>
              </c:numCache>
            </c:numRef>
          </c:val>
          <c:smooth val="0"/>
        </c:ser>
        <c:dLbls>
          <c:showLegendKey val="0"/>
          <c:showVal val="0"/>
          <c:showCatName val="0"/>
          <c:showSerName val="0"/>
          <c:showPercent val="0"/>
          <c:showBubbleSize val="0"/>
        </c:dLbls>
        <c:marker val="1"/>
        <c:smooth val="0"/>
        <c:axId val="163115776"/>
        <c:axId val="163117312"/>
      </c:lineChart>
      <c:catAx>
        <c:axId val="163115776"/>
        <c:scaling>
          <c:orientation val="minMax"/>
        </c:scaling>
        <c:delete val="0"/>
        <c:axPos val="b"/>
        <c:numFmt formatCode="General" sourceLinked="1"/>
        <c:majorTickMark val="none"/>
        <c:minorTickMark val="none"/>
        <c:tickLblPos val="nextTo"/>
        <c:txPr>
          <a:bodyPr/>
          <a:lstStyle/>
          <a:p>
            <a:pPr>
              <a:defRPr lang="en-US"/>
            </a:pPr>
            <a:endParaRPr lang="en-US"/>
          </a:p>
        </c:txPr>
        <c:crossAx val="163117312"/>
        <c:crosses val="autoZero"/>
        <c:auto val="1"/>
        <c:lblAlgn val="ctr"/>
        <c:lblOffset val="100"/>
        <c:noMultiLvlLbl val="0"/>
      </c:catAx>
      <c:valAx>
        <c:axId val="163117312"/>
        <c:scaling>
          <c:orientation val="minMax"/>
        </c:scaling>
        <c:delete val="0"/>
        <c:axPos val="l"/>
        <c:majorGridlines/>
        <c:title>
          <c:tx>
            <c:rich>
              <a:bodyPr/>
              <a:lstStyle/>
              <a:p>
                <a:pPr>
                  <a:defRPr lang="en-US" sz="1600"/>
                </a:pPr>
                <a:r>
                  <a:rPr lang="en-US" sz="1600"/>
                  <a:t>Aantal</a:t>
                </a:r>
                <a:r>
                  <a:rPr lang="en-US" sz="1600" baseline="0"/>
                  <a:t> dossiers</a:t>
                </a:r>
                <a:endParaRPr lang="en-US" sz="1600"/>
              </a:p>
            </c:rich>
          </c:tx>
          <c:layout>
            <c:manualLayout>
              <c:xMode val="edge"/>
              <c:yMode val="edge"/>
              <c:x val="3.4479905841421202E-2"/>
              <c:y val="0.38990448749109702"/>
            </c:manualLayout>
          </c:layout>
          <c:overlay val="0"/>
        </c:title>
        <c:numFmt formatCode="General" sourceLinked="1"/>
        <c:majorTickMark val="none"/>
        <c:minorTickMark val="none"/>
        <c:tickLblPos val="nextTo"/>
        <c:txPr>
          <a:bodyPr/>
          <a:lstStyle/>
          <a:p>
            <a:pPr>
              <a:defRPr lang="en-US"/>
            </a:pPr>
            <a:endParaRPr lang="en-US"/>
          </a:p>
        </c:txPr>
        <c:crossAx val="163115776"/>
        <c:crosses val="autoZero"/>
        <c:crossBetween val="between"/>
      </c:valAx>
    </c:plotArea>
    <c:legend>
      <c:legendPos val="r"/>
      <c:layout>
        <c:manualLayout>
          <c:xMode val="edge"/>
          <c:yMode val="edge"/>
          <c:x val="0.69151896228054399"/>
          <c:y val="0.82508591745141702"/>
          <c:w val="0.266238248224834"/>
          <c:h val="0.114017092659212"/>
        </c:manualLayout>
      </c:layout>
      <c:overlay val="0"/>
      <c:txPr>
        <a:bodyPr/>
        <a:lstStyle/>
        <a:p>
          <a:pPr>
            <a:defRPr lang="en-US" sz="14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2000"/>
            </a:pPr>
            <a:r>
              <a:rPr lang="en-US" sz="2000"/>
              <a:t>Klachten bij EU Pilot per beleidsdomein (2015)</a:t>
            </a:r>
          </a:p>
        </c:rich>
      </c:tx>
      <c:layout>
        <c:manualLayout>
          <c:xMode val="edge"/>
          <c:yMode val="edge"/>
          <c:x val="1.6036644076584099E-2"/>
          <c:y val="1.7081701350932999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0"/>
              <c:delete val="1"/>
            </c:dLbl>
            <c:dLbl>
              <c:idx val="1"/>
              <c:layout>
                <c:manualLayout>
                  <c:x val="0.105382040884346"/>
                  <c:y val="-1.0044520898703099E-2"/>
                </c:manualLayout>
              </c:layout>
              <c:showLegendKey val="0"/>
              <c:showVal val="0"/>
              <c:showCatName val="1"/>
              <c:showSerName val="0"/>
              <c:showPercent val="1"/>
              <c:showBubbleSize val="0"/>
            </c:dLbl>
            <c:dLbl>
              <c:idx val="2"/>
              <c:layout>
                <c:manualLayout>
                  <c:x val="1.9764586342258299E-2"/>
                  <c:y val="-1.68764780173065E-2"/>
                </c:manualLayout>
              </c:layout>
              <c:showLegendKey val="0"/>
              <c:showVal val="0"/>
              <c:showCatName val="1"/>
              <c:showSerName val="0"/>
              <c:showPercent val="1"/>
              <c:showBubbleSize val="0"/>
            </c:dLbl>
            <c:dLbl>
              <c:idx val="3"/>
              <c:layout>
                <c:manualLayout>
                  <c:x val="0"/>
                  <c:y val="-0.107807929235644"/>
                </c:manualLayout>
              </c:layout>
              <c:showLegendKey val="0"/>
              <c:showVal val="0"/>
              <c:showCatName val="1"/>
              <c:showSerName val="0"/>
              <c:showPercent val="1"/>
              <c:showBubbleSize val="0"/>
            </c:dLbl>
            <c:dLbl>
              <c:idx val="4"/>
              <c:layout>
                <c:manualLayout>
                  <c:x val="3.3540139058623103E-2"/>
                  <c:y val="-2.4177517041341998E-3"/>
                </c:manualLayout>
              </c:layout>
              <c:showLegendKey val="0"/>
              <c:showVal val="0"/>
              <c:showCatName val="1"/>
              <c:showSerName val="0"/>
              <c:showPercent val="1"/>
              <c:showBubbleSize val="0"/>
            </c:dLbl>
            <c:dLbl>
              <c:idx val="5"/>
              <c:layout>
                <c:manualLayout>
                  <c:x val="-0.147938886420027"/>
                  <c:y val="-9.6710068165368201E-3"/>
                </c:manualLayout>
              </c:layout>
              <c:showLegendKey val="0"/>
              <c:showVal val="0"/>
              <c:showCatName val="1"/>
              <c:showSerName val="0"/>
              <c:showPercent val="1"/>
              <c:showBubbleSize val="0"/>
            </c:dLbl>
            <c:dLbl>
              <c:idx val="6"/>
              <c:layout>
                <c:manualLayout>
                  <c:x val="-9.5740056660370998E-2"/>
                  <c:y val="-0.117941925984815"/>
                </c:manualLayout>
              </c:layout>
              <c:showLegendKey val="0"/>
              <c:showVal val="0"/>
              <c:showCatName val="1"/>
              <c:showSerName val="0"/>
              <c:showPercent val="1"/>
              <c:showBubbleSize val="0"/>
            </c:dLbl>
            <c:txPr>
              <a:bodyPr/>
              <a:lstStyle/>
              <a:p>
                <a:pPr>
                  <a:defRPr lang="en-US" sz="1600"/>
                </a:pPr>
                <a:endParaRPr lang="en-US"/>
              </a:p>
            </c:txPr>
            <c:showLegendKey val="0"/>
            <c:showVal val="0"/>
            <c:showCatName val="1"/>
            <c:showSerName val="0"/>
            <c:showPercent val="1"/>
            <c:showBubbleSize val="0"/>
            <c:showLeaderLines val="1"/>
          </c:dLbls>
          <c:cat>
            <c:strRef>
              <c:f>'EU Pilot - main policy areas'!$A$3:$A$9</c:f>
              <c:strCache>
                <c:ptCount val="7"/>
                <c:pt idx="1">
                  <c:v>Belastingen en douane-unie</c:v>
                </c:pt>
                <c:pt idx="2">
                  <c:v>Milieu</c:v>
                </c:pt>
                <c:pt idx="3">
                  <c:v>Justitie en consumenten</c:v>
                </c:pt>
                <c:pt idx="4">
                  <c:v>Interne markt, industrie, ondernemerschap en KMO's</c:v>
                </c:pt>
                <c:pt idx="5">
                  <c:v>Mobiliteit en vervoer</c:v>
                </c:pt>
                <c:pt idx="6">
                  <c:v>Andere</c:v>
                </c:pt>
              </c:strCache>
            </c:strRef>
          </c:cat>
          <c:val>
            <c:numRef>
              <c:f>'EU Pilot - main policy areas'!$B$3:$B$9</c:f>
              <c:numCache>
                <c:formatCode>General</c:formatCode>
                <c:ptCount val="7"/>
                <c:pt idx="1">
                  <c:v>90</c:v>
                </c:pt>
                <c:pt idx="2">
                  <c:v>101</c:v>
                </c:pt>
                <c:pt idx="3">
                  <c:v>103</c:v>
                </c:pt>
                <c:pt idx="4">
                  <c:v>107</c:v>
                </c:pt>
                <c:pt idx="5">
                  <c:v>123</c:v>
                </c:pt>
                <c:pt idx="6">
                  <c:v>357</c:v>
                </c:pt>
              </c:numCache>
            </c:numRef>
          </c:val>
        </c:ser>
        <c:dLbls>
          <c:showLegendKey val="0"/>
          <c:showVal val="0"/>
          <c:showCatName val="1"/>
          <c:showSerName val="0"/>
          <c:showPercent val="1"/>
          <c:showBubbleSize val="0"/>
          <c:showLeaderLines val="1"/>
        </c:dLbls>
      </c:pie3DChart>
    </c:plotArea>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sz="2400" dirty="0" err="1"/>
              <a:t>Klachten</a:t>
            </a:r>
            <a:r>
              <a:rPr lang="en-US" sz="2400" dirty="0"/>
              <a:t> </a:t>
            </a:r>
            <a:r>
              <a:rPr lang="en-US" sz="2400" dirty="0" err="1"/>
              <a:t>bij</a:t>
            </a:r>
            <a:r>
              <a:rPr lang="en-US" sz="2400" dirty="0"/>
              <a:t> EU Pilot BE per </a:t>
            </a:r>
            <a:r>
              <a:rPr lang="en-US" sz="2400" dirty="0" err="1"/>
              <a:t>beleidsdomein</a:t>
            </a:r>
            <a:r>
              <a:rPr lang="en-US" sz="2400" baseline="0" dirty="0"/>
              <a:t> (2016)</a:t>
            </a:r>
            <a:r>
              <a:rPr lang="en-US" sz="2400" dirty="0"/>
              <a:t> </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Sheet2!$E$1:$E$8</c:f>
              <c:strCache>
                <c:ptCount val="8"/>
                <c:pt idx="0">
                  <c:v>belastingen en douane-unie</c:v>
                </c:pt>
                <c:pt idx="1">
                  <c:v>IM, industrie,ondernemerschap,KMO's</c:v>
                </c:pt>
                <c:pt idx="2">
                  <c:v>justitie en consumentenzaken</c:v>
                </c:pt>
                <c:pt idx="3">
                  <c:v>klimaat, energie en milieu</c:v>
                </c:pt>
                <c:pt idx="4">
                  <c:v>mobiliteit en vervoer</c:v>
                </c:pt>
                <c:pt idx="5">
                  <c:v>overige (MARE, FISMA, CNECT, ..)</c:v>
                </c:pt>
                <c:pt idx="6">
                  <c:v>werkgelegenheid, sociale zekerheid</c:v>
                </c:pt>
                <c:pt idx="7">
                  <c:v>migratie en binnenlandse zaken</c:v>
                </c:pt>
              </c:strCache>
            </c:strRef>
          </c:cat>
          <c:val>
            <c:numRef>
              <c:f>Sheet2!$F$1:$F$8</c:f>
              <c:numCache>
                <c:formatCode>General</c:formatCode>
                <c:ptCount val="8"/>
                <c:pt idx="0">
                  <c:v>12</c:v>
                </c:pt>
                <c:pt idx="1">
                  <c:v>10</c:v>
                </c:pt>
                <c:pt idx="2">
                  <c:v>10</c:v>
                </c:pt>
                <c:pt idx="3">
                  <c:v>9</c:v>
                </c:pt>
                <c:pt idx="4">
                  <c:v>7</c:v>
                </c:pt>
                <c:pt idx="5">
                  <c:v>5</c:v>
                </c:pt>
                <c:pt idx="6">
                  <c:v>2</c:v>
                </c:pt>
                <c:pt idx="7">
                  <c:v>2</c:v>
                </c:pt>
              </c:numCache>
            </c:numRef>
          </c:val>
        </c:ser>
        <c:dLbls>
          <c:showLegendKey val="0"/>
          <c:showVal val="0"/>
          <c:showCatName val="0"/>
          <c:showSerName val="0"/>
          <c:showPercent val="0"/>
          <c:showBubbleSize val="0"/>
        </c:dLbls>
        <c:gapWidth val="75"/>
        <c:shape val="box"/>
        <c:axId val="161842688"/>
        <c:axId val="161844224"/>
        <c:axId val="0"/>
      </c:bar3DChart>
      <c:catAx>
        <c:axId val="161842688"/>
        <c:scaling>
          <c:orientation val="minMax"/>
        </c:scaling>
        <c:delete val="0"/>
        <c:axPos val="b"/>
        <c:majorTickMark val="none"/>
        <c:minorTickMark val="none"/>
        <c:tickLblPos val="nextTo"/>
        <c:txPr>
          <a:bodyPr/>
          <a:lstStyle/>
          <a:p>
            <a:pPr>
              <a:defRPr lang="en-US"/>
            </a:pPr>
            <a:endParaRPr lang="en-US"/>
          </a:p>
        </c:txPr>
        <c:crossAx val="161844224"/>
        <c:crosses val="autoZero"/>
        <c:auto val="1"/>
        <c:lblAlgn val="ctr"/>
        <c:lblOffset val="100"/>
        <c:noMultiLvlLbl val="0"/>
      </c:catAx>
      <c:valAx>
        <c:axId val="161844224"/>
        <c:scaling>
          <c:orientation val="minMax"/>
        </c:scaling>
        <c:delete val="0"/>
        <c:axPos val="l"/>
        <c:majorGridlines/>
        <c:numFmt formatCode="General" sourceLinked="1"/>
        <c:majorTickMark val="none"/>
        <c:minorTickMark val="none"/>
        <c:tickLblPos val="nextTo"/>
        <c:spPr>
          <a:ln w="9525">
            <a:noFill/>
          </a:ln>
        </c:spPr>
        <c:txPr>
          <a:bodyPr/>
          <a:lstStyle/>
          <a:p>
            <a:pPr>
              <a:defRPr lang="en-US"/>
            </a:pPr>
            <a:endParaRPr lang="en-US"/>
          </a:p>
        </c:txPr>
        <c:crossAx val="161842688"/>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380702F-DC28-4689-8EBA-73802D70DB18}" type="datetimeFigureOut">
              <a:rPr lang="en-US" smtClean="0"/>
              <a:pPr/>
              <a:t>19/12/2016</a:t>
            </a:fld>
            <a:endParaRPr lang="en-US"/>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2AE2A19-D674-4344-8F65-C2B81D28ED48}" type="slidenum">
              <a:rPr lang="en-US" smtClean="0"/>
              <a:pPr/>
              <a:t>‹#›</a:t>
            </a:fld>
            <a:endParaRPr lang="en-US"/>
          </a:p>
        </p:txBody>
      </p:sp>
    </p:spTree>
    <p:extLst>
      <p:ext uri="{BB962C8B-B14F-4D97-AF65-F5344CB8AC3E}">
        <p14:creationId xmlns:p14="http://schemas.microsoft.com/office/powerpoint/2010/main" val="740261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D39C675-23B4-40C0-B4AA-45DF542E584E}" type="datetimeFigureOut">
              <a:rPr lang="en-US" smtClean="0"/>
              <a:pPr/>
              <a:t>19/12/2016</a:t>
            </a:fld>
            <a:endParaRPr lang="en-US"/>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9E202CDD-8388-4E50-8CF9-A92F7CDFA344}" type="slidenum">
              <a:rPr lang="en-US" smtClean="0"/>
              <a:pPr/>
              <a:t>‹#›</a:t>
            </a:fld>
            <a:endParaRPr lang="en-US"/>
          </a:p>
        </p:txBody>
      </p:sp>
    </p:spTree>
    <p:extLst>
      <p:ext uri="{BB962C8B-B14F-4D97-AF65-F5344CB8AC3E}">
        <p14:creationId xmlns:p14="http://schemas.microsoft.com/office/powerpoint/2010/main" val="48827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202CDD-8388-4E50-8CF9-A92F7CDFA344}" type="slidenum">
              <a:rPr lang="en-US" smtClean="0"/>
              <a:pPr/>
              <a:t>1</a:t>
            </a:fld>
            <a:endParaRPr lang="en-US"/>
          </a:p>
        </p:txBody>
      </p:sp>
    </p:spTree>
    <p:extLst>
      <p:ext uri="{BB962C8B-B14F-4D97-AF65-F5344CB8AC3E}">
        <p14:creationId xmlns:p14="http://schemas.microsoft.com/office/powerpoint/2010/main" val="3586125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9E202CDD-8388-4E50-8CF9-A92F7CDFA344}" type="slidenum">
              <a:rPr lang="en-US" smtClean="0"/>
              <a:pPr/>
              <a:t>10</a:t>
            </a:fld>
            <a:endParaRPr lang="en-US"/>
          </a:p>
        </p:txBody>
      </p:sp>
    </p:spTree>
    <p:extLst>
      <p:ext uri="{BB962C8B-B14F-4D97-AF65-F5344CB8AC3E}">
        <p14:creationId xmlns:p14="http://schemas.microsoft.com/office/powerpoint/2010/main" val="2703184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smtClean="0"/>
          </a:p>
        </p:txBody>
      </p:sp>
      <p:sp>
        <p:nvSpPr>
          <p:cNvPr id="4" name="Tijdelijke aanduiding voor dianummer 3"/>
          <p:cNvSpPr>
            <a:spLocks noGrp="1"/>
          </p:cNvSpPr>
          <p:nvPr>
            <p:ph type="sldNum" sz="quarter" idx="10"/>
          </p:nvPr>
        </p:nvSpPr>
        <p:spPr/>
        <p:txBody>
          <a:bodyPr/>
          <a:lstStyle/>
          <a:p>
            <a:fld id="{9E202CDD-8388-4E50-8CF9-A92F7CDFA34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228600" indent="-228600">
              <a:buNone/>
            </a:pPr>
            <a:endParaRPr lang="nl-NL" dirty="0"/>
          </a:p>
        </p:txBody>
      </p:sp>
      <p:sp>
        <p:nvSpPr>
          <p:cNvPr id="4" name="Tijdelijke aanduiding voor dianummer 3"/>
          <p:cNvSpPr>
            <a:spLocks noGrp="1"/>
          </p:cNvSpPr>
          <p:nvPr>
            <p:ph type="sldNum" sz="quarter" idx="10"/>
          </p:nvPr>
        </p:nvSpPr>
        <p:spPr/>
        <p:txBody>
          <a:bodyPr/>
          <a:lstStyle/>
          <a:p>
            <a:fld id="{9E202CDD-8388-4E50-8CF9-A92F7CDFA34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E202CDD-8388-4E50-8CF9-A92F7CDFA34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02CDD-8388-4E50-8CF9-A92F7CDFA344}" type="slidenum">
              <a:rPr lang="en-US" smtClean="0"/>
              <a:pPr/>
              <a:t>14</a:t>
            </a:fld>
            <a:endParaRPr lang="en-US"/>
          </a:p>
        </p:txBody>
      </p:sp>
    </p:spTree>
    <p:extLst>
      <p:ext uri="{BB962C8B-B14F-4D97-AF65-F5344CB8AC3E}">
        <p14:creationId xmlns:p14="http://schemas.microsoft.com/office/powerpoint/2010/main" val="3880164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202CDD-8388-4E50-8CF9-A92F7CDFA344}" type="slidenum">
              <a:rPr lang="en-US" smtClean="0"/>
              <a:pPr/>
              <a:t>15</a:t>
            </a:fld>
            <a:endParaRPr lang="en-US"/>
          </a:p>
        </p:txBody>
      </p:sp>
    </p:spTree>
    <p:extLst>
      <p:ext uri="{BB962C8B-B14F-4D97-AF65-F5344CB8AC3E}">
        <p14:creationId xmlns:p14="http://schemas.microsoft.com/office/powerpoint/2010/main" val="2455178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E202CDD-8388-4E50-8CF9-A92F7CDFA34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202CDD-8388-4E50-8CF9-A92F7CDFA344}" type="slidenum">
              <a:rPr lang="en-US" smtClean="0"/>
              <a:pPr/>
              <a:t>17</a:t>
            </a:fld>
            <a:endParaRPr lang="en-US"/>
          </a:p>
        </p:txBody>
      </p:sp>
    </p:spTree>
    <p:extLst>
      <p:ext uri="{BB962C8B-B14F-4D97-AF65-F5344CB8AC3E}">
        <p14:creationId xmlns:p14="http://schemas.microsoft.com/office/powerpoint/2010/main" val="1536942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02CDD-8388-4E50-8CF9-A92F7CDFA344}" type="slidenum">
              <a:rPr lang="en-US" smtClean="0"/>
              <a:pPr/>
              <a:t>18</a:t>
            </a:fld>
            <a:endParaRPr lang="en-US"/>
          </a:p>
        </p:txBody>
      </p:sp>
    </p:spTree>
    <p:extLst>
      <p:ext uri="{BB962C8B-B14F-4D97-AF65-F5344CB8AC3E}">
        <p14:creationId xmlns:p14="http://schemas.microsoft.com/office/powerpoint/2010/main" val="225775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02CDD-8388-4E50-8CF9-A92F7CDFA344}" type="slidenum">
              <a:rPr lang="en-US" smtClean="0"/>
              <a:pPr/>
              <a:t>19</a:t>
            </a:fld>
            <a:endParaRPr lang="en-US"/>
          </a:p>
        </p:txBody>
      </p:sp>
    </p:spTree>
    <p:extLst>
      <p:ext uri="{BB962C8B-B14F-4D97-AF65-F5344CB8AC3E}">
        <p14:creationId xmlns:p14="http://schemas.microsoft.com/office/powerpoint/2010/main" val="3653751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02CDD-8388-4E50-8CF9-A92F7CDFA344}" type="slidenum">
              <a:rPr lang="en-US" smtClean="0"/>
              <a:pPr/>
              <a:t>2</a:t>
            </a:fld>
            <a:endParaRPr lang="en-US"/>
          </a:p>
        </p:txBody>
      </p:sp>
    </p:spTree>
    <p:extLst>
      <p:ext uri="{BB962C8B-B14F-4D97-AF65-F5344CB8AC3E}">
        <p14:creationId xmlns:p14="http://schemas.microsoft.com/office/powerpoint/2010/main" val="4266627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baseline="0" dirty="0" smtClean="0"/>
          </a:p>
        </p:txBody>
      </p:sp>
      <p:sp>
        <p:nvSpPr>
          <p:cNvPr id="4" name="Slide Number Placeholder 3"/>
          <p:cNvSpPr>
            <a:spLocks noGrp="1"/>
          </p:cNvSpPr>
          <p:nvPr>
            <p:ph type="sldNum" sz="quarter" idx="10"/>
          </p:nvPr>
        </p:nvSpPr>
        <p:spPr/>
        <p:txBody>
          <a:bodyPr/>
          <a:lstStyle/>
          <a:p>
            <a:fld id="{9E202CDD-8388-4E50-8CF9-A92F7CDFA344}" type="slidenum">
              <a:rPr lang="en-US" smtClean="0"/>
              <a:pPr/>
              <a:t>20</a:t>
            </a:fld>
            <a:endParaRPr lang="en-US"/>
          </a:p>
        </p:txBody>
      </p:sp>
    </p:spTree>
    <p:extLst>
      <p:ext uri="{BB962C8B-B14F-4D97-AF65-F5344CB8AC3E}">
        <p14:creationId xmlns:p14="http://schemas.microsoft.com/office/powerpoint/2010/main" val="2254526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ingdings" charset="2"/>
              <a:buNone/>
              <a:tabLst/>
              <a:defRPr/>
            </a:pPr>
            <a:endParaRPr lang="nl-BE" sz="1200" b="0" i="0" dirty="0" smtClean="0"/>
          </a:p>
        </p:txBody>
      </p:sp>
      <p:sp>
        <p:nvSpPr>
          <p:cNvPr id="4" name="Slide Number Placeholder 3"/>
          <p:cNvSpPr>
            <a:spLocks noGrp="1"/>
          </p:cNvSpPr>
          <p:nvPr>
            <p:ph type="sldNum" sz="quarter" idx="10"/>
          </p:nvPr>
        </p:nvSpPr>
        <p:spPr/>
        <p:txBody>
          <a:bodyPr/>
          <a:lstStyle/>
          <a:p>
            <a:fld id="{9E202CDD-8388-4E50-8CF9-A92F7CDFA344}" type="slidenum">
              <a:rPr lang="en-US" smtClean="0"/>
              <a:pPr/>
              <a:t>21</a:t>
            </a:fld>
            <a:endParaRPr lang="en-US"/>
          </a:p>
        </p:txBody>
      </p:sp>
    </p:spTree>
    <p:extLst>
      <p:ext uri="{BB962C8B-B14F-4D97-AF65-F5344CB8AC3E}">
        <p14:creationId xmlns:p14="http://schemas.microsoft.com/office/powerpoint/2010/main" val="3202074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9E202CDD-8388-4E50-8CF9-A92F7CDFA344}" type="slidenum">
              <a:rPr lang="en-US" smtClean="0"/>
              <a:pPr/>
              <a:t>22</a:t>
            </a:fld>
            <a:endParaRPr lang="en-US"/>
          </a:p>
        </p:txBody>
      </p:sp>
    </p:spTree>
    <p:extLst>
      <p:ext uri="{BB962C8B-B14F-4D97-AF65-F5344CB8AC3E}">
        <p14:creationId xmlns:p14="http://schemas.microsoft.com/office/powerpoint/2010/main" val="2276950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202CDD-8388-4E50-8CF9-A92F7CDFA344}" type="slidenum">
              <a:rPr lang="en-US" smtClean="0"/>
              <a:pPr/>
              <a:t>23</a:t>
            </a:fld>
            <a:endParaRPr lang="en-US"/>
          </a:p>
        </p:txBody>
      </p:sp>
    </p:spTree>
    <p:extLst>
      <p:ext uri="{BB962C8B-B14F-4D97-AF65-F5344CB8AC3E}">
        <p14:creationId xmlns:p14="http://schemas.microsoft.com/office/powerpoint/2010/main" val="210484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202CDD-8388-4E50-8CF9-A92F7CDFA344}" type="slidenum">
              <a:rPr lang="en-US" smtClean="0"/>
              <a:pPr/>
              <a:t>24</a:t>
            </a:fld>
            <a:endParaRPr lang="en-US"/>
          </a:p>
        </p:txBody>
      </p:sp>
    </p:spTree>
    <p:extLst>
      <p:ext uri="{BB962C8B-B14F-4D97-AF65-F5344CB8AC3E}">
        <p14:creationId xmlns:p14="http://schemas.microsoft.com/office/powerpoint/2010/main" val="1649433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202CDD-8388-4E50-8CF9-A92F7CDFA344}" type="slidenum">
              <a:rPr lang="en-US" smtClean="0"/>
              <a:pPr/>
              <a:t>25</a:t>
            </a:fld>
            <a:endParaRPr lang="en-US"/>
          </a:p>
        </p:txBody>
      </p:sp>
    </p:spTree>
    <p:extLst>
      <p:ext uri="{BB962C8B-B14F-4D97-AF65-F5344CB8AC3E}">
        <p14:creationId xmlns:p14="http://schemas.microsoft.com/office/powerpoint/2010/main" val="1553443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 typeface="Wingdings" charset="2"/>
              <a:buNone/>
              <a:tabLst/>
              <a:defRPr/>
            </a:pPr>
            <a:endParaRPr lang="fr-FR" sz="1200" dirty="0" smtClean="0"/>
          </a:p>
        </p:txBody>
      </p:sp>
      <p:sp>
        <p:nvSpPr>
          <p:cNvPr id="4" name="Tijdelijke aanduiding voor dianummer 3"/>
          <p:cNvSpPr>
            <a:spLocks noGrp="1"/>
          </p:cNvSpPr>
          <p:nvPr>
            <p:ph type="sldNum" sz="quarter" idx="10"/>
          </p:nvPr>
        </p:nvSpPr>
        <p:spPr/>
        <p:txBody>
          <a:bodyPr/>
          <a:lstStyle/>
          <a:p>
            <a:fld id="{9E202CDD-8388-4E50-8CF9-A92F7CDFA34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Font typeface="Wingdings" charset="2"/>
              <a:buNone/>
            </a:pPr>
            <a:endParaRPr lang="fr-FR" sz="1200" baseline="0" dirty="0" smtClean="0"/>
          </a:p>
        </p:txBody>
      </p:sp>
      <p:sp>
        <p:nvSpPr>
          <p:cNvPr id="4" name="Slide Number Placeholder 3"/>
          <p:cNvSpPr>
            <a:spLocks noGrp="1"/>
          </p:cNvSpPr>
          <p:nvPr>
            <p:ph type="sldNum" sz="quarter" idx="10"/>
          </p:nvPr>
        </p:nvSpPr>
        <p:spPr/>
        <p:txBody>
          <a:bodyPr/>
          <a:lstStyle/>
          <a:p>
            <a:fld id="{9E202CDD-8388-4E50-8CF9-A92F7CDFA344}" type="slidenum">
              <a:rPr lang="en-US" smtClean="0"/>
              <a:pPr/>
              <a:t>27</a:t>
            </a:fld>
            <a:endParaRPr lang="en-US"/>
          </a:p>
        </p:txBody>
      </p:sp>
    </p:spTree>
    <p:extLst>
      <p:ext uri="{BB962C8B-B14F-4D97-AF65-F5344CB8AC3E}">
        <p14:creationId xmlns:p14="http://schemas.microsoft.com/office/powerpoint/2010/main" val="2940561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9E202CDD-8388-4E50-8CF9-A92F7CDFA344}" type="slidenum">
              <a:rPr lang="en-US" smtClean="0"/>
              <a:pPr/>
              <a:t>28</a:t>
            </a:fld>
            <a:endParaRPr lang="en-US"/>
          </a:p>
        </p:txBody>
      </p:sp>
    </p:spTree>
    <p:extLst>
      <p:ext uri="{BB962C8B-B14F-4D97-AF65-F5344CB8AC3E}">
        <p14:creationId xmlns:p14="http://schemas.microsoft.com/office/powerpoint/2010/main" val="617932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202CDD-8388-4E50-8CF9-A92F7CDFA344}" type="slidenum">
              <a:rPr lang="en-US" smtClean="0"/>
              <a:pPr/>
              <a:t>29</a:t>
            </a:fld>
            <a:endParaRPr lang="en-US"/>
          </a:p>
        </p:txBody>
      </p:sp>
    </p:spTree>
    <p:extLst>
      <p:ext uri="{BB962C8B-B14F-4D97-AF65-F5344CB8AC3E}">
        <p14:creationId xmlns:p14="http://schemas.microsoft.com/office/powerpoint/2010/main" val="358835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baseline="0" dirty="0" smtClean="0"/>
          </a:p>
        </p:txBody>
      </p:sp>
      <p:sp>
        <p:nvSpPr>
          <p:cNvPr id="4" name="Slide Number Placeholder 3"/>
          <p:cNvSpPr>
            <a:spLocks noGrp="1"/>
          </p:cNvSpPr>
          <p:nvPr>
            <p:ph type="sldNum" sz="quarter" idx="10"/>
          </p:nvPr>
        </p:nvSpPr>
        <p:spPr/>
        <p:txBody>
          <a:bodyPr/>
          <a:lstStyle/>
          <a:p>
            <a:fld id="{9E202CDD-8388-4E50-8CF9-A92F7CDFA344}" type="slidenum">
              <a:rPr lang="en-US" smtClean="0"/>
              <a:pPr/>
              <a:t>3</a:t>
            </a:fld>
            <a:endParaRPr lang="en-US"/>
          </a:p>
        </p:txBody>
      </p:sp>
    </p:spTree>
    <p:extLst>
      <p:ext uri="{BB962C8B-B14F-4D97-AF65-F5344CB8AC3E}">
        <p14:creationId xmlns:p14="http://schemas.microsoft.com/office/powerpoint/2010/main" val="2372358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None/>
            </a:pPr>
            <a:endParaRPr lang="nl-NL" baseline="0" dirty="0" smtClean="0"/>
          </a:p>
        </p:txBody>
      </p:sp>
      <p:sp>
        <p:nvSpPr>
          <p:cNvPr id="4" name="Tijdelijke aanduiding voor dianummer 3"/>
          <p:cNvSpPr>
            <a:spLocks noGrp="1"/>
          </p:cNvSpPr>
          <p:nvPr>
            <p:ph type="sldNum" sz="quarter" idx="10"/>
          </p:nvPr>
        </p:nvSpPr>
        <p:spPr/>
        <p:txBody>
          <a:bodyPr/>
          <a:lstStyle/>
          <a:p>
            <a:fld id="{9E202CDD-8388-4E50-8CF9-A92F7CDFA34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202CDD-8388-4E50-8CF9-A92F7CDFA344}" type="slidenum">
              <a:rPr lang="en-US" smtClean="0"/>
              <a:pPr/>
              <a:t>31</a:t>
            </a:fld>
            <a:endParaRPr lang="en-US"/>
          </a:p>
        </p:txBody>
      </p:sp>
    </p:spTree>
    <p:extLst>
      <p:ext uri="{BB962C8B-B14F-4D97-AF65-F5344CB8AC3E}">
        <p14:creationId xmlns:p14="http://schemas.microsoft.com/office/powerpoint/2010/main" val="3039761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sz="1200" b="0" dirty="0" smtClean="0"/>
          </a:p>
        </p:txBody>
      </p:sp>
      <p:sp>
        <p:nvSpPr>
          <p:cNvPr id="4" name="Slide Number Placeholder 3"/>
          <p:cNvSpPr>
            <a:spLocks noGrp="1"/>
          </p:cNvSpPr>
          <p:nvPr>
            <p:ph type="sldNum" sz="quarter" idx="10"/>
          </p:nvPr>
        </p:nvSpPr>
        <p:spPr/>
        <p:txBody>
          <a:bodyPr/>
          <a:lstStyle/>
          <a:p>
            <a:fld id="{9E202CDD-8388-4E50-8CF9-A92F7CDFA344}" type="slidenum">
              <a:rPr lang="en-US" smtClean="0"/>
              <a:pPr/>
              <a:t>32</a:t>
            </a:fld>
            <a:endParaRPr lang="en-US"/>
          </a:p>
        </p:txBody>
      </p:sp>
    </p:spTree>
    <p:extLst>
      <p:ext uri="{BB962C8B-B14F-4D97-AF65-F5344CB8AC3E}">
        <p14:creationId xmlns:p14="http://schemas.microsoft.com/office/powerpoint/2010/main" val="200047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baseline="0" dirty="0" smtClean="0"/>
          </a:p>
        </p:txBody>
      </p:sp>
      <p:sp>
        <p:nvSpPr>
          <p:cNvPr id="4" name="Slide Number Placeholder 3"/>
          <p:cNvSpPr>
            <a:spLocks noGrp="1"/>
          </p:cNvSpPr>
          <p:nvPr>
            <p:ph type="sldNum" sz="quarter" idx="10"/>
          </p:nvPr>
        </p:nvSpPr>
        <p:spPr/>
        <p:txBody>
          <a:bodyPr/>
          <a:lstStyle/>
          <a:p>
            <a:fld id="{9E202CDD-8388-4E50-8CF9-A92F7CDFA344}" type="slidenum">
              <a:rPr lang="en-US" smtClean="0"/>
              <a:pPr/>
              <a:t>33</a:t>
            </a:fld>
            <a:endParaRPr lang="en-US"/>
          </a:p>
        </p:txBody>
      </p:sp>
    </p:spTree>
    <p:extLst>
      <p:ext uri="{BB962C8B-B14F-4D97-AF65-F5344CB8AC3E}">
        <p14:creationId xmlns:p14="http://schemas.microsoft.com/office/powerpoint/2010/main" val="1918149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02CDD-8388-4E50-8CF9-A92F7CDFA344}" type="slidenum">
              <a:rPr lang="en-US" smtClean="0"/>
              <a:pPr/>
              <a:t>34</a:t>
            </a:fld>
            <a:endParaRPr lang="en-US"/>
          </a:p>
        </p:txBody>
      </p:sp>
    </p:spTree>
    <p:extLst>
      <p:ext uri="{BB962C8B-B14F-4D97-AF65-F5344CB8AC3E}">
        <p14:creationId xmlns:p14="http://schemas.microsoft.com/office/powerpoint/2010/main" val="35578692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endParaRPr lang="nl-NL" dirty="0"/>
          </a:p>
        </p:txBody>
      </p:sp>
      <p:sp>
        <p:nvSpPr>
          <p:cNvPr id="4" name="Tijdelijke aanduiding voor dianummer 3"/>
          <p:cNvSpPr>
            <a:spLocks noGrp="1"/>
          </p:cNvSpPr>
          <p:nvPr>
            <p:ph type="sldNum" sz="quarter" idx="10"/>
          </p:nvPr>
        </p:nvSpPr>
        <p:spPr/>
        <p:txBody>
          <a:bodyPr/>
          <a:lstStyle/>
          <a:p>
            <a:fld id="{9E202CDD-8388-4E50-8CF9-A92F7CDFA344}"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202CDD-8388-4E50-8CF9-A92F7CDFA344}" type="slidenum">
              <a:rPr lang="en-US" smtClean="0"/>
              <a:pPr/>
              <a:t>36</a:t>
            </a:fld>
            <a:endParaRPr lang="en-US"/>
          </a:p>
        </p:txBody>
      </p:sp>
    </p:spTree>
    <p:extLst>
      <p:ext uri="{BB962C8B-B14F-4D97-AF65-F5344CB8AC3E}">
        <p14:creationId xmlns:p14="http://schemas.microsoft.com/office/powerpoint/2010/main" val="6786635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E202CDD-8388-4E50-8CF9-A92F7CDFA344}"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E202CDD-8388-4E50-8CF9-A92F7CDFA344}"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E202CDD-8388-4E50-8CF9-A92F7CDFA344}"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fr-BE" i="0" baseline="0" dirty="0" smtClean="0"/>
          </a:p>
        </p:txBody>
      </p:sp>
      <p:sp>
        <p:nvSpPr>
          <p:cNvPr id="4" name="Slide Number Placeholder 3"/>
          <p:cNvSpPr>
            <a:spLocks noGrp="1"/>
          </p:cNvSpPr>
          <p:nvPr>
            <p:ph type="sldNum" sz="quarter" idx="10"/>
          </p:nvPr>
        </p:nvSpPr>
        <p:spPr/>
        <p:txBody>
          <a:bodyPr/>
          <a:lstStyle/>
          <a:p>
            <a:fld id="{9E202CDD-8388-4E50-8CF9-A92F7CDFA344}" type="slidenum">
              <a:rPr lang="en-US" smtClean="0"/>
              <a:pPr/>
              <a:t>4</a:t>
            </a:fld>
            <a:endParaRPr lang="en-US"/>
          </a:p>
        </p:txBody>
      </p:sp>
    </p:spTree>
    <p:extLst>
      <p:ext uri="{BB962C8B-B14F-4D97-AF65-F5344CB8AC3E}">
        <p14:creationId xmlns:p14="http://schemas.microsoft.com/office/powerpoint/2010/main" val="37340616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202CDD-8388-4E50-8CF9-A92F7CDFA344}" type="slidenum">
              <a:rPr lang="en-US" smtClean="0"/>
              <a:pPr/>
              <a:t>40</a:t>
            </a:fld>
            <a:endParaRPr lang="en-US"/>
          </a:p>
        </p:txBody>
      </p:sp>
    </p:spTree>
    <p:extLst>
      <p:ext uri="{BB962C8B-B14F-4D97-AF65-F5344CB8AC3E}">
        <p14:creationId xmlns:p14="http://schemas.microsoft.com/office/powerpoint/2010/main" val="2056510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202CDD-8388-4E50-8CF9-A92F7CDFA344}" type="slidenum">
              <a:rPr lang="en-US" smtClean="0"/>
              <a:pPr/>
              <a:t>41</a:t>
            </a:fld>
            <a:endParaRPr lang="en-US"/>
          </a:p>
        </p:txBody>
      </p:sp>
    </p:spTree>
    <p:extLst>
      <p:ext uri="{BB962C8B-B14F-4D97-AF65-F5344CB8AC3E}">
        <p14:creationId xmlns:p14="http://schemas.microsoft.com/office/powerpoint/2010/main" val="41181637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E202CDD-8388-4E50-8CF9-A92F7CDFA344}" type="slidenum">
              <a:rPr lang="en-US" smtClean="0"/>
              <a:pPr/>
              <a:t>42</a:t>
            </a:fld>
            <a:endParaRPr lang="en-US"/>
          </a:p>
        </p:txBody>
      </p:sp>
    </p:spTree>
    <p:extLst>
      <p:ext uri="{BB962C8B-B14F-4D97-AF65-F5344CB8AC3E}">
        <p14:creationId xmlns:p14="http://schemas.microsoft.com/office/powerpoint/2010/main" val="9546286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p>
        </p:txBody>
      </p:sp>
      <p:sp>
        <p:nvSpPr>
          <p:cNvPr id="4" name="Slide Number Placeholder 3"/>
          <p:cNvSpPr>
            <a:spLocks noGrp="1"/>
          </p:cNvSpPr>
          <p:nvPr>
            <p:ph type="sldNum" sz="quarter" idx="10"/>
          </p:nvPr>
        </p:nvSpPr>
        <p:spPr/>
        <p:txBody>
          <a:bodyPr/>
          <a:lstStyle/>
          <a:p>
            <a:fld id="{9E202CDD-8388-4E50-8CF9-A92F7CDFA344}" type="slidenum">
              <a:rPr lang="en-US" smtClean="0"/>
              <a:pPr/>
              <a:t>43</a:t>
            </a:fld>
            <a:endParaRPr lang="en-US"/>
          </a:p>
        </p:txBody>
      </p:sp>
    </p:spTree>
    <p:extLst>
      <p:ext uri="{BB962C8B-B14F-4D97-AF65-F5344CB8AC3E}">
        <p14:creationId xmlns:p14="http://schemas.microsoft.com/office/powerpoint/2010/main" val="2739264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E202CDD-8388-4E50-8CF9-A92F7CDFA344}" type="slidenum">
              <a:rPr lang="en-US" smtClean="0"/>
              <a:pPr/>
              <a:t>44</a:t>
            </a:fld>
            <a:endParaRPr lang="en-US"/>
          </a:p>
        </p:txBody>
      </p:sp>
    </p:spTree>
    <p:extLst>
      <p:ext uri="{BB962C8B-B14F-4D97-AF65-F5344CB8AC3E}">
        <p14:creationId xmlns:p14="http://schemas.microsoft.com/office/powerpoint/2010/main" val="8177011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pPr lvl="0">
              <a:buFont typeface="Wingdings" charset="2"/>
              <a:buNone/>
            </a:pPr>
            <a:endParaRPr lang="nl-NL" dirty="0"/>
          </a:p>
        </p:txBody>
      </p:sp>
      <p:sp>
        <p:nvSpPr>
          <p:cNvPr id="4" name="Tijdelijke aanduiding voor dianummer 3"/>
          <p:cNvSpPr>
            <a:spLocks noGrp="1"/>
          </p:cNvSpPr>
          <p:nvPr>
            <p:ph type="sldNum" sz="quarter" idx="10"/>
          </p:nvPr>
        </p:nvSpPr>
        <p:spPr/>
        <p:txBody>
          <a:bodyPr/>
          <a:lstStyle/>
          <a:p>
            <a:fld id="{9E202CDD-8388-4E50-8CF9-A92F7CDFA344}"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02CDD-8388-4E50-8CF9-A92F7CDFA344}" type="slidenum">
              <a:rPr lang="en-US" smtClean="0"/>
              <a:pPr/>
              <a:t>46</a:t>
            </a:fld>
            <a:endParaRPr lang="en-US"/>
          </a:p>
        </p:txBody>
      </p:sp>
    </p:spTree>
    <p:extLst>
      <p:ext uri="{BB962C8B-B14F-4D97-AF65-F5344CB8AC3E}">
        <p14:creationId xmlns:p14="http://schemas.microsoft.com/office/powerpoint/2010/main" val="12048302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E202CDD-8388-4E50-8CF9-A92F7CDFA344}"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E202CDD-8388-4E50-8CF9-A92F7CDFA344}" type="slidenum">
              <a:rPr lang="en-US" smtClean="0"/>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BE" b="0" u="sng" dirty="0" smtClean="0"/>
          </a:p>
        </p:txBody>
      </p:sp>
      <p:sp>
        <p:nvSpPr>
          <p:cNvPr id="4" name="Slide Number Placeholder 3"/>
          <p:cNvSpPr>
            <a:spLocks noGrp="1"/>
          </p:cNvSpPr>
          <p:nvPr>
            <p:ph type="sldNum" sz="quarter" idx="10"/>
          </p:nvPr>
        </p:nvSpPr>
        <p:spPr/>
        <p:txBody>
          <a:bodyPr/>
          <a:lstStyle/>
          <a:p>
            <a:fld id="{9E202CDD-8388-4E50-8CF9-A92F7CDFA344}" type="slidenum">
              <a:rPr lang="en-US" smtClean="0"/>
              <a:pPr/>
              <a:t>5</a:t>
            </a:fld>
            <a:endParaRPr lang="en-US"/>
          </a:p>
        </p:txBody>
      </p:sp>
    </p:spTree>
    <p:extLst>
      <p:ext uri="{BB962C8B-B14F-4D97-AF65-F5344CB8AC3E}">
        <p14:creationId xmlns:p14="http://schemas.microsoft.com/office/powerpoint/2010/main" val="3701172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02CDD-8388-4E50-8CF9-A92F7CDFA344}" type="slidenum">
              <a:rPr lang="en-US" smtClean="0"/>
              <a:pPr/>
              <a:t>6</a:t>
            </a:fld>
            <a:endParaRPr lang="en-US"/>
          </a:p>
        </p:txBody>
      </p:sp>
    </p:spTree>
    <p:extLst>
      <p:ext uri="{BB962C8B-B14F-4D97-AF65-F5344CB8AC3E}">
        <p14:creationId xmlns:p14="http://schemas.microsoft.com/office/powerpoint/2010/main" val="4129557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202CDD-8388-4E50-8CF9-A92F7CDFA344}" type="slidenum">
              <a:rPr lang="en-US" smtClean="0"/>
              <a:pPr/>
              <a:t>7</a:t>
            </a:fld>
            <a:endParaRPr lang="en-US"/>
          </a:p>
        </p:txBody>
      </p:sp>
    </p:spTree>
    <p:extLst>
      <p:ext uri="{BB962C8B-B14F-4D97-AF65-F5344CB8AC3E}">
        <p14:creationId xmlns:p14="http://schemas.microsoft.com/office/powerpoint/2010/main" val="297322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202CDD-8388-4E50-8CF9-A92F7CDFA344}" type="slidenum">
              <a:rPr lang="en-US" smtClean="0"/>
              <a:pPr/>
              <a:t>8</a:t>
            </a:fld>
            <a:endParaRPr lang="en-US"/>
          </a:p>
        </p:txBody>
      </p:sp>
    </p:spTree>
    <p:extLst>
      <p:ext uri="{BB962C8B-B14F-4D97-AF65-F5344CB8AC3E}">
        <p14:creationId xmlns:p14="http://schemas.microsoft.com/office/powerpoint/2010/main" val="2777671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202CDD-8388-4E50-8CF9-A92F7CDFA344}" type="slidenum">
              <a:rPr lang="en-US" smtClean="0"/>
              <a:pPr/>
              <a:t>9</a:t>
            </a:fld>
            <a:endParaRPr lang="en-US"/>
          </a:p>
        </p:txBody>
      </p:sp>
    </p:spTree>
    <p:extLst>
      <p:ext uri="{BB962C8B-B14F-4D97-AF65-F5344CB8AC3E}">
        <p14:creationId xmlns:p14="http://schemas.microsoft.com/office/powerpoint/2010/main" val="3401244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11560" y="3933056"/>
            <a:ext cx="7772400" cy="747514"/>
          </a:xfrm>
        </p:spPr>
        <p:txBody>
          <a:bodyPr>
            <a:normAutofit/>
          </a:bodyPr>
          <a:lstStyle>
            <a:lvl1pPr algn="l" defTabSz="914400" rtl="0" eaLnBrk="1" latinLnBrk="0" hangingPunct="1">
              <a:spcBef>
                <a:spcPct val="0"/>
              </a:spcBef>
              <a:buNone/>
              <a:defRPr lang="fr-BE" sz="4000" b="1" kern="1200" cap="all" baseline="0" dirty="0">
                <a:solidFill>
                  <a:srgbClr val="C4594A"/>
                </a:solidFill>
                <a:latin typeface="+mj-lt"/>
                <a:ea typeface="+mj-ea"/>
                <a:cs typeface="+mj-cs"/>
              </a:defRPr>
            </a:lvl1pPr>
          </a:lstStyle>
          <a:p>
            <a:r>
              <a:rPr lang="fr-FR" smtClean="0"/>
              <a:t>Modifiez le style du titre</a:t>
            </a:r>
            <a:endParaRPr lang="fr-BE" dirty="0"/>
          </a:p>
        </p:txBody>
      </p:sp>
      <p:sp>
        <p:nvSpPr>
          <p:cNvPr id="3" name="Sous-titre 2"/>
          <p:cNvSpPr>
            <a:spLocks noGrp="1"/>
          </p:cNvSpPr>
          <p:nvPr>
            <p:ph type="subTitle" idx="1"/>
          </p:nvPr>
        </p:nvSpPr>
        <p:spPr>
          <a:xfrm>
            <a:off x="611560" y="4941168"/>
            <a:ext cx="7776864" cy="697632"/>
          </a:xfrm>
        </p:spPr>
        <p:txBody>
          <a:bodyPr>
            <a:noAutofit/>
          </a:bodyPr>
          <a:lstStyle>
            <a:lvl1pPr marL="0" indent="0" algn="l">
              <a:buNone/>
              <a:defRPr lang="fr-BE" sz="3200" b="1" kern="1200" cap="all" baseline="0" dirty="0">
                <a:solidFill>
                  <a:srgbClr val="33817E"/>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dirty="0"/>
          </a:p>
        </p:txBody>
      </p:sp>
      <p:sp>
        <p:nvSpPr>
          <p:cNvPr id="4" name="Espace réservé de la date 3"/>
          <p:cNvSpPr>
            <a:spLocks noGrp="1"/>
          </p:cNvSpPr>
          <p:nvPr>
            <p:ph type="dt" sz="half" idx="10"/>
          </p:nvPr>
        </p:nvSpPr>
        <p:spPr/>
        <p:txBody>
          <a:bodyPr/>
          <a:lstStyle/>
          <a:p>
            <a:fld id="{F200BF60-47FE-4A21-A48C-7691AB698107}" type="datetime1">
              <a:rPr lang="fr-BE" smtClean="0"/>
              <a:pPr/>
              <a:t>19/12/2016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4E69D53-DC5D-4522-98FC-D9AD655F59CF}" type="slidenum">
              <a:rPr lang="fr-BE" smtClean="0"/>
              <a:pPr/>
              <a:t>‹#›</a:t>
            </a:fld>
            <a:endParaRPr lang="fr-BE"/>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01874"/>
            <a:ext cx="9144000" cy="2745103"/>
          </a:xfrm>
          <a:prstGeom prst="rect">
            <a:avLst/>
          </a:prstGeom>
          <a:noFill/>
        </p:spPr>
      </p:pic>
      <p:pic>
        <p:nvPicPr>
          <p:cNvPr id="8" name="Image 7" descr="IFA_PPT_fond.png"/>
          <p:cNvPicPr>
            <a:picLocks noChangeAspect="1"/>
          </p:cNvPicPr>
          <p:nvPr userDrawn="1"/>
        </p:nvPicPr>
        <p:blipFill rotWithShape="1">
          <a:blip r:embed="rId3">
            <a:extLst>
              <a:ext uri="{28A0092B-C50C-407E-A947-70E740481C1C}">
                <a14:useLocalDpi xmlns:a14="http://schemas.microsoft.com/office/drawing/2010/main" val="0"/>
              </a:ext>
            </a:extLst>
          </a:blip>
          <a:srcRect t="13637" b="85313"/>
          <a:stretch/>
        </p:blipFill>
        <p:spPr>
          <a:xfrm>
            <a:off x="0" y="3702132"/>
            <a:ext cx="9144000" cy="72000"/>
          </a:xfrm>
          <a:prstGeom prst="rect">
            <a:avLst/>
          </a:prstGeom>
        </p:spPr>
      </p:pic>
    </p:spTree>
    <p:extLst>
      <p:ext uri="{BB962C8B-B14F-4D97-AF65-F5344CB8AC3E}">
        <p14:creationId xmlns:p14="http://schemas.microsoft.com/office/powerpoint/2010/main" val="1742658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5C930CC-FB79-47FF-8C07-A93E26013761}" type="datetime1">
              <a:rPr lang="fr-BE" smtClean="0"/>
              <a:pPr/>
              <a:t>19/12/2016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4E69D53-DC5D-4522-98FC-D9AD655F59CF}" type="slidenum">
              <a:rPr lang="fr-BE" smtClean="0"/>
              <a:pPr/>
              <a:t>‹#›</a:t>
            </a:fld>
            <a:endParaRPr lang="fr-BE"/>
          </a:p>
        </p:txBody>
      </p:sp>
    </p:spTree>
    <p:extLst>
      <p:ext uri="{BB962C8B-B14F-4D97-AF65-F5344CB8AC3E}">
        <p14:creationId xmlns:p14="http://schemas.microsoft.com/office/powerpoint/2010/main" val="229110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543250B-FEA6-45ED-8852-FE637507AC2F}" type="datetime1">
              <a:rPr lang="fr-BE" smtClean="0"/>
              <a:pPr/>
              <a:t>19/12/2016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4E69D53-DC5D-4522-98FC-D9AD655F59CF}" type="slidenum">
              <a:rPr lang="fr-BE" smtClean="0"/>
              <a:pPr/>
              <a:t>‹#›</a:t>
            </a:fld>
            <a:endParaRPr lang="fr-BE"/>
          </a:p>
        </p:txBody>
      </p:sp>
    </p:spTree>
    <p:extLst>
      <p:ext uri="{BB962C8B-B14F-4D97-AF65-F5344CB8AC3E}">
        <p14:creationId xmlns:p14="http://schemas.microsoft.com/office/powerpoint/2010/main" val="1907139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67544" y="1268760"/>
            <a:ext cx="8229600" cy="504056"/>
          </a:xfrm>
        </p:spPr>
        <p:txBody>
          <a:bodyPr/>
          <a:lstStyle/>
          <a:p>
            <a:r>
              <a:rPr lang="fr-FR" smtClean="0"/>
              <a:t>Modifiez le style du titre</a:t>
            </a:r>
            <a:endParaRPr lang="fr-BE"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333BB6B-A2C7-415D-B188-374FB9F13121}" type="datetime1">
              <a:rPr lang="fr-BE" smtClean="0"/>
              <a:pPr/>
              <a:t>19/12/2016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4E69D53-DC5D-4522-98FC-D9AD655F59CF}" type="slidenum">
              <a:rPr lang="fr-BE" smtClean="0"/>
              <a:pPr/>
              <a:t>‹#›</a:t>
            </a:fld>
            <a:endParaRPr lang="fr-BE"/>
          </a:p>
        </p:txBody>
      </p:sp>
    </p:spTree>
    <p:extLst>
      <p:ext uri="{BB962C8B-B14F-4D97-AF65-F5344CB8AC3E}">
        <p14:creationId xmlns:p14="http://schemas.microsoft.com/office/powerpoint/2010/main" val="3291244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83568" y="4437112"/>
            <a:ext cx="7772400" cy="1362075"/>
          </a:xfrm>
        </p:spPr>
        <p:txBody>
          <a:bodyPr anchor="t">
            <a:normAutofit/>
          </a:bodyPr>
          <a:lstStyle>
            <a:lvl1pPr algn="l" defTabSz="914400" rtl="0" eaLnBrk="1" latinLnBrk="0" hangingPunct="1">
              <a:spcBef>
                <a:spcPct val="0"/>
              </a:spcBef>
              <a:buNone/>
              <a:defRPr lang="fr-BE" sz="4000" b="1" kern="1200" cap="all" baseline="0" dirty="0">
                <a:solidFill>
                  <a:srgbClr val="33817E"/>
                </a:solidFill>
                <a:latin typeface="+mj-lt"/>
                <a:ea typeface="+mj-ea"/>
                <a:cs typeface="+mj-cs"/>
              </a:defRPr>
            </a:lvl1pPr>
          </a:lstStyle>
          <a:p>
            <a:r>
              <a:rPr lang="fr-FR" smtClean="0"/>
              <a:t>Modifiez le style du titre</a:t>
            </a:r>
            <a:endParaRPr lang="fr-BE"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7FFE1C6-206C-43B6-BA1F-7C1B475CC7A3}" type="datetime1">
              <a:rPr lang="fr-BE" smtClean="0"/>
              <a:pPr/>
              <a:t>19/12/2016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4E69D53-DC5D-4522-98FC-D9AD655F59CF}" type="slidenum">
              <a:rPr lang="fr-BE" smtClean="0"/>
              <a:pPr/>
              <a:t>‹#›</a:t>
            </a:fld>
            <a:endParaRPr lang="fr-BE"/>
          </a:p>
        </p:txBody>
      </p:sp>
    </p:spTree>
    <p:extLst>
      <p:ext uri="{BB962C8B-B14F-4D97-AF65-F5344CB8AC3E}">
        <p14:creationId xmlns:p14="http://schemas.microsoft.com/office/powerpoint/2010/main" val="2456057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4" name="Espace réservé du contenu 3"/>
          <p:cNvSpPr>
            <a:spLocks noGrp="1"/>
          </p:cNvSpPr>
          <p:nvPr>
            <p:ph sz="half" idx="2"/>
          </p:nvPr>
        </p:nvSpPr>
        <p:spPr>
          <a:xfrm>
            <a:off x="4648200" y="1844824"/>
            <a:ext cx="4038600" cy="42813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5" name="Espace réservé de la date 4"/>
          <p:cNvSpPr>
            <a:spLocks noGrp="1"/>
          </p:cNvSpPr>
          <p:nvPr>
            <p:ph type="dt" sz="half" idx="10"/>
          </p:nvPr>
        </p:nvSpPr>
        <p:spPr/>
        <p:txBody>
          <a:bodyPr/>
          <a:lstStyle/>
          <a:p>
            <a:fld id="{ADDBBE0E-8131-47EB-BFA2-484ED56596B9}" type="datetime1">
              <a:rPr lang="fr-BE" smtClean="0"/>
              <a:pPr/>
              <a:t>19/12/2016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4E69D53-DC5D-4522-98FC-D9AD655F59CF}" type="slidenum">
              <a:rPr lang="fr-BE" smtClean="0"/>
              <a:pPr/>
              <a:t>‹#›</a:t>
            </a:fld>
            <a:endParaRPr lang="fr-BE"/>
          </a:p>
        </p:txBody>
      </p:sp>
    </p:spTree>
    <p:extLst>
      <p:ext uri="{BB962C8B-B14F-4D97-AF65-F5344CB8AC3E}">
        <p14:creationId xmlns:p14="http://schemas.microsoft.com/office/powerpoint/2010/main" val="142679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700807"/>
            <a:ext cx="4040188" cy="474067"/>
          </a:xfrm>
        </p:spPr>
        <p:txBody>
          <a:bodyPr anchor="b">
            <a:noAutofit/>
          </a:bodyPr>
          <a:lstStyle>
            <a:lvl1pPr marL="0" indent="0">
              <a:buNone/>
              <a:defRPr lang="fr-FR" sz="2400" b="1" kern="1200" dirty="0" smtClean="0">
                <a:solidFill>
                  <a:srgbClr val="33817E"/>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anose="020B0604020202020204" pitchFamily="34" charset="0"/>
              <a:buNone/>
            </a:pPr>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700807"/>
            <a:ext cx="4041775" cy="474067"/>
          </a:xfrm>
        </p:spPr>
        <p:txBody>
          <a:bodyPr anchor="b"/>
          <a:lstStyle>
            <a:lvl1pPr marL="0" indent="0">
              <a:buNone/>
              <a:defRPr lang="fr-FR" sz="2400" b="1" kern="1200" dirty="0" smtClean="0">
                <a:solidFill>
                  <a:srgbClr val="33817E"/>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69DCE8A2-BDBD-47BA-91D0-C9046B903635}" type="datetime1">
              <a:rPr lang="fr-BE" smtClean="0"/>
              <a:pPr/>
              <a:t>19/12/2016</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A4E69D53-DC5D-4522-98FC-D9AD655F59CF}" type="slidenum">
              <a:rPr lang="fr-BE" smtClean="0"/>
              <a:pPr/>
              <a:t>‹#›</a:t>
            </a:fld>
            <a:endParaRPr lang="fr-BE"/>
          </a:p>
        </p:txBody>
      </p:sp>
    </p:spTree>
    <p:extLst>
      <p:ext uri="{BB962C8B-B14F-4D97-AF65-F5344CB8AC3E}">
        <p14:creationId xmlns:p14="http://schemas.microsoft.com/office/powerpoint/2010/main" val="560979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4A174D25-2FBB-448F-9BB2-6C52FC446DF2}" type="datetime1">
              <a:rPr lang="fr-BE" smtClean="0"/>
              <a:pPr/>
              <a:t>19/12/2016</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A4E69D53-DC5D-4522-98FC-D9AD655F59CF}" type="slidenum">
              <a:rPr lang="fr-BE" smtClean="0"/>
              <a:pPr/>
              <a:t>‹#›</a:t>
            </a:fld>
            <a:endParaRPr lang="fr-BE"/>
          </a:p>
        </p:txBody>
      </p:sp>
    </p:spTree>
    <p:extLst>
      <p:ext uri="{BB962C8B-B14F-4D97-AF65-F5344CB8AC3E}">
        <p14:creationId xmlns:p14="http://schemas.microsoft.com/office/powerpoint/2010/main" val="228015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71BF5AD-EC42-4781-A72B-F20AA3A9659E}" type="datetime1">
              <a:rPr lang="fr-BE" smtClean="0"/>
              <a:pPr/>
              <a:t>19/12/2016</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A4E69D53-DC5D-4522-98FC-D9AD655F59CF}" type="slidenum">
              <a:rPr lang="fr-BE" smtClean="0"/>
              <a:pPr/>
              <a:t>‹#›</a:t>
            </a:fld>
            <a:endParaRPr lang="fr-BE"/>
          </a:p>
        </p:txBody>
      </p:sp>
    </p:spTree>
    <p:extLst>
      <p:ext uri="{BB962C8B-B14F-4D97-AF65-F5344CB8AC3E}">
        <p14:creationId xmlns:p14="http://schemas.microsoft.com/office/powerpoint/2010/main" val="143479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C702648-C17C-42DE-A6EE-68CBE05EE92E}" type="datetime1">
              <a:rPr lang="fr-BE" smtClean="0"/>
              <a:pPr/>
              <a:t>19/12/2016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4E69D53-DC5D-4522-98FC-D9AD655F59CF}" type="slidenum">
              <a:rPr lang="fr-BE" smtClean="0"/>
              <a:pPr/>
              <a:t>‹#›</a:t>
            </a:fld>
            <a:endParaRPr lang="fr-BE"/>
          </a:p>
        </p:txBody>
      </p:sp>
    </p:spTree>
    <p:extLst>
      <p:ext uri="{BB962C8B-B14F-4D97-AF65-F5344CB8AC3E}">
        <p14:creationId xmlns:p14="http://schemas.microsoft.com/office/powerpoint/2010/main" val="53965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B097D80-2DA7-4617-93F4-F0B8427D0FCB}" type="datetime1">
              <a:rPr lang="fr-BE" smtClean="0"/>
              <a:pPr/>
              <a:t>19/12/2016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4E69D53-DC5D-4522-98FC-D9AD655F59CF}" type="slidenum">
              <a:rPr lang="fr-BE" smtClean="0"/>
              <a:pPr/>
              <a:t>‹#›</a:t>
            </a:fld>
            <a:endParaRPr lang="fr-BE"/>
          </a:p>
        </p:txBody>
      </p:sp>
    </p:spTree>
    <p:extLst>
      <p:ext uri="{BB962C8B-B14F-4D97-AF65-F5344CB8AC3E}">
        <p14:creationId xmlns:p14="http://schemas.microsoft.com/office/powerpoint/2010/main" val="1962050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24744"/>
            <a:ext cx="8229600" cy="580926"/>
          </a:xfrm>
          <a:prstGeom prst="rect">
            <a:avLst/>
          </a:prstGeom>
        </p:spPr>
        <p:txBody>
          <a:bodyPr vert="horz" lIns="91440" tIns="45720" rIns="91440" bIns="45720" rtlCol="0" anchor="ctr">
            <a:normAutofit/>
          </a:bodyPr>
          <a:lstStyle/>
          <a:p>
            <a:r>
              <a:rPr lang="fr-FR" dirty="0" smtClean="0"/>
              <a:t>Modifiez le style du titre</a:t>
            </a:r>
            <a:endParaRPr lang="fr-BE" dirty="0"/>
          </a:p>
        </p:txBody>
      </p:sp>
      <p:sp>
        <p:nvSpPr>
          <p:cNvPr id="3" name="Espace réservé du texte 2"/>
          <p:cNvSpPr>
            <a:spLocks noGrp="1"/>
          </p:cNvSpPr>
          <p:nvPr>
            <p:ph type="body" idx="1"/>
          </p:nvPr>
        </p:nvSpPr>
        <p:spPr>
          <a:xfrm>
            <a:off x="457200" y="1988840"/>
            <a:ext cx="8229600" cy="413732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7BD38-8BDA-4954-A59E-DC0E2EB02870}" type="datetime1">
              <a:rPr lang="fr-BE" smtClean="0"/>
              <a:pPr/>
              <a:t>19/12/2016</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69D53-DC5D-4522-98FC-D9AD655F59CF}" type="slidenum">
              <a:rPr lang="fr-BE" smtClean="0"/>
              <a:pPr/>
              <a:t>‹#›</a:t>
            </a:fld>
            <a:endParaRPr lang="fr-BE"/>
          </a:p>
        </p:txBody>
      </p:sp>
      <p:pic>
        <p:nvPicPr>
          <p:cNvPr id="7" name="Image 1" descr="IFA_PPT_fond.png"/>
          <p:cNvPicPr>
            <a:picLocks noChangeAspect="1"/>
          </p:cNvPicPr>
          <p:nvPr/>
        </p:nvPicPr>
        <p:blipFill rotWithShape="1">
          <a:blip r:embed="rId13">
            <a:extLst>
              <a:ext uri="{28A0092B-C50C-407E-A947-70E740481C1C}">
                <a14:useLocalDpi xmlns:a14="http://schemas.microsoft.com/office/drawing/2010/main" val="0"/>
              </a:ext>
            </a:extLst>
          </a:blip>
          <a:srcRect t="2" b="85386"/>
          <a:stretch/>
        </p:blipFill>
        <p:spPr>
          <a:xfrm>
            <a:off x="0" y="0"/>
            <a:ext cx="9144000" cy="1002082"/>
          </a:xfrm>
          <a:prstGeom prst="rect">
            <a:avLst/>
          </a:prstGeom>
        </p:spPr>
      </p:pic>
    </p:spTree>
    <p:extLst>
      <p:ext uri="{BB962C8B-B14F-4D97-AF65-F5344CB8AC3E}">
        <p14:creationId xmlns:p14="http://schemas.microsoft.com/office/powerpoint/2010/main" val="1644504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lang="fr-FR" sz="4000" b="1" kern="1200" cap="all" baseline="0" dirty="0" smtClean="0">
          <a:solidFill>
            <a:srgbClr val="C4594A"/>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uropa.eu/youreurop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een.ec.europa.eu/" TargetMode="External"/><Relationship Id="rId5" Type="http://schemas.openxmlformats.org/officeDocument/2006/relationships/hyperlink" Target="http://www.eccbelgie.be/" TargetMode="External"/><Relationship Id="rId4" Type="http://schemas.openxmlformats.org/officeDocument/2006/relationships/hyperlink" Target="http://europa.eu/youreurope/advice/index_nl.ht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ec.europa.eu/eur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ombudsman.be/" TargetMode="External"/><Relationship Id="rId5" Type="http://schemas.openxmlformats.org/officeDocument/2006/relationships/hyperlink" Target="http://startpuntgrensarbeid.benelux.int/nl" TargetMode="External"/><Relationship Id="rId4" Type="http://schemas.openxmlformats.org/officeDocument/2006/relationships/hyperlink" Target="http://www.enic-naric.net/"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483768" y="4005064"/>
            <a:ext cx="4104456" cy="747514"/>
          </a:xfrm>
        </p:spPr>
        <p:txBody>
          <a:bodyPr>
            <a:normAutofit fontScale="90000"/>
          </a:bodyPr>
          <a:lstStyle/>
          <a:p>
            <a:r>
              <a:rPr lang="nl-BE" dirty="0" smtClean="0"/>
              <a:t>  Conferentie OFO  </a:t>
            </a:r>
            <a:br>
              <a:rPr lang="nl-BE" dirty="0" smtClean="0"/>
            </a:br>
            <a:r>
              <a:rPr lang="nl-BE" dirty="0" smtClean="0"/>
              <a:t>          19-12-2016</a:t>
            </a:r>
            <a:endParaRPr lang="nl-BE" dirty="0"/>
          </a:p>
        </p:txBody>
      </p:sp>
      <p:sp>
        <p:nvSpPr>
          <p:cNvPr id="3" name="Sous-titre 2"/>
          <p:cNvSpPr>
            <a:spLocks noGrp="1"/>
          </p:cNvSpPr>
          <p:nvPr>
            <p:ph type="subTitle" idx="1"/>
          </p:nvPr>
        </p:nvSpPr>
        <p:spPr>
          <a:xfrm>
            <a:off x="611560" y="5085184"/>
            <a:ext cx="8208912" cy="985664"/>
          </a:xfrm>
        </p:spPr>
        <p:txBody>
          <a:bodyPr/>
          <a:lstStyle/>
          <a:p>
            <a:pPr algn="ctr"/>
            <a:r>
              <a:rPr lang="fr-BE" i="1" dirty="0" smtClean="0"/>
              <a:t>HOE JE RECHTEN IN EUROPA LATEN GELDEN ?</a:t>
            </a:r>
            <a:r>
              <a:rPr lang="fr-BE" dirty="0" smtClean="0"/>
              <a:t> </a:t>
            </a:r>
            <a:endParaRPr lang="fr-BE" dirty="0"/>
          </a:p>
        </p:txBody>
      </p:sp>
      <p:sp>
        <p:nvSpPr>
          <p:cNvPr id="7" name="Espace réservé du numéro de diapositive 6"/>
          <p:cNvSpPr>
            <a:spLocks noGrp="1"/>
          </p:cNvSpPr>
          <p:nvPr>
            <p:ph type="sldNum" sz="quarter" idx="12"/>
          </p:nvPr>
        </p:nvSpPr>
        <p:spPr/>
        <p:txBody>
          <a:bodyPr/>
          <a:lstStyle/>
          <a:p>
            <a:fld id="{A4E69D53-DC5D-4522-98FC-D9AD655F59CF}" type="slidenum">
              <a:rPr lang="fr-BE" smtClean="0"/>
              <a:pPr/>
              <a:t>1</a:t>
            </a:fld>
            <a:endParaRPr lang="fr-BE"/>
          </a:p>
        </p:txBody>
      </p:sp>
    </p:spTree>
    <p:extLst>
      <p:ext uri="{BB962C8B-B14F-4D97-AF65-F5344CB8AC3E}">
        <p14:creationId xmlns:p14="http://schemas.microsoft.com/office/powerpoint/2010/main" val="16967728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96752"/>
            <a:ext cx="8590885" cy="792088"/>
          </a:xfrm>
        </p:spPr>
        <p:txBody>
          <a:bodyPr>
            <a:normAutofit/>
          </a:bodyPr>
          <a:lstStyle/>
          <a:p>
            <a:r>
              <a:rPr lang="fr-BE" sz="3600" dirty="0" smtClean="0"/>
              <a:t>1.2.  WANNEER? (1)</a:t>
            </a:r>
            <a:endParaRPr lang="en-US" sz="3600" dirty="0"/>
          </a:p>
        </p:txBody>
      </p:sp>
      <p:sp>
        <p:nvSpPr>
          <p:cNvPr id="3" name="Content Placeholder 2"/>
          <p:cNvSpPr>
            <a:spLocks noGrp="1"/>
          </p:cNvSpPr>
          <p:nvPr>
            <p:ph idx="1"/>
          </p:nvPr>
        </p:nvSpPr>
        <p:spPr>
          <a:xfrm>
            <a:off x="457200" y="2060848"/>
            <a:ext cx="8458200" cy="4568552"/>
          </a:xfrm>
        </p:spPr>
        <p:txBody>
          <a:bodyPr>
            <a:normAutofit fontScale="85000" lnSpcReduction="20000"/>
          </a:bodyPr>
          <a:lstStyle/>
          <a:p>
            <a:pPr marL="0" indent="0">
              <a:buNone/>
            </a:pPr>
            <a:r>
              <a:rPr lang="fr-BE" sz="3294" b="1" i="1" dirty="0" smtClean="0"/>
              <a:t>    </a:t>
            </a:r>
            <a:r>
              <a:rPr lang="nl-BE" sz="2600" b="1" dirty="0" smtClean="0"/>
              <a:t>Klachten van Europese burgers/ bedrijven</a:t>
            </a:r>
          </a:p>
          <a:p>
            <a:pPr marL="0" indent="0">
              <a:buNone/>
            </a:pPr>
            <a:endParaRPr lang="nl-BE" b="1" i="1" dirty="0" smtClean="0"/>
          </a:p>
          <a:p>
            <a:pPr>
              <a:spcBef>
                <a:spcPct val="0"/>
              </a:spcBef>
              <a:buFont typeface="+mj-lt"/>
              <a:buAutoNum type="arabicPeriod"/>
              <a:defRPr/>
            </a:pPr>
            <a:r>
              <a:rPr lang="nl-BE" altLang="en-US" sz="2400" dirty="0" smtClean="0"/>
              <a:t>Een </a:t>
            </a:r>
            <a:r>
              <a:rPr lang="nl-BE" altLang="en-US" sz="2400" b="1" dirty="0" smtClean="0"/>
              <a:t>individueel probleem </a:t>
            </a:r>
            <a:r>
              <a:rPr lang="nl-BE" altLang="en-US" sz="2400" dirty="0" smtClean="0"/>
              <a:t>nog </a:t>
            </a:r>
            <a:r>
              <a:rPr lang="nl-BE" altLang="en-US" sz="2400" b="1" dirty="0" smtClean="0"/>
              <a:t>niet voorwerp uitmaakt van een rechtsprocedure</a:t>
            </a:r>
            <a:r>
              <a:rPr lang="nl-BE" altLang="en-US" sz="2400" dirty="0" smtClean="0"/>
              <a:t> op nationaal of Unieniveau,</a:t>
            </a:r>
          </a:p>
          <a:p>
            <a:pPr>
              <a:spcBef>
                <a:spcPct val="0"/>
              </a:spcBef>
              <a:buFont typeface="+mj-lt"/>
              <a:buAutoNum type="arabicPeriod"/>
              <a:defRPr/>
            </a:pPr>
            <a:endParaRPr lang="nl-BE" altLang="en-US" sz="2400" dirty="0" smtClean="0"/>
          </a:p>
          <a:p>
            <a:pPr>
              <a:spcBef>
                <a:spcPct val="0"/>
              </a:spcBef>
              <a:buFont typeface="+mj-lt"/>
              <a:buAutoNum type="arabicPeriod"/>
              <a:defRPr/>
            </a:pPr>
            <a:r>
              <a:rPr lang="nl-BE" altLang="en-US" sz="2400" dirty="0" smtClean="0"/>
              <a:t>een </a:t>
            </a:r>
            <a:r>
              <a:rPr lang="nl-BE" altLang="en-US" sz="2400" b="1" dirty="0" smtClean="0"/>
              <a:t>grensoverschrijdend probleem</a:t>
            </a:r>
            <a:r>
              <a:rPr lang="nl-BE" altLang="en-US" sz="2400" dirty="0"/>
              <a:t> </a:t>
            </a:r>
            <a:r>
              <a:rPr lang="nl-BE" altLang="en-US" sz="2400" dirty="0" smtClean="0"/>
              <a:t>binnen de EU, en IJsland, Liechtenstein en Noorwegen,</a:t>
            </a:r>
          </a:p>
          <a:p>
            <a:pPr>
              <a:spcBef>
                <a:spcPct val="0"/>
              </a:spcBef>
              <a:buFont typeface="+mj-lt"/>
              <a:buAutoNum type="arabicPeriod"/>
              <a:defRPr/>
            </a:pPr>
            <a:endParaRPr lang="nl-BE" altLang="en-US" sz="2400" dirty="0" smtClean="0"/>
          </a:p>
          <a:p>
            <a:pPr>
              <a:spcBef>
                <a:spcPct val="0"/>
              </a:spcBef>
              <a:buFont typeface="+mj-lt"/>
              <a:buAutoNum type="arabicPeriod"/>
              <a:defRPr/>
            </a:pPr>
            <a:r>
              <a:rPr lang="nl-BE" altLang="en-US" sz="2400" dirty="0" smtClean="0"/>
              <a:t>dat verband houdt met een beslissing genomen door </a:t>
            </a:r>
            <a:r>
              <a:rPr lang="nl-BE" altLang="en-US" sz="2400" b="1" dirty="0" smtClean="0"/>
              <a:t>lokale, regionale of nationale administratie,</a:t>
            </a:r>
          </a:p>
          <a:p>
            <a:pPr>
              <a:spcBef>
                <a:spcPct val="0"/>
              </a:spcBef>
              <a:buFont typeface="+mj-lt"/>
              <a:buAutoNum type="arabicPeriod"/>
              <a:defRPr/>
            </a:pPr>
            <a:endParaRPr lang="nl-BE" altLang="en-US" sz="2400" dirty="0" smtClean="0"/>
          </a:p>
          <a:p>
            <a:pPr>
              <a:spcBef>
                <a:spcPct val="0"/>
              </a:spcBef>
              <a:buFont typeface="+mj-lt"/>
              <a:buAutoNum type="arabicPeriod"/>
              <a:defRPr/>
            </a:pPr>
            <a:r>
              <a:rPr lang="nl-BE" altLang="en-US" sz="2400" dirty="0" smtClean="0"/>
              <a:t>en dat te wijten is aan een </a:t>
            </a:r>
            <a:r>
              <a:rPr lang="nl-BE" altLang="en-US" sz="2400" b="1" u="sng" dirty="0" smtClean="0"/>
              <a:t>verkeerde toepassing </a:t>
            </a:r>
            <a:r>
              <a:rPr lang="nl-BE" altLang="en-US" sz="2400" b="1" dirty="0" smtClean="0"/>
              <a:t>van Europese wetgeving</a:t>
            </a:r>
            <a:r>
              <a:rPr lang="nl-BE" altLang="en-US" sz="2400" dirty="0" smtClean="0"/>
              <a:t>. </a:t>
            </a:r>
          </a:p>
          <a:p>
            <a:pPr lvl="2">
              <a:spcBef>
                <a:spcPct val="0"/>
              </a:spcBef>
              <a:buFont typeface="Wingdings" pitchFamily="2" charset="2"/>
              <a:buChar char="ü"/>
              <a:defRPr/>
            </a:pPr>
            <a:r>
              <a:rPr lang="nl-BE" altLang="en-US" sz="2100" b="1" dirty="0" smtClean="0">
                <a:solidFill>
                  <a:srgbClr val="FF0000"/>
                </a:solidFill>
              </a:rPr>
              <a:t>Uitbreiding mandaat: nieuwe SOLVIT Aanbeveling 17/09/13</a:t>
            </a:r>
          </a:p>
          <a:p>
            <a:pPr lvl="2">
              <a:spcBef>
                <a:spcPct val="0"/>
              </a:spcBef>
              <a:buFont typeface="Wingdings" pitchFamily="2" charset="2"/>
              <a:buChar char="ü"/>
              <a:defRPr/>
            </a:pPr>
            <a:r>
              <a:rPr lang="nl-BE" sz="2100" b="1" dirty="0" smtClean="0">
                <a:solidFill>
                  <a:srgbClr val="FF0000"/>
                </a:solidFill>
              </a:rPr>
              <a:t>Vaak SOLVIT dossier = indicator van achterliggend en/of structureel probleem</a:t>
            </a:r>
            <a:endParaRPr lang="nl-BE" altLang="en-US" sz="2100" b="1" dirty="0" smtClean="0">
              <a:solidFill>
                <a:srgbClr val="FF0000"/>
              </a:solidFill>
            </a:endParaRPr>
          </a:p>
          <a:p>
            <a:pPr lvl="2">
              <a:spcBef>
                <a:spcPct val="0"/>
              </a:spcBef>
              <a:buFont typeface="Wingdings" pitchFamily="2" charset="2"/>
              <a:buChar char="ü"/>
              <a:defRPr/>
            </a:pPr>
            <a:r>
              <a:rPr lang="nl-BE" altLang="en-US" sz="2100" b="1" dirty="0" smtClean="0">
                <a:solidFill>
                  <a:srgbClr val="FF0000"/>
                </a:solidFill>
              </a:rPr>
              <a:t>Geen opschortende werking</a:t>
            </a:r>
          </a:p>
          <a:p>
            <a:pPr marL="0" indent="0">
              <a:buNone/>
            </a:pPr>
            <a:endParaRPr lang="en-US" b="1" i="1"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10</a:t>
            </a:fld>
            <a:endParaRPr lang="fr-BE"/>
          </a:p>
        </p:txBody>
      </p:sp>
    </p:spTree>
    <p:extLst>
      <p:ext uri="{BB962C8B-B14F-4D97-AF65-F5344CB8AC3E}">
        <p14:creationId xmlns:p14="http://schemas.microsoft.com/office/powerpoint/2010/main" val="3011729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A4E69D53-DC5D-4522-98FC-D9AD655F59CF}" type="slidenum">
              <a:rPr lang="fr-BE" smtClean="0"/>
              <a:pPr/>
              <a:t>11</a:t>
            </a:fld>
            <a:endParaRPr lang="fr-BE"/>
          </a:p>
        </p:txBody>
      </p:sp>
      <p:graphicFrame>
        <p:nvGraphicFramePr>
          <p:cNvPr id="8" name="Chart 7"/>
          <p:cNvGraphicFramePr>
            <a:graphicFrameLocks/>
          </p:cNvGraphicFramePr>
          <p:nvPr>
            <p:extLst>
              <p:ext uri="{D42A27DB-BD31-4B8C-83A1-F6EECF244321}">
                <p14:modId xmlns:p14="http://schemas.microsoft.com/office/powerpoint/2010/main" val="3433154742"/>
              </p:ext>
            </p:extLst>
          </p:nvPr>
        </p:nvGraphicFramePr>
        <p:xfrm>
          <a:off x="0" y="908720"/>
          <a:ext cx="9144000" cy="5688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9422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4E69D53-DC5D-4522-98FC-D9AD655F59CF}" type="slidenum">
              <a:rPr lang="fr-BE" smtClean="0"/>
              <a:pPr/>
              <a:t>12</a:t>
            </a:fld>
            <a:endParaRPr lang="fr-BE"/>
          </a:p>
        </p:txBody>
      </p:sp>
      <p:graphicFrame>
        <p:nvGraphicFramePr>
          <p:cNvPr id="5" name="Chart 4"/>
          <p:cNvGraphicFramePr>
            <a:graphicFrameLocks/>
          </p:cNvGraphicFramePr>
          <p:nvPr>
            <p:extLst>
              <p:ext uri="{D42A27DB-BD31-4B8C-83A1-F6EECF244321}">
                <p14:modId xmlns:p14="http://schemas.microsoft.com/office/powerpoint/2010/main" val="658187588"/>
              </p:ext>
            </p:extLst>
          </p:nvPr>
        </p:nvGraphicFramePr>
        <p:xfrm>
          <a:off x="152400" y="1052736"/>
          <a:ext cx="8712968" cy="5805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9440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4E69D53-DC5D-4522-98FC-D9AD655F59CF}" type="slidenum">
              <a:rPr lang="fr-BE" smtClean="0"/>
              <a:pPr/>
              <a:t>13</a:t>
            </a:fld>
            <a:endParaRPr lang="fr-BE"/>
          </a:p>
        </p:txBody>
      </p:sp>
      <p:graphicFrame>
        <p:nvGraphicFramePr>
          <p:cNvPr id="7" name="Chart 6"/>
          <p:cNvGraphicFramePr>
            <a:graphicFrameLocks/>
          </p:cNvGraphicFramePr>
          <p:nvPr>
            <p:extLst>
              <p:ext uri="{D42A27DB-BD31-4B8C-83A1-F6EECF244321}">
                <p14:modId xmlns:p14="http://schemas.microsoft.com/office/powerpoint/2010/main" val="2100151622"/>
              </p:ext>
            </p:extLst>
          </p:nvPr>
        </p:nvGraphicFramePr>
        <p:xfrm>
          <a:off x="179512" y="1104503"/>
          <a:ext cx="8627963" cy="57534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9440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96752"/>
            <a:ext cx="4624354" cy="504056"/>
          </a:xfrm>
        </p:spPr>
        <p:txBody>
          <a:bodyPr>
            <a:normAutofit fontScale="90000"/>
          </a:bodyPr>
          <a:lstStyle/>
          <a:p>
            <a:r>
              <a:rPr lang="fr-BE" dirty="0" smtClean="0"/>
              <a:t>1.3  HOE?</a:t>
            </a:r>
            <a:endParaRPr lang="en-US"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14</a:t>
            </a:fld>
            <a:endParaRPr lang="fr-BE"/>
          </a:p>
        </p:txBody>
      </p:sp>
      <p:pic>
        <p:nvPicPr>
          <p:cNvPr id="5"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23528" y="1700808"/>
            <a:ext cx="8341713" cy="4882808"/>
          </a:xfrm>
          <a:prstGeom prst="rect">
            <a:avLst/>
          </a:prstGeom>
        </p:spPr>
      </p:pic>
      <p:sp>
        <p:nvSpPr>
          <p:cNvPr id="7" name="TextBox 6"/>
          <p:cNvSpPr txBox="1"/>
          <p:nvPr/>
        </p:nvSpPr>
        <p:spPr>
          <a:xfrm>
            <a:off x="5220072" y="1828800"/>
            <a:ext cx="3923928" cy="1569660"/>
          </a:xfrm>
          <a:prstGeom prst="rect">
            <a:avLst/>
          </a:prstGeom>
          <a:noFill/>
        </p:spPr>
        <p:txBody>
          <a:bodyPr wrap="square" rtlCol="0">
            <a:spAutoFit/>
          </a:bodyPr>
          <a:lstStyle/>
          <a:p>
            <a:pPr marL="285750" indent="-285750">
              <a:buFont typeface="Wingdings" panose="05000000000000000000" pitchFamily="2" charset="2"/>
              <a:buChar char="ü"/>
            </a:pPr>
            <a:r>
              <a:rPr lang="nl-BE" sz="1600" dirty="0" smtClean="0"/>
              <a:t>Online klachtenformulier</a:t>
            </a:r>
          </a:p>
          <a:p>
            <a:pPr marL="285750" indent="-285750">
              <a:buFont typeface="Wingdings" panose="05000000000000000000" pitchFamily="2" charset="2"/>
              <a:buChar char="ü"/>
            </a:pPr>
            <a:r>
              <a:rPr lang="nl-BE" sz="1600" dirty="0" smtClean="0"/>
              <a:t>Strikte behandelingstermijnen</a:t>
            </a:r>
          </a:p>
          <a:p>
            <a:pPr marL="285750" indent="-285750">
              <a:buFont typeface="Wingdings" panose="05000000000000000000" pitchFamily="2" charset="2"/>
              <a:buChar char="ü"/>
            </a:pPr>
            <a:r>
              <a:rPr lang="nl-BE" sz="1600" dirty="0" smtClean="0"/>
              <a:t>2 SOLVIT centra : home – en lead centrum</a:t>
            </a:r>
          </a:p>
          <a:p>
            <a:pPr marL="285750" indent="-285750">
              <a:buFont typeface="Wingdings" panose="05000000000000000000" pitchFamily="2" charset="2"/>
              <a:buChar char="ü"/>
            </a:pPr>
            <a:r>
              <a:rPr lang="nl-BE" sz="1600" dirty="0" smtClean="0"/>
              <a:t>Informele en praktische oplossing</a:t>
            </a:r>
          </a:p>
          <a:p>
            <a:pPr marL="285750" indent="-285750">
              <a:buFont typeface="Wingdings" panose="05000000000000000000" pitchFamily="2" charset="2"/>
              <a:buChar char="ü"/>
            </a:pPr>
            <a:r>
              <a:rPr lang="nl-BE" sz="1600" dirty="0" smtClean="0"/>
              <a:t>ILA: </a:t>
            </a:r>
            <a:r>
              <a:rPr lang="nl-BE" sz="1600" i="1" dirty="0" err="1" smtClean="0"/>
              <a:t>Informal</a:t>
            </a:r>
            <a:r>
              <a:rPr lang="nl-BE" sz="1600" i="1" dirty="0" smtClean="0"/>
              <a:t> Legal </a:t>
            </a:r>
            <a:r>
              <a:rPr lang="nl-BE" sz="1600" i="1" dirty="0" err="1" smtClean="0"/>
              <a:t>Advice</a:t>
            </a:r>
            <a:endParaRPr lang="nl-BE" sz="1600" i="1" dirty="0" smtClean="0"/>
          </a:p>
          <a:p>
            <a:pPr marL="285750" indent="-285750">
              <a:buFont typeface="Wingdings" panose="05000000000000000000" pitchFamily="2" charset="2"/>
              <a:buChar char="ü"/>
            </a:pPr>
            <a:r>
              <a:rPr lang="nl-BE" sz="1600" dirty="0" smtClean="0"/>
              <a:t>SOLVIT … en erna</a:t>
            </a:r>
            <a:endParaRPr lang="nl-BE" sz="1600" dirty="0"/>
          </a:p>
        </p:txBody>
      </p:sp>
    </p:spTree>
    <p:extLst>
      <p:ext uri="{BB962C8B-B14F-4D97-AF65-F5344CB8AC3E}">
        <p14:creationId xmlns:p14="http://schemas.microsoft.com/office/powerpoint/2010/main" val="523882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68760"/>
            <a:ext cx="7086600" cy="504056"/>
          </a:xfrm>
        </p:spPr>
        <p:txBody>
          <a:bodyPr>
            <a:normAutofit fontScale="90000"/>
          </a:bodyPr>
          <a:lstStyle/>
          <a:p>
            <a:r>
              <a:rPr lang="fr-BE" dirty="0" smtClean="0"/>
              <a:t>SOLVIT RESULTATEN 2015</a:t>
            </a:r>
            <a:endParaRPr lang="en-US" dirty="0"/>
          </a:p>
        </p:txBody>
      </p:sp>
      <p:sp>
        <p:nvSpPr>
          <p:cNvPr id="3" name="Content Placeholder 2"/>
          <p:cNvSpPr>
            <a:spLocks noGrp="1"/>
          </p:cNvSpPr>
          <p:nvPr>
            <p:ph idx="1"/>
          </p:nvPr>
        </p:nvSpPr>
        <p:spPr>
          <a:xfrm>
            <a:off x="457200" y="1988840"/>
            <a:ext cx="8686800" cy="4411960"/>
          </a:xfrm>
        </p:spPr>
        <p:txBody>
          <a:bodyPr>
            <a:normAutofit/>
          </a:bodyPr>
          <a:lstStyle/>
          <a:p>
            <a:r>
              <a:rPr lang="nl-BE" sz="2800" b="1" dirty="0" smtClean="0"/>
              <a:t>TOTAAL</a:t>
            </a:r>
            <a:r>
              <a:rPr lang="nl-BE" dirty="0" smtClean="0"/>
              <a:t> </a:t>
            </a:r>
          </a:p>
          <a:p>
            <a:pPr lvl="1">
              <a:buFont typeface="Wingdings" panose="05000000000000000000" pitchFamily="2" charset="2"/>
              <a:buChar char="ü"/>
            </a:pPr>
            <a:r>
              <a:rPr lang="nl-BE" sz="2400" dirty="0" smtClean="0"/>
              <a:t> 2 228 dossiers</a:t>
            </a:r>
          </a:p>
          <a:p>
            <a:pPr lvl="1">
              <a:buFont typeface="Wingdings" panose="05000000000000000000" pitchFamily="2" charset="2"/>
              <a:buChar char="ü"/>
            </a:pPr>
            <a:r>
              <a:rPr lang="nl-BE" sz="2400" dirty="0" smtClean="0"/>
              <a:t> 88% EU gemiddelde oplossingsgraad</a:t>
            </a:r>
          </a:p>
          <a:p>
            <a:pPr lvl="1">
              <a:buNone/>
            </a:pPr>
            <a:endParaRPr lang="nl-BE" sz="2000" dirty="0" smtClean="0"/>
          </a:p>
          <a:p>
            <a:r>
              <a:rPr lang="nl-BE" sz="2800" b="1" dirty="0" smtClean="0"/>
              <a:t>BELGISCHE SOLVIT CENTRUM</a:t>
            </a:r>
          </a:p>
          <a:p>
            <a:pPr lvl="1">
              <a:buFont typeface="Wingdings" panose="05000000000000000000" pitchFamily="2" charset="2"/>
              <a:buChar char="ü"/>
            </a:pPr>
            <a:r>
              <a:rPr lang="nl-BE" sz="2000" b="1" dirty="0" smtClean="0"/>
              <a:t> </a:t>
            </a:r>
            <a:r>
              <a:rPr lang="nl-BE" sz="2400" dirty="0" smtClean="0"/>
              <a:t>149 dossiers: </a:t>
            </a:r>
          </a:p>
          <a:p>
            <a:pPr lvl="2">
              <a:buFont typeface="Arial"/>
              <a:buChar char="•"/>
            </a:pPr>
            <a:r>
              <a:rPr lang="nl-BE" dirty="0" smtClean="0"/>
              <a:t>71 dossiers Home centrum    </a:t>
            </a:r>
          </a:p>
          <a:p>
            <a:pPr lvl="2">
              <a:buFont typeface="Arial"/>
              <a:buChar char="•"/>
            </a:pPr>
            <a:r>
              <a:rPr lang="nl-BE" dirty="0" smtClean="0"/>
              <a:t>78 dossiers Lead centrum</a:t>
            </a:r>
          </a:p>
          <a:p>
            <a:pPr lvl="1">
              <a:buFont typeface="Wingdings" panose="05000000000000000000" pitchFamily="2" charset="2"/>
              <a:buChar char="ü"/>
            </a:pPr>
            <a:r>
              <a:rPr lang="nl-BE" sz="2400" dirty="0" smtClean="0"/>
              <a:t> 86% oplossingsgraad</a:t>
            </a:r>
          </a:p>
          <a:p>
            <a:pPr lvl="2">
              <a:buFont typeface="Wingdings" panose="05000000000000000000" pitchFamily="2" charset="2"/>
              <a:buChar char="ü"/>
            </a:pPr>
            <a:endParaRPr lang="fr-BE" sz="1762" b="1" dirty="0" smtClean="0"/>
          </a:p>
        </p:txBody>
      </p:sp>
      <p:sp>
        <p:nvSpPr>
          <p:cNvPr id="4" name="Slide Number Placeholder 3"/>
          <p:cNvSpPr>
            <a:spLocks noGrp="1"/>
          </p:cNvSpPr>
          <p:nvPr>
            <p:ph type="sldNum" sz="quarter" idx="12"/>
          </p:nvPr>
        </p:nvSpPr>
        <p:spPr/>
        <p:txBody>
          <a:bodyPr/>
          <a:lstStyle/>
          <a:p>
            <a:fld id="{A4E69D53-DC5D-4522-98FC-D9AD655F59CF}" type="slidenum">
              <a:rPr lang="fr-BE" smtClean="0"/>
              <a:pPr/>
              <a:t>15</a:t>
            </a:fld>
            <a:endParaRPr lang="fr-BE"/>
          </a:p>
        </p:txBody>
      </p:sp>
    </p:spTree>
    <p:extLst>
      <p:ext uri="{BB962C8B-B14F-4D97-AF65-F5344CB8AC3E}">
        <p14:creationId xmlns:p14="http://schemas.microsoft.com/office/powerpoint/2010/main" val="1712763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A4E69D53-DC5D-4522-98FC-D9AD655F59CF}" type="slidenum">
              <a:rPr lang="fr-BE" smtClean="0"/>
              <a:pPr/>
              <a:t>16</a:t>
            </a:fld>
            <a:endParaRPr lang="fr-BE"/>
          </a:p>
        </p:txBody>
      </p:sp>
      <p:graphicFrame>
        <p:nvGraphicFramePr>
          <p:cNvPr id="7" name="Chart 6"/>
          <p:cNvGraphicFramePr>
            <a:graphicFrameLocks/>
          </p:cNvGraphicFramePr>
          <p:nvPr>
            <p:extLst>
              <p:ext uri="{D42A27DB-BD31-4B8C-83A1-F6EECF244321}">
                <p14:modId xmlns:p14="http://schemas.microsoft.com/office/powerpoint/2010/main" val="1072280599"/>
              </p:ext>
            </p:extLst>
          </p:nvPr>
        </p:nvGraphicFramePr>
        <p:xfrm>
          <a:off x="539552" y="1052736"/>
          <a:ext cx="8208912" cy="56886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644" y="1700808"/>
            <a:ext cx="6784077" cy="504056"/>
          </a:xfrm>
        </p:spPr>
        <p:txBody>
          <a:bodyPr>
            <a:normAutofit fontScale="90000"/>
          </a:bodyPr>
          <a:lstStyle/>
          <a:p>
            <a:r>
              <a:rPr lang="fr-BE" dirty="0" smtClean="0"/>
              <a:t>1.4  SOLVIT CASUS VOORBEELDEN</a:t>
            </a:r>
            <a:endParaRPr lang="en-US"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17</a:t>
            </a:fld>
            <a:endParaRPr lang="fr-BE"/>
          </a:p>
        </p:txBody>
      </p:sp>
      <p:pic>
        <p:nvPicPr>
          <p:cNvPr id="5" name="Picture 1033" descr="SOLVIT logo 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331" y="3140968"/>
            <a:ext cx="6336704" cy="252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161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52736"/>
            <a:ext cx="9144000" cy="504056"/>
          </a:xfrm>
        </p:spPr>
        <p:txBody>
          <a:bodyPr>
            <a:normAutofit fontScale="90000"/>
          </a:bodyPr>
          <a:lstStyle/>
          <a:p>
            <a:r>
              <a:rPr lang="fr-BE" dirty="0" smtClean="0"/>
              <a:t>       PROBLEMEN VAN BELGEN IN EUROPA</a:t>
            </a:r>
            <a:endParaRPr lang="en-US"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18</a:t>
            </a:fld>
            <a:endParaRPr lang="fr-BE"/>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72816"/>
            <a:ext cx="8767029"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440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4E69D53-DC5D-4522-98FC-D9AD655F59CF}" type="slidenum">
              <a:rPr lang="fr-BE" smtClean="0"/>
              <a:pPr/>
              <a:t>19</a:t>
            </a:fld>
            <a:endParaRPr lang="fr-BE"/>
          </a:p>
        </p:txBody>
      </p:sp>
      <p:sp>
        <p:nvSpPr>
          <p:cNvPr id="5" name="Title 1"/>
          <p:cNvSpPr>
            <a:spLocks noGrp="1"/>
          </p:cNvSpPr>
          <p:nvPr>
            <p:ph type="title"/>
          </p:nvPr>
        </p:nvSpPr>
        <p:spPr>
          <a:xfrm>
            <a:off x="144016" y="1124744"/>
            <a:ext cx="8964488" cy="864096"/>
          </a:xfrm>
        </p:spPr>
        <p:txBody>
          <a:bodyPr>
            <a:normAutofit fontScale="90000"/>
          </a:bodyPr>
          <a:lstStyle/>
          <a:p>
            <a:r>
              <a:rPr lang="fr-BE" dirty="0" smtClean="0"/>
              <a:t>    GRENSOVERSCHRIJDENDE PROBLEMEN </a:t>
            </a:r>
            <a:br>
              <a:rPr lang="fr-BE" dirty="0" smtClean="0"/>
            </a:br>
            <a:r>
              <a:rPr lang="fr-BE" dirty="0" smtClean="0"/>
              <a:t>                                     IN BELGIË</a:t>
            </a:r>
            <a:endParaRPr lang="en-US" dirty="0"/>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4842" y="1988840"/>
            <a:ext cx="6395210" cy="52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007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12776"/>
            <a:ext cx="8229600" cy="504056"/>
          </a:xfrm>
        </p:spPr>
        <p:txBody>
          <a:bodyPr>
            <a:normAutofit fontScale="90000"/>
          </a:bodyPr>
          <a:lstStyle/>
          <a:p>
            <a:r>
              <a:rPr lang="fr-BE" dirty="0" smtClean="0"/>
              <a:t>INLEIDING</a:t>
            </a:r>
            <a:endParaRPr lang="en-US" dirty="0"/>
          </a:p>
        </p:txBody>
      </p:sp>
      <p:pic>
        <p:nvPicPr>
          <p:cNvPr id="5" name="Content Placeholder 4"/>
          <p:cNvPicPr>
            <a:picLocks noGrp="1" noChangeAspect="1"/>
          </p:cNvPicPr>
          <p:nvPr>
            <p:ph idx="1"/>
          </p:nvPr>
        </p:nvPicPr>
        <p:blipFill>
          <a:blip r:embed="rId3" cstate="print">
            <a:lum bright="17000" contrast="17000"/>
            <a:extLst>
              <a:ext uri="{28A0092B-C50C-407E-A947-70E740481C1C}">
                <a14:useLocalDpi xmlns:a14="http://schemas.microsoft.com/office/drawing/2010/main" val="0"/>
              </a:ext>
            </a:extLst>
          </a:blip>
          <a:stretch>
            <a:fillRect/>
          </a:stretch>
        </p:blipFill>
        <p:spPr>
          <a:xfrm>
            <a:off x="4932040" y="1124744"/>
            <a:ext cx="3746822" cy="5597106"/>
          </a:xfrm>
        </p:spPr>
      </p:pic>
      <p:sp>
        <p:nvSpPr>
          <p:cNvPr id="4" name="Slide Number Placeholder 3"/>
          <p:cNvSpPr>
            <a:spLocks noGrp="1"/>
          </p:cNvSpPr>
          <p:nvPr>
            <p:ph type="sldNum" sz="quarter" idx="12"/>
          </p:nvPr>
        </p:nvSpPr>
        <p:spPr/>
        <p:txBody>
          <a:bodyPr/>
          <a:lstStyle/>
          <a:p>
            <a:fld id="{A4E69D53-DC5D-4522-98FC-D9AD655F59CF}" type="slidenum">
              <a:rPr lang="fr-BE" smtClean="0"/>
              <a:pPr/>
              <a:t>2</a:t>
            </a:fld>
            <a:endParaRPr lang="fr-BE"/>
          </a:p>
        </p:txBody>
      </p:sp>
      <p:sp>
        <p:nvSpPr>
          <p:cNvPr id="6" name="Rectangle 5"/>
          <p:cNvSpPr/>
          <p:nvPr/>
        </p:nvSpPr>
        <p:spPr>
          <a:xfrm>
            <a:off x="11149" y="2132855"/>
            <a:ext cx="7128792" cy="4216539"/>
          </a:xfrm>
          <a:prstGeom prst="rect">
            <a:avLst/>
          </a:prstGeom>
        </p:spPr>
        <p:txBody>
          <a:bodyPr wrap="square">
            <a:spAutoFit/>
          </a:bodyPr>
          <a:lstStyle/>
          <a:p>
            <a:r>
              <a:rPr lang="fr-BE" sz="2400" dirty="0"/>
              <a:t> </a:t>
            </a:r>
            <a:r>
              <a:rPr lang="fr-BE" sz="2400" dirty="0" smtClean="0"/>
              <a:t>     </a:t>
            </a:r>
            <a:r>
              <a:rPr lang="nl-BE" sz="2800" b="1" i="1" dirty="0" smtClean="0"/>
              <a:t>Uw EU-rechten: problemen en klachten</a:t>
            </a:r>
          </a:p>
          <a:p>
            <a:pPr marL="971550" lvl="1" indent="-514350">
              <a:buFont typeface="+mj-lt"/>
              <a:buAutoNum type="arabicPeriod"/>
            </a:pPr>
            <a:r>
              <a:rPr lang="nl-BE" sz="2400" dirty="0" smtClean="0"/>
              <a:t>via SOLVIT</a:t>
            </a:r>
          </a:p>
          <a:p>
            <a:pPr marL="971550" lvl="1" indent="-514350">
              <a:buFont typeface="+mj-lt"/>
              <a:buAutoNum type="arabicPeriod"/>
            </a:pPr>
            <a:r>
              <a:rPr lang="nl-BE" sz="2400" dirty="0" smtClean="0"/>
              <a:t>via de Europese Commissie : EU Pilot</a:t>
            </a:r>
          </a:p>
          <a:p>
            <a:pPr marL="971550" lvl="1" indent="-514350">
              <a:buFont typeface="+mj-lt"/>
              <a:buAutoNum type="arabicPeriod"/>
            </a:pPr>
            <a:r>
              <a:rPr lang="nl-BE" sz="2400" dirty="0" smtClean="0"/>
              <a:t>Inbreukdossier</a:t>
            </a:r>
          </a:p>
          <a:p>
            <a:pPr marL="971550" lvl="1" indent="-514350"/>
            <a:endParaRPr lang="nl-BE" sz="2400" dirty="0" smtClean="0"/>
          </a:p>
          <a:p>
            <a:pPr lvl="1"/>
            <a:r>
              <a:rPr lang="nl-BE" sz="2400" i="1" dirty="0" smtClean="0"/>
              <a:t>Pauze</a:t>
            </a:r>
          </a:p>
          <a:p>
            <a:pPr lvl="1"/>
            <a:endParaRPr lang="nl-BE" sz="2400" i="1" dirty="0" smtClean="0"/>
          </a:p>
          <a:p>
            <a:pPr lvl="1"/>
            <a:r>
              <a:rPr lang="nl-BE" sz="2400" i="1" dirty="0" smtClean="0"/>
              <a:t>4.  Beroep wegens niet nakoming</a:t>
            </a:r>
          </a:p>
          <a:p>
            <a:pPr lvl="1"/>
            <a:r>
              <a:rPr lang="nl-BE" sz="2400" i="1" dirty="0" smtClean="0"/>
              <a:t>5. Prejudiciële vraag</a:t>
            </a:r>
          </a:p>
          <a:p>
            <a:pPr lvl="1"/>
            <a:r>
              <a:rPr lang="nl-BE" sz="2400" i="1" dirty="0" smtClean="0"/>
              <a:t>6. Directe werking</a:t>
            </a:r>
          </a:p>
          <a:p>
            <a:pPr lvl="1"/>
            <a:r>
              <a:rPr lang="nl-BE" sz="2400" i="1" dirty="0" smtClean="0"/>
              <a:t>7. Plan B</a:t>
            </a:r>
            <a:endParaRPr lang="nl-BE" sz="2400" dirty="0"/>
          </a:p>
        </p:txBody>
      </p:sp>
    </p:spTree>
    <p:extLst>
      <p:ext uri="{BB962C8B-B14F-4D97-AF65-F5344CB8AC3E}">
        <p14:creationId xmlns:p14="http://schemas.microsoft.com/office/powerpoint/2010/main" val="3234992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8229600" cy="504056"/>
          </a:xfrm>
        </p:spPr>
        <p:txBody>
          <a:bodyPr>
            <a:normAutofit fontScale="90000"/>
          </a:bodyPr>
          <a:lstStyle/>
          <a:p>
            <a:pPr marL="742950" indent="-742950">
              <a:buFont typeface="+mj-lt"/>
              <a:buAutoNum type="arabicPeriod"/>
            </a:pPr>
            <a:r>
              <a:rPr lang="fr-BE" dirty="0" smtClean="0"/>
              <a:t>SOLVIT CASUS VOORBEELD</a:t>
            </a:r>
            <a:endParaRPr lang="en-US" dirty="0"/>
          </a:p>
        </p:txBody>
      </p:sp>
      <p:sp>
        <p:nvSpPr>
          <p:cNvPr id="3" name="Content Placeholder 2"/>
          <p:cNvSpPr>
            <a:spLocks noGrp="1"/>
          </p:cNvSpPr>
          <p:nvPr>
            <p:ph idx="1"/>
          </p:nvPr>
        </p:nvSpPr>
        <p:spPr>
          <a:xfrm>
            <a:off x="467544" y="2852935"/>
            <a:ext cx="8229600" cy="2952329"/>
          </a:xfrm>
        </p:spPr>
        <p:txBody>
          <a:bodyPr>
            <a:normAutofit/>
          </a:bodyPr>
          <a:lstStyle/>
          <a:p>
            <a:pPr marL="0" indent="0" algn="just">
              <a:buClr>
                <a:srgbClr val="99FF99"/>
              </a:buClr>
              <a:buNone/>
              <a:defRPr/>
            </a:pPr>
            <a:r>
              <a:rPr lang="nl-BE" altLang="en-US" sz="2800" b="1" i="1" dirty="0" smtClean="0"/>
              <a:t>Probleem uitbetaling van kinderbijslag : wat te doen indien er een gebrek aan wederzijdse samenwerking is tussen de bevoegde instanties in meer dan één lidstaat ?</a:t>
            </a:r>
            <a:endParaRPr lang="nl-BE" altLang="en-US" sz="2800" b="1" i="1" dirty="0"/>
          </a:p>
          <a:p>
            <a:pPr algn="just">
              <a:buClr>
                <a:srgbClr val="99FF99"/>
              </a:buClr>
              <a:defRPr/>
            </a:pPr>
            <a:endParaRPr lang="nl-BE" altLang="en-US" b="1" dirty="0" smtClean="0"/>
          </a:p>
        </p:txBody>
      </p:sp>
      <p:sp>
        <p:nvSpPr>
          <p:cNvPr id="4" name="Slide Number Placeholder 3"/>
          <p:cNvSpPr>
            <a:spLocks noGrp="1"/>
          </p:cNvSpPr>
          <p:nvPr>
            <p:ph type="sldNum" sz="quarter" idx="12"/>
          </p:nvPr>
        </p:nvSpPr>
        <p:spPr/>
        <p:txBody>
          <a:bodyPr/>
          <a:lstStyle/>
          <a:p>
            <a:fld id="{A4E69D53-DC5D-4522-98FC-D9AD655F59CF}" type="slidenum">
              <a:rPr lang="fr-BE" smtClean="0"/>
              <a:pPr/>
              <a:t>20</a:t>
            </a:fld>
            <a:endParaRPr lang="fr-BE"/>
          </a:p>
        </p:txBody>
      </p:sp>
    </p:spTree>
    <p:extLst>
      <p:ext uri="{BB962C8B-B14F-4D97-AF65-F5344CB8AC3E}">
        <p14:creationId xmlns:p14="http://schemas.microsoft.com/office/powerpoint/2010/main" val="4007790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60848"/>
            <a:ext cx="7935144" cy="504056"/>
          </a:xfrm>
        </p:spPr>
        <p:txBody>
          <a:bodyPr>
            <a:normAutofit fontScale="90000"/>
          </a:bodyPr>
          <a:lstStyle/>
          <a:p>
            <a:pPr marL="742950" indent="-742950">
              <a:buFont typeface="+mj-lt"/>
              <a:buAutoNum type="arabicPeriod" startAt="2"/>
            </a:pPr>
            <a:r>
              <a:rPr lang="fr-BE" dirty="0" smtClean="0"/>
              <a:t>SOLVIT CASUS VOORBEELD</a:t>
            </a:r>
            <a:endParaRPr lang="en-US" dirty="0"/>
          </a:p>
        </p:txBody>
      </p:sp>
      <p:sp>
        <p:nvSpPr>
          <p:cNvPr id="3" name="Content Placeholder 2"/>
          <p:cNvSpPr>
            <a:spLocks noGrp="1"/>
          </p:cNvSpPr>
          <p:nvPr>
            <p:ph idx="1"/>
          </p:nvPr>
        </p:nvSpPr>
        <p:spPr>
          <a:xfrm>
            <a:off x="395536" y="2996952"/>
            <a:ext cx="8229600" cy="2952328"/>
          </a:xfrm>
        </p:spPr>
        <p:txBody>
          <a:bodyPr>
            <a:normAutofit/>
          </a:bodyPr>
          <a:lstStyle/>
          <a:p>
            <a:pPr marL="0" indent="0">
              <a:spcBef>
                <a:spcPct val="0"/>
              </a:spcBef>
              <a:buClr>
                <a:srgbClr val="99FF99"/>
              </a:buClr>
              <a:buNone/>
            </a:pPr>
            <a:r>
              <a:rPr lang="nl-BE" altLang="en-US" sz="2400" b="1" i="1" dirty="0" smtClean="0"/>
              <a:t>Is </a:t>
            </a:r>
            <a:r>
              <a:rPr lang="nl-BE" altLang="en-US" sz="2400" b="1" i="1" dirty="0"/>
              <a:t>het toegelaten volgens de Europese regels dat Britse fysiotherapeuten hun kennis in de Franse taal dienen te tonen voor een tijdelijke dienstverlening in Frankrijk, waar de intentie is om enkel met Engelstalige klanten te werken?</a:t>
            </a:r>
          </a:p>
          <a:p>
            <a:pPr marL="0" indent="0">
              <a:spcBef>
                <a:spcPct val="0"/>
              </a:spcBef>
              <a:buClr>
                <a:srgbClr val="99FF99"/>
              </a:buClr>
              <a:buNone/>
            </a:pPr>
            <a:endParaRPr lang="nl-BE" altLang="en-US" sz="3400" b="1" dirty="0"/>
          </a:p>
          <a:p>
            <a:pPr>
              <a:spcBef>
                <a:spcPct val="0"/>
              </a:spcBef>
              <a:buClr>
                <a:srgbClr val="99FF99"/>
              </a:buClr>
            </a:pPr>
            <a:endParaRPr lang="nl-BE" altLang="en-US" sz="5000" b="1" dirty="0" smtClean="0"/>
          </a:p>
        </p:txBody>
      </p:sp>
      <p:sp>
        <p:nvSpPr>
          <p:cNvPr id="4" name="Slide Number Placeholder 3"/>
          <p:cNvSpPr>
            <a:spLocks noGrp="1"/>
          </p:cNvSpPr>
          <p:nvPr>
            <p:ph type="sldNum" sz="quarter" idx="12"/>
          </p:nvPr>
        </p:nvSpPr>
        <p:spPr/>
        <p:txBody>
          <a:bodyPr/>
          <a:lstStyle/>
          <a:p>
            <a:fld id="{A4E69D53-DC5D-4522-98FC-D9AD655F59CF}" type="slidenum">
              <a:rPr lang="fr-BE" smtClean="0"/>
              <a:pPr/>
              <a:t>21</a:t>
            </a:fld>
            <a:endParaRPr lang="fr-BE"/>
          </a:p>
        </p:txBody>
      </p:sp>
    </p:spTree>
    <p:extLst>
      <p:ext uri="{BB962C8B-B14F-4D97-AF65-F5344CB8AC3E}">
        <p14:creationId xmlns:p14="http://schemas.microsoft.com/office/powerpoint/2010/main" val="3588401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276872"/>
            <a:ext cx="8229600" cy="504056"/>
          </a:xfrm>
        </p:spPr>
        <p:txBody>
          <a:bodyPr>
            <a:normAutofit fontScale="90000"/>
          </a:bodyPr>
          <a:lstStyle/>
          <a:p>
            <a:pPr marL="742950" indent="-742950">
              <a:buFont typeface="+mj-lt"/>
              <a:buAutoNum type="arabicPeriod" startAt="3"/>
            </a:pPr>
            <a:r>
              <a:rPr lang="fr-BE" dirty="0" smtClean="0"/>
              <a:t>SOLVIT CASUS VOORBEELD</a:t>
            </a:r>
            <a:endParaRPr lang="en-US" dirty="0"/>
          </a:p>
        </p:txBody>
      </p:sp>
      <p:sp>
        <p:nvSpPr>
          <p:cNvPr id="3" name="Content Placeholder 2"/>
          <p:cNvSpPr>
            <a:spLocks noGrp="1"/>
          </p:cNvSpPr>
          <p:nvPr>
            <p:ph idx="1"/>
          </p:nvPr>
        </p:nvSpPr>
        <p:spPr>
          <a:xfrm>
            <a:off x="179512" y="3140968"/>
            <a:ext cx="8964488" cy="1584176"/>
          </a:xfrm>
        </p:spPr>
        <p:txBody>
          <a:bodyPr>
            <a:normAutofit/>
          </a:bodyPr>
          <a:lstStyle/>
          <a:p>
            <a:pPr marL="0" indent="0">
              <a:buNone/>
            </a:pPr>
            <a:r>
              <a:rPr lang="nl-BE" sz="2400" b="1" i="1" dirty="0" smtClean="0"/>
              <a:t>Intracommunautaire levering van nieuw voertuig aangekocht in DE voor export naar BE : </a:t>
            </a:r>
          </a:p>
          <a:p>
            <a:pPr marL="0" indent="0">
              <a:buNone/>
            </a:pPr>
            <a:r>
              <a:rPr lang="nl-BE" sz="2400" b="1" i="1" dirty="0" smtClean="0"/>
              <a:t>welke lidstaat oefent heffingsbevoegdheid uit voor het BTW bedrag?</a:t>
            </a:r>
            <a:endParaRPr lang="nl-BE" sz="2400" b="1" i="1"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22</a:t>
            </a:fld>
            <a:endParaRPr lang="fr-BE"/>
          </a:p>
        </p:txBody>
      </p:sp>
    </p:spTree>
    <p:extLst>
      <p:ext uri="{BB962C8B-B14F-4D97-AF65-F5344CB8AC3E}">
        <p14:creationId xmlns:p14="http://schemas.microsoft.com/office/powerpoint/2010/main" val="2806079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4E69D53-DC5D-4522-98FC-D9AD655F59CF}" type="slidenum">
              <a:rPr lang="fr-BE" smtClean="0"/>
              <a:pPr/>
              <a:t>23</a:t>
            </a:fld>
            <a:endParaRPr lang="fr-BE"/>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10938" t="5765" r="12494" b="11531"/>
          <a:stretch>
            <a:fillRect/>
          </a:stretch>
        </p:blipFill>
        <p:spPr>
          <a:xfrm>
            <a:off x="-38399" y="1737927"/>
            <a:ext cx="9151611" cy="5112568"/>
          </a:xfrm>
          <a:prstGeom prst="rect">
            <a:avLst/>
          </a:prstGeom>
        </p:spPr>
      </p:pic>
      <p:sp>
        <p:nvSpPr>
          <p:cNvPr id="2" name="Rectangle 1"/>
          <p:cNvSpPr/>
          <p:nvPr/>
        </p:nvSpPr>
        <p:spPr>
          <a:xfrm>
            <a:off x="467544" y="1108909"/>
            <a:ext cx="6789936" cy="646331"/>
          </a:xfrm>
          <a:prstGeom prst="rect">
            <a:avLst/>
          </a:prstGeom>
        </p:spPr>
        <p:txBody>
          <a:bodyPr wrap="none">
            <a:spAutoFit/>
          </a:bodyPr>
          <a:lstStyle/>
          <a:p>
            <a:r>
              <a:rPr lang="fr-BE" sz="3600" b="1" dirty="0" smtClean="0">
                <a:solidFill>
                  <a:schemeClr val="accent2"/>
                </a:solidFill>
              </a:rPr>
              <a:t>1.5  AANVERWANTE </a:t>
            </a:r>
            <a:r>
              <a:rPr lang="fr-BE" sz="3600" b="1" dirty="0">
                <a:solidFill>
                  <a:schemeClr val="accent2"/>
                </a:solidFill>
              </a:rPr>
              <a:t>DIENSTEN (1) </a:t>
            </a:r>
            <a:endParaRPr lang="en-US" sz="3600" b="1" dirty="0">
              <a:solidFill>
                <a:schemeClr val="accent2"/>
              </a:solidFill>
            </a:endParaRPr>
          </a:p>
        </p:txBody>
      </p:sp>
    </p:spTree>
    <p:extLst>
      <p:ext uri="{BB962C8B-B14F-4D97-AF65-F5344CB8AC3E}">
        <p14:creationId xmlns:p14="http://schemas.microsoft.com/office/powerpoint/2010/main" val="3237179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718" y="1268760"/>
            <a:ext cx="8229600" cy="504056"/>
          </a:xfrm>
        </p:spPr>
        <p:txBody>
          <a:bodyPr>
            <a:normAutofit fontScale="90000"/>
          </a:bodyPr>
          <a:lstStyle/>
          <a:p>
            <a:r>
              <a:rPr lang="fr-BE" dirty="0" smtClean="0"/>
              <a:t>AANVERWANTE DIENSTEN (2) </a:t>
            </a:r>
            <a:endParaRPr lang="en-US" dirty="0"/>
          </a:p>
        </p:txBody>
      </p:sp>
      <p:sp>
        <p:nvSpPr>
          <p:cNvPr id="3" name="Content Placeholder 2"/>
          <p:cNvSpPr>
            <a:spLocks noGrp="1"/>
          </p:cNvSpPr>
          <p:nvPr>
            <p:ph idx="1"/>
          </p:nvPr>
        </p:nvSpPr>
        <p:spPr>
          <a:xfrm>
            <a:off x="457200" y="1988840"/>
            <a:ext cx="8229600" cy="4488160"/>
          </a:xfrm>
        </p:spPr>
        <p:txBody>
          <a:bodyPr>
            <a:normAutofit fontScale="85000" lnSpcReduction="20000"/>
          </a:bodyPr>
          <a:lstStyle/>
          <a:p>
            <a:pPr>
              <a:buFont typeface="Arial"/>
              <a:buChar char="•"/>
              <a:defRPr/>
            </a:pPr>
            <a:r>
              <a:rPr lang="nl-BE" altLang="en-US" sz="2353" b="1" i="1" dirty="0"/>
              <a:t>« Uw Europa »</a:t>
            </a:r>
            <a:r>
              <a:rPr lang="nl-BE" altLang="en-US" sz="2353" i="1" dirty="0"/>
              <a:t>	</a:t>
            </a:r>
            <a:r>
              <a:rPr lang="nl-BE" altLang="en-US" sz="1800" i="1" dirty="0"/>
              <a:t> </a:t>
            </a:r>
          </a:p>
          <a:p>
            <a:pPr lvl="2">
              <a:defRPr/>
            </a:pPr>
            <a:r>
              <a:rPr lang="nl-BE" altLang="en-US" sz="2118" dirty="0"/>
              <a:t>algemene informatie over uw rechten in de </a:t>
            </a:r>
            <a:r>
              <a:rPr lang="nl-BE" altLang="en-US" sz="2118" dirty="0" smtClean="0"/>
              <a:t>EU</a:t>
            </a:r>
          </a:p>
          <a:p>
            <a:pPr lvl="2">
              <a:buNone/>
              <a:defRPr/>
            </a:pPr>
            <a:r>
              <a:rPr lang="nl-BE" altLang="en-US" sz="2118" dirty="0" smtClean="0"/>
              <a:t>     </a:t>
            </a:r>
            <a:r>
              <a:rPr lang="nl-BE" sz="2118" u="sng" dirty="0">
                <a:hlinkClick r:id="rId3"/>
              </a:rPr>
              <a:t>http://europa.eu/youreurope/</a:t>
            </a:r>
            <a:r>
              <a:rPr lang="nl-BE" sz="2118" u="sng" dirty="0"/>
              <a:t> </a:t>
            </a:r>
          </a:p>
          <a:p>
            <a:pPr marL="452438" lvl="1" indent="0">
              <a:buNone/>
              <a:defRPr/>
            </a:pPr>
            <a:endParaRPr lang="nl-BE" altLang="en-US" sz="1600" dirty="0"/>
          </a:p>
          <a:p>
            <a:pPr marL="342900" lvl="1" indent="-342900">
              <a:buSzPct val="80000"/>
              <a:buFont typeface="Arial"/>
              <a:buChar char="•"/>
              <a:defRPr/>
            </a:pPr>
            <a:r>
              <a:rPr lang="nl-BE" altLang="en-US" sz="2353" b="1" i="1" dirty="0"/>
              <a:t>« Uw Europa – advies »</a:t>
            </a:r>
            <a:r>
              <a:rPr lang="nl-BE" altLang="en-US" sz="2595" b="1" i="1" dirty="0"/>
              <a:t> </a:t>
            </a:r>
          </a:p>
          <a:p>
            <a:pPr marL="1184275" lvl="3" indent="-338138">
              <a:buClr>
                <a:schemeClr val="hlink"/>
              </a:buClr>
              <a:buSzPct val="80000"/>
              <a:buFont typeface="Arial" panose="020B0604020202020204" pitchFamily="34" charset="0"/>
              <a:buChar char="•"/>
              <a:defRPr/>
            </a:pPr>
            <a:r>
              <a:rPr lang="nl-BE" altLang="en-US" sz="2118" dirty="0"/>
              <a:t>gratis juridisch advies over een concrete situatie in het licht van de Europese regels </a:t>
            </a:r>
            <a:r>
              <a:rPr lang="nl-BE" altLang="en-US" sz="2118" dirty="0">
                <a:hlinkClick r:id="rId4"/>
              </a:rPr>
              <a:t>http://europa.eu/youreurope/advice/index_nl.htm</a:t>
            </a:r>
            <a:endParaRPr lang="nl-BE" altLang="en-US" sz="2118" dirty="0"/>
          </a:p>
          <a:p>
            <a:pPr marL="733425" lvl="2" indent="-338138">
              <a:buClr>
                <a:schemeClr val="hlink"/>
              </a:buClr>
              <a:buSzPct val="80000"/>
              <a:defRPr/>
            </a:pPr>
            <a:endParaRPr lang="nl-BE" altLang="en-US" sz="1600" b="1" i="1" dirty="0"/>
          </a:p>
          <a:p>
            <a:pPr marL="342900" lvl="1" indent="-342900">
              <a:buSzPct val="80000"/>
              <a:buFont typeface="Arial"/>
              <a:buChar char="•"/>
              <a:defRPr/>
            </a:pPr>
            <a:r>
              <a:rPr lang="nl-BE" altLang="en-US" sz="2353" b="1" i="1" dirty="0"/>
              <a:t>« Europees centrum voor de Consument » </a:t>
            </a:r>
            <a:r>
              <a:rPr lang="nl-BE" altLang="en-US" sz="2000" b="1" i="1" dirty="0"/>
              <a:t>	</a:t>
            </a:r>
          </a:p>
          <a:p>
            <a:pPr marL="1184275" lvl="3" indent="-338138">
              <a:buClr>
                <a:schemeClr val="hlink"/>
              </a:buClr>
              <a:buSzPct val="80000"/>
              <a:buFont typeface="Arial" panose="020B0604020202020204" pitchFamily="34" charset="0"/>
              <a:buChar char="•"/>
              <a:defRPr/>
            </a:pPr>
            <a:r>
              <a:rPr lang="nl-BE" altLang="en-US" sz="2118" dirty="0"/>
              <a:t>assistentie – consumentenrechten </a:t>
            </a:r>
          </a:p>
          <a:p>
            <a:pPr marL="846137" lvl="3" indent="0">
              <a:buClr>
                <a:schemeClr val="hlink"/>
              </a:buClr>
              <a:buSzPct val="80000"/>
              <a:buNone/>
              <a:defRPr/>
            </a:pPr>
            <a:r>
              <a:rPr lang="nl-BE" altLang="en-US" sz="2118" dirty="0"/>
              <a:t>   </a:t>
            </a:r>
            <a:r>
              <a:rPr lang="nl-BE" altLang="en-US" sz="2118" dirty="0" smtClean="0"/>
              <a:t>     </a:t>
            </a:r>
            <a:r>
              <a:rPr lang="nl-BE" altLang="en-US" sz="2118" dirty="0">
                <a:hlinkClick r:id="rId5"/>
              </a:rPr>
              <a:t>www.eccbelgie.be</a:t>
            </a:r>
            <a:r>
              <a:rPr lang="nl-BE" altLang="en-US" sz="2118" dirty="0"/>
              <a:t> </a:t>
            </a:r>
          </a:p>
          <a:p>
            <a:pPr marL="846137" lvl="3" indent="0">
              <a:buClr>
                <a:schemeClr val="hlink"/>
              </a:buClr>
              <a:buSzPct val="80000"/>
              <a:buNone/>
              <a:defRPr/>
            </a:pPr>
            <a:endParaRPr lang="nl-BE" altLang="en-US" sz="1800" i="1" dirty="0"/>
          </a:p>
          <a:p>
            <a:pPr>
              <a:buFont typeface="Arial"/>
              <a:buChar char="•"/>
              <a:defRPr/>
            </a:pPr>
            <a:r>
              <a:rPr lang="nl-BE" altLang="en-US" sz="2353" b="1" i="1" dirty="0"/>
              <a:t>« Enterprise Europe Netwerk » </a:t>
            </a:r>
          </a:p>
          <a:p>
            <a:pPr lvl="2">
              <a:defRPr/>
            </a:pPr>
            <a:r>
              <a:rPr lang="nl-BE" altLang="en-US" sz="2118" dirty="0"/>
              <a:t>netwerk voor hulp aan ondernemers</a:t>
            </a:r>
            <a:endParaRPr lang="nl-BE" altLang="en-US" sz="2118" dirty="0" smtClean="0"/>
          </a:p>
          <a:p>
            <a:pPr lvl="2">
              <a:buNone/>
              <a:defRPr/>
            </a:pPr>
            <a:r>
              <a:rPr lang="nl-BE" altLang="en-US" sz="2118" dirty="0" smtClean="0"/>
              <a:t>     </a:t>
            </a:r>
            <a:r>
              <a:rPr lang="nl-BE" sz="2118" dirty="0">
                <a:hlinkClick r:id="rId6"/>
              </a:rPr>
              <a:t>http://een.ec.europa.eu</a:t>
            </a:r>
            <a:r>
              <a:rPr lang="nl-BE" sz="2118" dirty="0"/>
              <a:t> </a:t>
            </a:r>
            <a:r>
              <a:rPr lang="fr-BE" altLang="en-US" sz="1800" dirty="0"/>
              <a:t>		</a:t>
            </a:r>
            <a:endParaRPr lang="fr-BE" altLang="en-US" sz="2000" dirty="0">
              <a:effectLst>
                <a:outerShdw blurRad="38100" dist="38100" dir="2700000" algn="tl">
                  <a:srgbClr val="000000">
                    <a:alpha val="43137"/>
                  </a:srgbClr>
                </a:outerShdw>
              </a:effectLst>
            </a:endParaRPr>
          </a:p>
          <a:p>
            <a:pPr marL="0" indent="0">
              <a:buNone/>
            </a:pPr>
            <a:endParaRPr lang="en-US"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24</a:t>
            </a:fld>
            <a:endParaRPr lang="fr-BE"/>
          </a:p>
        </p:txBody>
      </p:sp>
    </p:spTree>
    <p:extLst>
      <p:ext uri="{BB962C8B-B14F-4D97-AF65-F5344CB8AC3E}">
        <p14:creationId xmlns:p14="http://schemas.microsoft.com/office/powerpoint/2010/main" val="3146675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8840"/>
            <a:ext cx="8229600" cy="4411960"/>
          </a:xfrm>
        </p:spPr>
        <p:txBody>
          <a:bodyPr>
            <a:normAutofit fontScale="85000" lnSpcReduction="20000"/>
          </a:bodyPr>
          <a:lstStyle/>
          <a:p>
            <a:pPr>
              <a:buFont typeface="Wingdings" pitchFamily="2" charset="2"/>
              <a:buChar char="§"/>
              <a:defRPr/>
            </a:pPr>
            <a:r>
              <a:rPr lang="nl-BE" altLang="en-US" sz="2353" b="1" i="1" dirty="0"/>
              <a:t>« EURES » </a:t>
            </a:r>
            <a:r>
              <a:rPr lang="nl-BE" altLang="en-US" sz="2400" i="1" dirty="0"/>
              <a:t>		</a:t>
            </a:r>
          </a:p>
          <a:p>
            <a:pPr lvl="1">
              <a:buFont typeface="Wingdings" pitchFamily="2" charset="2"/>
              <a:buChar char="§"/>
              <a:defRPr/>
            </a:pPr>
            <a:r>
              <a:rPr lang="nl-BE" altLang="en-US" sz="2118" dirty="0"/>
              <a:t>Europees portaal voor beroepsmobiliteit </a:t>
            </a:r>
          </a:p>
          <a:p>
            <a:pPr marL="452438" lvl="1" indent="0">
              <a:buNone/>
              <a:defRPr/>
            </a:pPr>
            <a:r>
              <a:rPr lang="nl-BE" altLang="en-US" sz="2118" dirty="0"/>
              <a:t>    </a:t>
            </a:r>
            <a:r>
              <a:rPr lang="nl-BE" altLang="en-US" sz="2118" dirty="0" smtClean="0"/>
              <a:t>   </a:t>
            </a:r>
            <a:r>
              <a:rPr lang="nl-BE" altLang="en-US" sz="2118" dirty="0" smtClean="0">
                <a:hlinkClick r:id="rId3"/>
              </a:rPr>
              <a:t>https</a:t>
            </a:r>
            <a:r>
              <a:rPr lang="nl-BE" altLang="en-US" sz="2118" dirty="0">
                <a:hlinkClick r:id="rId3"/>
              </a:rPr>
              <a:t>://ec.europa.eu/eures/</a:t>
            </a:r>
            <a:endParaRPr lang="nl-BE" altLang="en-US" sz="2118" dirty="0"/>
          </a:p>
          <a:p>
            <a:pPr marL="452438" lvl="1" indent="0">
              <a:buNone/>
              <a:defRPr/>
            </a:pPr>
            <a:endParaRPr lang="nl-BE" altLang="en-US" sz="1800" dirty="0"/>
          </a:p>
          <a:p>
            <a:pPr>
              <a:buFont typeface="Wingdings" pitchFamily="2" charset="2"/>
              <a:buChar char="§"/>
              <a:defRPr/>
            </a:pPr>
            <a:r>
              <a:rPr lang="nl-BE" altLang="en-US" sz="2353" b="1" i="1" dirty="0"/>
              <a:t>« ENIC/NARIC » </a:t>
            </a:r>
            <a:r>
              <a:rPr lang="nl-BE" altLang="en-US" sz="2353" dirty="0"/>
              <a:t>	</a:t>
            </a:r>
            <a:r>
              <a:rPr lang="nl-BE" altLang="en-US" sz="1800" dirty="0"/>
              <a:t>	</a:t>
            </a:r>
          </a:p>
          <a:p>
            <a:pPr lvl="1">
              <a:buFont typeface="Wingdings" pitchFamily="2" charset="2"/>
              <a:buChar char="§"/>
              <a:defRPr/>
            </a:pPr>
            <a:r>
              <a:rPr lang="nl-BE" altLang="en-US" sz="2118" dirty="0"/>
              <a:t>erkenning van buitenlandse diploma’s </a:t>
            </a:r>
          </a:p>
          <a:p>
            <a:pPr marL="452438" lvl="1" indent="0">
              <a:buNone/>
              <a:defRPr/>
            </a:pPr>
            <a:r>
              <a:rPr lang="nl-BE" altLang="en-US" sz="2118" dirty="0"/>
              <a:t>    </a:t>
            </a:r>
            <a:r>
              <a:rPr lang="nl-BE" altLang="en-US" sz="2118" dirty="0" smtClean="0"/>
              <a:t>    </a:t>
            </a:r>
            <a:r>
              <a:rPr lang="nl-BE" altLang="en-US" sz="2118" dirty="0" smtClean="0">
                <a:hlinkClick r:id="rId4"/>
              </a:rPr>
              <a:t>http</a:t>
            </a:r>
            <a:r>
              <a:rPr lang="nl-BE" altLang="en-US" sz="2118" dirty="0">
                <a:hlinkClick r:id="rId4"/>
              </a:rPr>
              <a:t>://www.enic-naric.net/</a:t>
            </a:r>
            <a:endParaRPr lang="nl-BE" altLang="en-US" sz="2118" dirty="0"/>
          </a:p>
          <a:p>
            <a:pPr marL="452438" lvl="1" indent="0">
              <a:buNone/>
              <a:defRPr/>
            </a:pPr>
            <a:endParaRPr lang="nl-BE" altLang="en-US" sz="1800" dirty="0"/>
          </a:p>
          <a:p>
            <a:pPr>
              <a:buFont typeface="Wingdings" pitchFamily="2" charset="2"/>
              <a:buChar char="§"/>
              <a:defRPr/>
            </a:pPr>
            <a:r>
              <a:rPr lang="nl-BE" altLang="en-US" sz="2353" b="1" i="1" dirty="0"/>
              <a:t>« Benelux »	</a:t>
            </a:r>
            <a:r>
              <a:rPr lang="nl-BE" altLang="en-US" sz="2000" dirty="0"/>
              <a:t>	</a:t>
            </a:r>
          </a:p>
          <a:p>
            <a:pPr lvl="1">
              <a:buFont typeface="Wingdings" pitchFamily="2" charset="2"/>
              <a:buChar char="§"/>
              <a:defRPr/>
            </a:pPr>
            <a:r>
              <a:rPr lang="nl-BE" altLang="en-US" sz="1800" dirty="0"/>
              <a:t>web </a:t>
            </a:r>
            <a:r>
              <a:rPr lang="nl-BE" altLang="en-US" sz="2118" dirty="0"/>
              <a:t>portaal grensoverschrijdend werken – startpunt grensarbeid </a:t>
            </a:r>
            <a:r>
              <a:rPr lang="nl-BE" altLang="en-US" sz="2118" dirty="0" smtClean="0"/>
              <a:t> </a:t>
            </a:r>
          </a:p>
          <a:p>
            <a:pPr lvl="1">
              <a:buNone/>
              <a:defRPr/>
            </a:pPr>
            <a:r>
              <a:rPr lang="nl-BE" altLang="en-US" sz="2118" dirty="0" smtClean="0">
                <a:hlinkClick r:id="rId5"/>
              </a:rPr>
              <a:t>http</a:t>
            </a:r>
            <a:r>
              <a:rPr lang="nl-BE" altLang="en-US" sz="2118" dirty="0">
                <a:hlinkClick r:id="rId5"/>
              </a:rPr>
              <a:t>://startpuntgrensarbeid.benelux.int/nl</a:t>
            </a:r>
            <a:endParaRPr lang="nl-BE" altLang="en-US" sz="2118" dirty="0"/>
          </a:p>
          <a:p>
            <a:pPr lvl="1">
              <a:buFont typeface="Wingdings" pitchFamily="2" charset="2"/>
              <a:buChar char="§"/>
              <a:defRPr/>
            </a:pPr>
            <a:endParaRPr lang="nl-BE" altLang="en-US" sz="1800" dirty="0"/>
          </a:p>
          <a:p>
            <a:pPr>
              <a:buFont typeface="Wingdings" pitchFamily="2" charset="2"/>
              <a:buChar char="§"/>
              <a:defRPr/>
            </a:pPr>
            <a:r>
              <a:rPr lang="fr-BE" altLang="en-US" sz="2000" b="1" i="1" dirty="0"/>
              <a:t>«</a:t>
            </a:r>
            <a:r>
              <a:rPr lang="fr-BE" altLang="en-US" sz="2353" b="1" i="1" dirty="0"/>
              <a:t> Nationale &amp; </a:t>
            </a:r>
            <a:r>
              <a:rPr lang="fr-BE" altLang="en-US" sz="2353" b="1" i="1" dirty="0" err="1"/>
              <a:t>regionale</a:t>
            </a:r>
            <a:r>
              <a:rPr lang="fr-BE" altLang="en-US" sz="2353" b="1" i="1" dirty="0"/>
              <a:t> </a:t>
            </a:r>
            <a:r>
              <a:rPr lang="fr-BE" altLang="en-US" sz="2353" b="1" i="1" dirty="0" err="1"/>
              <a:t>ombudsdiensten</a:t>
            </a:r>
            <a:r>
              <a:rPr lang="fr-BE" altLang="en-US" sz="2353" b="1" i="1" dirty="0"/>
              <a:t> » </a:t>
            </a:r>
            <a:r>
              <a:rPr lang="fr-BE" altLang="en-US" sz="2400" i="1" dirty="0"/>
              <a:t>	</a:t>
            </a:r>
          </a:p>
          <a:p>
            <a:pPr lvl="1">
              <a:buFont typeface="Wingdings" pitchFamily="2" charset="2"/>
              <a:buChar char="§"/>
              <a:defRPr/>
            </a:pPr>
            <a:r>
              <a:rPr lang="fr-BE" altLang="en-US" sz="2118" dirty="0" err="1"/>
              <a:t>bemiddeling</a:t>
            </a:r>
            <a:r>
              <a:rPr lang="fr-BE" altLang="en-US" sz="2118" dirty="0"/>
              <a:t> </a:t>
            </a:r>
            <a:r>
              <a:rPr lang="fr-BE" altLang="en-US" sz="2118" dirty="0" err="1"/>
              <a:t>volgens</a:t>
            </a:r>
            <a:r>
              <a:rPr lang="fr-BE" altLang="en-US" sz="2118" dirty="0"/>
              <a:t> </a:t>
            </a:r>
            <a:r>
              <a:rPr lang="fr-BE" altLang="en-US" sz="2118" dirty="0" err="1"/>
              <a:t>thema</a:t>
            </a:r>
            <a:r>
              <a:rPr lang="fr-BE" altLang="en-US" sz="2118" dirty="0"/>
              <a:t> </a:t>
            </a:r>
          </a:p>
          <a:p>
            <a:pPr marL="452438" lvl="1" indent="0">
              <a:buNone/>
              <a:defRPr/>
            </a:pPr>
            <a:r>
              <a:rPr lang="nl-BE" altLang="en-US" sz="2118" dirty="0"/>
              <a:t>	</a:t>
            </a:r>
            <a:r>
              <a:rPr lang="fr-BE" altLang="en-US" sz="2118" dirty="0">
                <a:hlinkClick r:id="rId6"/>
              </a:rPr>
              <a:t>www.ombudsman.be</a:t>
            </a:r>
            <a:endParaRPr lang="fr-BE" altLang="en-US" sz="2118" dirty="0"/>
          </a:p>
          <a:p>
            <a:pPr marL="0" indent="0">
              <a:buNone/>
            </a:pPr>
            <a:endParaRPr lang="en-US"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25</a:t>
            </a:fld>
            <a:endParaRPr lang="fr-BE"/>
          </a:p>
        </p:txBody>
      </p:sp>
      <p:sp>
        <p:nvSpPr>
          <p:cNvPr id="5" name="Title 1"/>
          <p:cNvSpPr>
            <a:spLocks noGrp="1"/>
          </p:cNvSpPr>
          <p:nvPr>
            <p:ph type="title"/>
          </p:nvPr>
        </p:nvSpPr>
        <p:spPr>
          <a:xfrm>
            <a:off x="914400" y="1268760"/>
            <a:ext cx="8229600" cy="504056"/>
          </a:xfrm>
        </p:spPr>
        <p:txBody>
          <a:bodyPr>
            <a:normAutofit fontScale="90000"/>
          </a:bodyPr>
          <a:lstStyle/>
          <a:p>
            <a:r>
              <a:rPr lang="fr-BE" dirty="0" smtClean="0"/>
              <a:t>AANVERWANTE DIENSTEN (3) </a:t>
            </a:r>
            <a:endParaRPr lang="en-US" dirty="0"/>
          </a:p>
        </p:txBody>
      </p:sp>
    </p:spTree>
    <p:extLst>
      <p:ext uri="{BB962C8B-B14F-4D97-AF65-F5344CB8AC3E}">
        <p14:creationId xmlns:p14="http://schemas.microsoft.com/office/powerpoint/2010/main" val="7985778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43000"/>
            <a:ext cx="8229600" cy="504056"/>
          </a:xfrm>
        </p:spPr>
        <p:txBody>
          <a:bodyPr>
            <a:noAutofit/>
          </a:bodyPr>
          <a:lstStyle/>
          <a:p>
            <a:r>
              <a:rPr lang="fr-BE" sz="3600" dirty="0" smtClean="0"/>
              <a:t>1.6</a:t>
            </a:r>
            <a:r>
              <a:rPr lang="fr-BE" sz="3600" dirty="0"/>
              <a:t>.  AANDACHTSPUNTEN (1)</a:t>
            </a:r>
            <a:endParaRPr lang="nl-NL" sz="3600" dirty="0"/>
          </a:p>
        </p:txBody>
      </p:sp>
      <p:sp>
        <p:nvSpPr>
          <p:cNvPr id="3" name="Tijdelijke aanduiding voor inhoud 2"/>
          <p:cNvSpPr>
            <a:spLocks noGrp="1"/>
          </p:cNvSpPr>
          <p:nvPr>
            <p:ph idx="1"/>
          </p:nvPr>
        </p:nvSpPr>
        <p:spPr>
          <a:xfrm>
            <a:off x="838200" y="3588842"/>
            <a:ext cx="7951274" cy="1447800"/>
          </a:xfrm>
        </p:spPr>
        <p:txBody>
          <a:bodyPr>
            <a:normAutofit/>
          </a:bodyPr>
          <a:lstStyle/>
          <a:p>
            <a:pPr lvl="1">
              <a:buFont typeface="Wingdings" charset="2"/>
              <a:buChar char="ü"/>
            </a:pPr>
            <a:r>
              <a:rPr lang="nl-BE" sz="1800" dirty="0" smtClean="0"/>
              <a:t>Het voorrangsbeginsel  van Europees recht zowel op administratief niveau</a:t>
            </a:r>
          </a:p>
          <a:p>
            <a:pPr lvl="1">
              <a:buFont typeface="Wingdings" panose="05000000000000000000" pitchFamily="2" charset="2"/>
              <a:buChar char="ü"/>
            </a:pPr>
            <a:r>
              <a:rPr lang="nl-BE" sz="1800" dirty="0" smtClean="0"/>
              <a:t>Knowhow en continue vorming in Unierecht</a:t>
            </a:r>
          </a:p>
          <a:p>
            <a:pPr lvl="1">
              <a:buFont typeface="Wingdings" panose="05000000000000000000" pitchFamily="2" charset="2"/>
              <a:buChar char="ü"/>
            </a:pPr>
            <a:r>
              <a:rPr lang="nl-BE" sz="1800" dirty="0" smtClean="0"/>
              <a:t>Multi-</a:t>
            </a:r>
            <a:r>
              <a:rPr lang="nl-BE" sz="1800" dirty="0" err="1" smtClean="0"/>
              <a:t>linguïsme</a:t>
            </a:r>
            <a:r>
              <a:rPr lang="nl-BE" sz="1800" dirty="0" smtClean="0"/>
              <a:t>, duidelijk en toegankelijke informatie</a:t>
            </a:r>
            <a:endParaRPr lang="nl-NL" dirty="0"/>
          </a:p>
        </p:txBody>
      </p:sp>
      <p:sp>
        <p:nvSpPr>
          <p:cNvPr id="4" name="Tijdelijke aanduiding voor dianummer 3"/>
          <p:cNvSpPr>
            <a:spLocks noGrp="1"/>
          </p:cNvSpPr>
          <p:nvPr>
            <p:ph type="sldNum" sz="quarter" idx="12"/>
          </p:nvPr>
        </p:nvSpPr>
        <p:spPr/>
        <p:txBody>
          <a:bodyPr/>
          <a:lstStyle/>
          <a:p>
            <a:fld id="{A4E69D53-DC5D-4522-98FC-D9AD655F59CF}" type="slidenum">
              <a:rPr lang="fr-BE" smtClean="0"/>
              <a:pPr/>
              <a:t>26</a:t>
            </a:fld>
            <a:endParaRPr lang="fr-BE" dirty="0"/>
          </a:p>
        </p:txBody>
      </p:sp>
      <p:sp>
        <p:nvSpPr>
          <p:cNvPr id="5" name="Tekstvak 4"/>
          <p:cNvSpPr txBox="1"/>
          <p:nvPr/>
        </p:nvSpPr>
        <p:spPr>
          <a:xfrm>
            <a:off x="369564" y="1828799"/>
            <a:ext cx="8763000" cy="954107"/>
          </a:xfrm>
          <a:prstGeom prst="rect">
            <a:avLst/>
          </a:prstGeom>
          <a:noFill/>
        </p:spPr>
        <p:txBody>
          <a:bodyPr wrap="square" rtlCol="0">
            <a:spAutoFit/>
          </a:bodyPr>
          <a:lstStyle/>
          <a:p>
            <a:r>
              <a:rPr lang="nl-NL" sz="2800" b="1" dirty="0" smtClean="0"/>
              <a:t>VIA SOLVIT: </a:t>
            </a:r>
            <a:r>
              <a:rPr lang="nl-NL" sz="2800" dirty="0" smtClean="0"/>
              <a:t>voorkomen verkeerde informatieverlening 		           en/of gebrekkige communicatie</a:t>
            </a:r>
            <a:endParaRPr lang="nl-NL" sz="2800" b="1" dirty="0"/>
          </a:p>
        </p:txBody>
      </p:sp>
      <p:sp>
        <p:nvSpPr>
          <p:cNvPr id="6" name="Tekstvak 5"/>
          <p:cNvSpPr txBox="1"/>
          <p:nvPr/>
        </p:nvSpPr>
        <p:spPr>
          <a:xfrm>
            <a:off x="1219200" y="3181290"/>
            <a:ext cx="5257800" cy="400110"/>
          </a:xfrm>
          <a:prstGeom prst="rect">
            <a:avLst/>
          </a:prstGeom>
          <a:noFill/>
        </p:spPr>
        <p:txBody>
          <a:bodyPr wrap="square" rtlCol="0">
            <a:spAutoFit/>
          </a:bodyPr>
          <a:lstStyle/>
          <a:p>
            <a:r>
              <a:rPr lang="nl-NL" sz="2000" b="1" dirty="0" smtClean="0"/>
              <a:t>Belang voor administraties</a:t>
            </a:r>
            <a:endParaRPr lang="nl-NL" sz="2000" b="1" dirty="0"/>
          </a:p>
        </p:txBody>
      </p:sp>
      <p:sp>
        <p:nvSpPr>
          <p:cNvPr id="7" name="Tekstvak 6"/>
          <p:cNvSpPr txBox="1"/>
          <p:nvPr/>
        </p:nvSpPr>
        <p:spPr>
          <a:xfrm>
            <a:off x="1028700" y="5162490"/>
            <a:ext cx="5638800" cy="400110"/>
          </a:xfrm>
          <a:prstGeom prst="rect">
            <a:avLst/>
          </a:prstGeom>
          <a:noFill/>
        </p:spPr>
        <p:txBody>
          <a:bodyPr wrap="square" rtlCol="0">
            <a:spAutoFit/>
          </a:bodyPr>
          <a:lstStyle/>
          <a:p>
            <a:r>
              <a:rPr lang="nl-NL" sz="2000" b="1" dirty="0" smtClean="0"/>
              <a:t>Belang voor EU burgers/ bedrijven</a:t>
            </a:r>
            <a:endParaRPr lang="nl-NL" sz="2000" b="1" dirty="0"/>
          </a:p>
        </p:txBody>
      </p:sp>
      <p:sp>
        <p:nvSpPr>
          <p:cNvPr id="9" name="Tekstvak 8"/>
          <p:cNvSpPr txBox="1"/>
          <p:nvPr/>
        </p:nvSpPr>
        <p:spPr>
          <a:xfrm>
            <a:off x="1724958" y="5612524"/>
            <a:ext cx="5181600" cy="677108"/>
          </a:xfrm>
          <a:prstGeom prst="rect">
            <a:avLst/>
          </a:prstGeom>
          <a:noFill/>
        </p:spPr>
        <p:txBody>
          <a:bodyPr wrap="square" rtlCol="0">
            <a:spAutoFit/>
          </a:bodyPr>
          <a:lstStyle/>
          <a:p>
            <a:pPr>
              <a:buFont typeface="Wingdings" charset="2"/>
              <a:buChar char="ü"/>
            </a:pPr>
            <a:r>
              <a:rPr lang="nl-NL" sz="2000" dirty="0" smtClean="0"/>
              <a:t> </a:t>
            </a:r>
            <a:r>
              <a:rPr lang="nl-NL" dirty="0" smtClean="0"/>
              <a:t>Uw Europa, </a:t>
            </a:r>
            <a:r>
              <a:rPr lang="nl-NL" dirty="0" err="1" smtClean="0"/>
              <a:t>l’Europe</a:t>
            </a:r>
            <a:r>
              <a:rPr lang="nl-NL" dirty="0" smtClean="0"/>
              <a:t> est à </a:t>
            </a:r>
            <a:r>
              <a:rPr lang="nl-NL" dirty="0" err="1" smtClean="0"/>
              <a:t>vous</a:t>
            </a:r>
            <a:r>
              <a:rPr lang="nl-NL" dirty="0" smtClean="0"/>
              <a:t>, </a:t>
            </a:r>
            <a:r>
              <a:rPr lang="nl-NL" dirty="0" err="1" smtClean="0"/>
              <a:t>Europe</a:t>
            </a:r>
            <a:r>
              <a:rPr lang="nl-NL" dirty="0" smtClean="0"/>
              <a:t> direct</a:t>
            </a:r>
          </a:p>
          <a:p>
            <a:pPr>
              <a:buFont typeface="Wingdings" charset="2"/>
              <a:buChar char="ü"/>
            </a:pPr>
            <a:endParaRPr lang="nl-NL"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4E69D53-DC5D-4522-98FC-D9AD655F59CF}" type="slidenum">
              <a:rPr lang="fr-BE" smtClean="0"/>
              <a:pPr/>
              <a:t>27</a:t>
            </a:fld>
            <a:endParaRPr lang="fr-BE"/>
          </a:p>
        </p:txBody>
      </p:sp>
      <p:sp>
        <p:nvSpPr>
          <p:cNvPr id="5" name="Title 1"/>
          <p:cNvSpPr>
            <a:spLocks noGrp="1"/>
          </p:cNvSpPr>
          <p:nvPr>
            <p:ph type="title"/>
          </p:nvPr>
        </p:nvSpPr>
        <p:spPr/>
        <p:txBody>
          <a:bodyPr>
            <a:noAutofit/>
          </a:bodyPr>
          <a:lstStyle/>
          <a:p>
            <a:r>
              <a:rPr lang="fr-BE" sz="3600" dirty="0"/>
              <a:t> </a:t>
            </a:r>
            <a:r>
              <a:rPr lang="fr-BE" sz="3600" dirty="0" smtClean="0"/>
              <a:t>    AANDACHTSPUNTEN (2)</a:t>
            </a:r>
            <a:endParaRPr lang="en-US" sz="3600" dirty="0"/>
          </a:p>
        </p:txBody>
      </p:sp>
      <p:sp>
        <p:nvSpPr>
          <p:cNvPr id="6" name="TextBox 5"/>
          <p:cNvSpPr txBox="1"/>
          <p:nvPr/>
        </p:nvSpPr>
        <p:spPr>
          <a:xfrm>
            <a:off x="215008" y="2133600"/>
            <a:ext cx="8928992" cy="954107"/>
          </a:xfrm>
          <a:prstGeom prst="rect">
            <a:avLst/>
          </a:prstGeom>
          <a:noFill/>
        </p:spPr>
        <p:txBody>
          <a:bodyPr wrap="square" rtlCol="0">
            <a:spAutoFit/>
          </a:bodyPr>
          <a:lstStyle/>
          <a:p>
            <a:r>
              <a:rPr lang="fr-BE" sz="2800" b="1" dirty="0" smtClean="0"/>
              <a:t>VIA SOLVIT : </a:t>
            </a:r>
            <a:r>
              <a:rPr lang="fr-BE" sz="2800" dirty="0" err="1" smtClean="0"/>
              <a:t>belang</a:t>
            </a:r>
            <a:r>
              <a:rPr lang="fr-BE" sz="2800" dirty="0" smtClean="0"/>
              <a:t> </a:t>
            </a:r>
            <a:r>
              <a:rPr lang="fr-BE" sz="2800" dirty="0" err="1" smtClean="0"/>
              <a:t>goede</a:t>
            </a:r>
            <a:r>
              <a:rPr lang="fr-BE" sz="2800" dirty="0" smtClean="0"/>
              <a:t> samenwerking &amp; snelle opvolging van dossier </a:t>
            </a:r>
            <a:r>
              <a:rPr lang="fr-BE" sz="2800" dirty="0" err="1" smtClean="0"/>
              <a:t>binnen</a:t>
            </a:r>
            <a:r>
              <a:rPr lang="fr-BE" sz="2800" dirty="0" smtClean="0"/>
              <a:t> betrokken overheidsdienst</a:t>
            </a:r>
            <a:endParaRPr lang="en-US" sz="2800" dirty="0"/>
          </a:p>
        </p:txBody>
      </p:sp>
      <p:sp>
        <p:nvSpPr>
          <p:cNvPr id="7" name="Tekstvak 6"/>
          <p:cNvSpPr txBox="1"/>
          <p:nvPr/>
        </p:nvSpPr>
        <p:spPr>
          <a:xfrm>
            <a:off x="990600" y="3505201"/>
            <a:ext cx="7467600" cy="3139321"/>
          </a:xfrm>
          <a:prstGeom prst="rect">
            <a:avLst/>
          </a:prstGeom>
          <a:noFill/>
        </p:spPr>
        <p:txBody>
          <a:bodyPr wrap="square" rtlCol="0">
            <a:spAutoFit/>
          </a:bodyPr>
          <a:lstStyle/>
          <a:p>
            <a:pPr marL="0" lvl="1">
              <a:buFont typeface="Wingdings" charset="2"/>
              <a:buChar char="ü"/>
            </a:pPr>
            <a:r>
              <a:rPr lang="nl-BE" sz="2000" dirty="0" smtClean="0"/>
              <a:t> Loyaliteitsbeginsel    </a:t>
            </a:r>
          </a:p>
          <a:p>
            <a:pPr marL="0" lvl="1">
              <a:buFont typeface="Wingdings" charset="2"/>
              <a:buChar char="ü"/>
            </a:pPr>
            <a:r>
              <a:rPr lang="nl-BE" sz="2000" dirty="0" smtClean="0"/>
              <a:t> Contactpersonen SOLVIT BE = netwerk van Euro-coördinatoren</a:t>
            </a:r>
          </a:p>
          <a:p>
            <a:pPr marL="0" lvl="1"/>
            <a:endParaRPr lang="nl-BE" sz="2000" dirty="0" smtClean="0"/>
          </a:p>
          <a:p>
            <a:pPr marL="0" lvl="1">
              <a:buFont typeface="Wingdings" charset="2"/>
              <a:buChar char="ü"/>
            </a:pPr>
            <a:r>
              <a:rPr lang="nl-BE" sz="2000" dirty="0" smtClean="0"/>
              <a:t>  Snelle &amp; efficiënte aanpak van probleem </a:t>
            </a:r>
            <a:r>
              <a:rPr lang="nl-BE" sz="2000" u="sng" dirty="0" smtClean="0"/>
              <a:t>bij de bron</a:t>
            </a:r>
          </a:p>
          <a:p>
            <a:pPr marL="0" lvl="1">
              <a:buFont typeface="Wingdings" charset="2"/>
              <a:buChar char="ü"/>
            </a:pPr>
            <a:r>
              <a:rPr lang="nl-BE" sz="2000" dirty="0" smtClean="0"/>
              <a:t>  Structureel probleem : « alarmbel » </a:t>
            </a:r>
          </a:p>
          <a:p>
            <a:pPr marL="457200" lvl="2">
              <a:buFont typeface="Arial"/>
              <a:buChar char="•"/>
            </a:pPr>
            <a:r>
              <a:rPr lang="nl-BE" sz="2000" dirty="0" smtClean="0"/>
              <a:t>  aanpassen van wetgevende teksten en/of </a:t>
            </a:r>
          </a:p>
          <a:p>
            <a:pPr marL="457200" lvl="2">
              <a:buFont typeface="Arial"/>
              <a:buChar char="•"/>
            </a:pPr>
            <a:r>
              <a:rPr lang="nl-BE" sz="2000" dirty="0" smtClean="0"/>
              <a:t>  wijziging van administratieve praktijken</a:t>
            </a:r>
          </a:p>
          <a:p>
            <a:pPr marL="0" lvl="1">
              <a:buFont typeface="Wingdings" charset="2"/>
              <a:buChar char="ü"/>
            </a:pPr>
            <a:endParaRPr lang="nl-BE" sz="2000" dirty="0" smtClean="0"/>
          </a:p>
          <a:p>
            <a:pPr marL="0" lvl="1">
              <a:buFont typeface="Wingdings" charset="2"/>
              <a:buChar char="ü"/>
            </a:pPr>
            <a:endParaRPr lang="fr-BE" sz="2000" dirty="0" smtClean="0"/>
          </a:p>
          <a:p>
            <a:endParaRPr lang="nl-NL" dirty="0"/>
          </a:p>
        </p:txBody>
      </p:sp>
    </p:spTree>
    <p:extLst>
      <p:ext uri="{BB962C8B-B14F-4D97-AF65-F5344CB8AC3E}">
        <p14:creationId xmlns:p14="http://schemas.microsoft.com/office/powerpoint/2010/main" val="811382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424936" cy="576064"/>
          </a:xfrm>
        </p:spPr>
        <p:txBody>
          <a:bodyPr>
            <a:noAutofit/>
          </a:bodyPr>
          <a:lstStyle/>
          <a:p>
            <a:r>
              <a:rPr lang="fr-BE" sz="3600" dirty="0" smtClean="0"/>
              <a:t>       AANDACHTSPUNTEN (3)</a:t>
            </a:r>
            <a:endParaRPr lang="en-US" sz="3600" dirty="0"/>
          </a:p>
        </p:txBody>
      </p:sp>
      <p:sp>
        <p:nvSpPr>
          <p:cNvPr id="3" name="Content Placeholder 2"/>
          <p:cNvSpPr>
            <a:spLocks noGrp="1"/>
          </p:cNvSpPr>
          <p:nvPr>
            <p:ph idx="1"/>
          </p:nvPr>
        </p:nvSpPr>
        <p:spPr>
          <a:xfrm>
            <a:off x="762000" y="3276600"/>
            <a:ext cx="8001000" cy="3048000"/>
          </a:xfrm>
        </p:spPr>
        <p:txBody>
          <a:bodyPr>
            <a:normAutofit/>
          </a:bodyPr>
          <a:lstStyle/>
          <a:p>
            <a:pPr marL="457200" lvl="1" indent="0">
              <a:buNone/>
            </a:pPr>
            <a:r>
              <a:rPr lang="nl-BE" sz="2400" b="1" dirty="0" smtClean="0"/>
              <a:t>Voordelen gebruik van SOLVIT </a:t>
            </a:r>
          </a:p>
          <a:p>
            <a:pPr lvl="1">
              <a:buFont typeface="Wingdings" panose="05000000000000000000" pitchFamily="2" charset="2"/>
              <a:buChar char="ü"/>
            </a:pPr>
            <a:r>
              <a:rPr lang="nl-BE" sz="2000" dirty="0" smtClean="0"/>
              <a:t>Aanbieden van snelle concrete oplossingen</a:t>
            </a:r>
          </a:p>
          <a:p>
            <a:pPr lvl="1">
              <a:buFont typeface="Wingdings" panose="05000000000000000000" pitchFamily="2" charset="2"/>
              <a:buChar char="ü"/>
            </a:pPr>
            <a:r>
              <a:rPr lang="nl-BE" sz="2000" dirty="0" smtClean="0"/>
              <a:t>Informele gratis dienstverlening </a:t>
            </a:r>
          </a:p>
          <a:p>
            <a:pPr lvl="1">
              <a:buFont typeface="Wingdings" panose="05000000000000000000" pitchFamily="2" charset="2"/>
              <a:buChar char="ü"/>
            </a:pPr>
            <a:r>
              <a:rPr lang="nl-BE" sz="2000" dirty="0" smtClean="0"/>
              <a:t>Flexibele termijnverlenging</a:t>
            </a:r>
          </a:p>
          <a:p>
            <a:pPr lvl="1">
              <a:buFont typeface="Wingdings" panose="05000000000000000000" pitchFamily="2" charset="2"/>
              <a:buChar char="ü"/>
            </a:pPr>
            <a:r>
              <a:rPr lang="nl-BE" sz="2000" dirty="0" smtClean="0"/>
              <a:t>Nuttig : informeel juridisch advies van Europese Commissie</a:t>
            </a:r>
          </a:p>
          <a:p>
            <a:pPr lvl="1">
              <a:buFont typeface="Wingdings" panose="05000000000000000000" pitchFamily="2" charset="2"/>
              <a:buChar char="ü"/>
            </a:pPr>
            <a:r>
              <a:rPr lang="nl-BE" sz="2000" dirty="0" smtClean="0"/>
              <a:t>Herhaling probleem : vermijden sneeuwbaleffect</a:t>
            </a:r>
          </a:p>
          <a:p>
            <a:pPr marL="457200" lvl="1" indent="0">
              <a:buNone/>
            </a:pPr>
            <a:endParaRPr lang="fr-BE" sz="2400" dirty="0"/>
          </a:p>
          <a:p>
            <a:pPr lvl="1">
              <a:buFont typeface="Wingdings" panose="05000000000000000000" pitchFamily="2" charset="2"/>
              <a:buChar char="ü"/>
            </a:pPr>
            <a:endParaRPr lang="fr-BE" sz="2400" b="1" dirty="0" smtClean="0"/>
          </a:p>
          <a:p>
            <a:pPr lvl="1">
              <a:buFont typeface="Wingdings" panose="05000000000000000000" pitchFamily="2" charset="2"/>
              <a:buChar char="ü"/>
            </a:pPr>
            <a:endParaRPr lang="fr-BE" sz="2400" dirty="0" smtClean="0"/>
          </a:p>
          <a:p>
            <a:pPr marL="457200" lvl="1" indent="0">
              <a:buNone/>
            </a:pPr>
            <a:endParaRPr lang="fr-BE" sz="2400" dirty="0" smtClean="0"/>
          </a:p>
          <a:p>
            <a:endParaRPr lang="en-US"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28</a:t>
            </a:fld>
            <a:endParaRPr lang="fr-BE"/>
          </a:p>
        </p:txBody>
      </p:sp>
      <p:sp>
        <p:nvSpPr>
          <p:cNvPr id="5" name="TextBox 4"/>
          <p:cNvSpPr txBox="1"/>
          <p:nvPr/>
        </p:nvSpPr>
        <p:spPr>
          <a:xfrm>
            <a:off x="647056" y="1981200"/>
            <a:ext cx="8496944" cy="954107"/>
          </a:xfrm>
          <a:prstGeom prst="rect">
            <a:avLst/>
          </a:prstGeom>
          <a:noFill/>
        </p:spPr>
        <p:txBody>
          <a:bodyPr wrap="square" rtlCol="0">
            <a:spAutoFit/>
          </a:bodyPr>
          <a:lstStyle/>
          <a:p>
            <a:r>
              <a:rPr lang="nl-BE" sz="2800" b="1" dirty="0" smtClean="0"/>
              <a:t>VIA SOLVIT : </a:t>
            </a:r>
            <a:r>
              <a:rPr lang="nl-BE" sz="2800" dirty="0" smtClean="0"/>
              <a:t>Vermijden van escalatie individuele –  </a:t>
            </a:r>
          </a:p>
          <a:p>
            <a:r>
              <a:rPr lang="nl-BE" sz="2800" dirty="0" smtClean="0"/>
              <a:t>                                     naar formele klacht</a:t>
            </a:r>
            <a:endParaRPr lang="nl-BE" sz="2800" dirty="0"/>
          </a:p>
        </p:txBody>
      </p:sp>
    </p:spTree>
    <p:extLst>
      <p:ext uri="{BB962C8B-B14F-4D97-AF65-F5344CB8AC3E}">
        <p14:creationId xmlns:p14="http://schemas.microsoft.com/office/powerpoint/2010/main" val="9881343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4E69D53-DC5D-4522-98FC-D9AD655F59CF}" type="slidenum">
              <a:rPr lang="fr-BE" smtClean="0"/>
              <a:pPr/>
              <a:t>29</a:t>
            </a:fld>
            <a:endParaRPr lang="fr-BE"/>
          </a:p>
        </p:txBody>
      </p:sp>
      <p:sp>
        <p:nvSpPr>
          <p:cNvPr id="6" name="Title 1"/>
          <p:cNvSpPr>
            <a:spLocks noGrp="1"/>
          </p:cNvSpPr>
          <p:nvPr>
            <p:ph type="title"/>
          </p:nvPr>
        </p:nvSpPr>
        <p:spPr>
          <a:xfrm>
            <a:off x="609600" y="1143000"/>
            <a:ext cx="7890629" cy="504056"/>
          </a:xfrm>
        </p:spPr>
        <p:txBody>
          <a:bodyPr>
            <a:normAutofit fontScale="90000"/>
          </a:bodyPr>
          <a:lstStyle/>
          <a:p>
            <a:r>
              <a:rPr lang="fr-BE" dirty="0" smtClean="0"/>
              <a:t>2.  EU PILOT</a:t>
            </a:r>
            <a:endParaRPr lang="en-US" dirty="0"/>
          </a:p>
        </p:txBody>
      </p:sp>
      <p:sp>
        <p:nvSpPr>
          <p:cNvPr id="7" name="Content Placeholder 2"/>
          <p:cNvSpPr>
            <a:spLocks noGrp="1"/>
          </p:cNvSpPr>
          <p:nvPr>
            <p:ph idx="1"/>
          </p:nvPr>
        </p:nvSpPr>
        <p:spPr>
          <a:xfrm>
            <a:off x="457200" y="1752600"/>
            <a:ext cx="8382000" cy="1143000"/>
          </a:xfrm>
        </p:spPr>
        <p:txBody>
          <a:bodyPr>
            <a:normAutofit fontScale="70000" lnSpcReduction="20000"/>
          </a:bodyPr>
          <a:lstStyle/>
          <a:p>
            <a:pPr marL="0" indent="0">
              <a:buNone/>
            </a:pPr>
            <a:r>
              <a:rPr lang="x-none" sz="4000" b="1" dirty="0" smtClean="0"/>
              <a:t>Informeel dialoog tussen Europese Commissie en lidstaten bij klachten en vragen over correcte omzetting en toepassing van Europees recht in nationaal recht</a:t>
            </a:r>
            <a:endParaRPr lang="en-US" sz="4000" b="1" dirty="0" smtClean="0"/>
          </a:p>
          <a:p>
            <a:pPr marL="0" indent="0">
              <a:buNone/>
            </a:pPr>
            <a:endParaRPr lang="en-US" b="1" dirty="0"/>
          </a:p>
        </p:txBody>
      </p:sp>
      <p:pic>
        <p:nvPicPr>
          <p:cNvPr id="8" name="Afbeelding 7" descr="EC logo Main News_3.jpg"/>
          <p:cNvPicPr>
            <a:picLocks noChangeAspect="1"/>
          </p:cNvPicPr>
          <p:nvPr/>
        </p:nvPicPr>
        <p:blipFill>
          <a:blip r:embed="rId3"/>
          <a:stretch>
            <a:fillRect/>
          </a:stretch>
        </p:blipFill>
        <p:spPr>
          <a:xfrm>
            <a:off x="1295400" y="3297687"/>
            <a:ext cx="6324600" cy="3560313"/>
          </a:xfrm>
          <a:prstGeom prst="rect">
            <a:avLst/>
          </a:prstGeom>
        </p:spPr>
      </p:pic>
    </p:spTree>
    <p:extLst>
      <p:ext uri="{BB962C8B-B14F-4D97-AF65-F5344CB8AC3E}">
        <p14:creationId xmlns:p14="http://schemas.microsoft.com/office/powerpoint/2010/main" val="1088458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352928" cy="720080"/>
          </a:xfrm>
        </p:spPr>
        <p:txBody>
          <a:bodyPr>
            <a:noAutofit/>
          </a:bodyPr>
          <a:lstStyle/>
          <a:p>
            <a:r>
              <a:rPr lang="fr-BE" sz="3600" dirty="0" smtClean="0"/>
              <a:t>INLEIDING</a:t>
            </a:r>
            <a:endParaRPr lang="en-US" sz="2800" dirty="0">
              <a:solidFill>
                <a:schemeClr val="tx1"/>
              </a:solidFill>
            </a:endParaRPr>
          </a:p>
        </p:txBody>
      </p:sp>
      <p:sp>
        <p:nvSpPr>
          <p:cNvPr id="3" name="Content Placeholder 2"/>
          <p:cNvSpPr>
            <a:spLocks noGrp="1"/>
          </p:cNvSpPr>
          <p:nvPr>
            <p:ph idx="1"/>
          </p:nvPr>
        </p:nvSpPr>
        <p:spPr>
          <a:xfrm>
            <a:off x="467544" y="2132856"/>
            <a:ext cx="8229600" cy="4104456"/>
          </a:xfrm>
        </p:spPr>
        <p:txBody>
          <a:bodyPr>
            <a:normAutofit fontScale="92500" lnSpcReduction="10000"/>
          </a:bodyPr>
          <a:lstStyle/>
          <a:p>
            <a:pPr marL="0" indent="0" algn="just">
              <a:buFont typeface="Wingdings" pitchFamily="2" charset="2"/>
              <a:buNone/>
              <a:defRPr/>
            </a:pPr>
            <a:r>
              <a:rPr lang="nl-BE" sz="2800" b="1" dirty="0" smtClean="0">
                <a:latin typeface="+mj-lt"/>
              </a:rPr>
              <a:t>WELKE INVLOED HEEFT HET EUROPEES RECHT OP HET DAGELIJKS LEVEN?</a:t>
            </a:r>
          </a:p>
          <a:p>
            <a:pPr marL="0" indent="0" algn="just">
              <a:buFont typeface="Wingdings" pitchFamily="2" charset="2"/>
              <a:buNone/>
              <a:defRPr/>
            </a:pPr>
            <a:endParaRPr lang="nl-BE" sz="2400" dirty="0" smtClean="0"/>
          </a:p>
          <a:p>
            <a:pPr marL="0" indent="0" algn="just">
              <a:buFont typeface="Wingdings" pitchFamily="2" charset="2"/>
              <a:buNone/>
              <a:defRPr/>
            </a:pPr>
            <a:r>
              <a:rPr lang="nl-BE" sz="2400" dirty="0" smtClean="0"/>
              <a:t>Zowel voor burgers als bedrijven, omvat het Europees recht verschillende domeinen van het dagelijkse leven.</a:t>
            </a:r>
          </a:p>
          <a:p>
            <a:pPr marL="0" indent="0">
              <a:buFont typeface="Wingdings" pitchFamily="2" charset="2"/>
              <a:buNone/>
              <a:defRPr/>
            </a:pPr>
            <a:endParaRPr lang="nl-BE" sz="2400" dirty="0" smtClean="0"/>
          </a:p>
          <a:p>
            <a:pPr marL="0" indent="0" algn="just">
              <a:buFont typeface="Wingdings" pitchFamily="2" charset="2"/>
              <a:buNone/>
              <a:defRPr/>
            </a:pPr>
            <a:r>
              <a:rPr lang="nl-BE" sz="2400" dirty="0" smtClean="0"/>
              <a:t>De Europese interne markt is ontworpen voor de naleving van de vier vrijheden: het vrij verkeer van personen, goederen, diensten en kapitaal</a:t>
            </a:r>
          </a:p>
          <a:p>
            <a:pPr marL="0" indent="0" algn="just">
              <a:buFont typeface="Wingdings" pitchFamily="2" charset="2"/>
              <a:buNone/>
              <a:defRPr/>
            </a:pPr>
            <a:endParaRPr lang="nl-BE" sz="2400" dirty="0" smtClean="0"/>
          </a:p>
          <a:p>
            <a:pPr marL="0" indent="0" algn="just">
              <a:buFont typeface="Wingdings" pitchFamily="2" charset="2"/>
              <a:buNone/>
              <a:defRPr/>
            </a:pPr>
            <a:r>
              <a:rPr lang="nl-BE" sz="2400" dirty="0" smtClean="0"/>
              <a:t>Impact van het Europees beleid op het Belgisch beleid</a:t>
            </a:r>
          </a:p>
          <a:p>
            <a:pPr marL="0" indent="0" algn="just">
              <a:buFont typeface="Wingdings" pitchFamily="2" charset="2"/>
              <a:buNone/>
              <a:defRPr/>
            </a:pPr>
            <a:endParaRPr lang="fr-BE" sz="2400" dirty="0"/>
          </a:p>
          <a:p>
            <a:endParaRPr lang="en-US"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3</a:t>
            </a:fld>
            <a:endParaRPr lang="fr-BE"/>
          </a:p>
        </p:txBody>
      </p:sp>
    </p:spTree>
    <p:extLst>
      <p:ext uri="{BB962C8B-B14F-4D97-AF65-F5344CB8AC3E}">
        <p14:creationId xmlns:p14="http://schemas.microsoft.com/office/powerpoint/2010/main" val="3715072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7935144" cy="504056"/>
          </a:xfrm>
        </p:spPr>
        <p:txBody>
          <a:bodyPr>
            <a:normAutofit fontScale="90000"/>
          </a:bodyPr>
          <a:lstStyle/>
          <a:p>
            <a:r>
              <a:rPr lang="fr-BE" dirty="0" smtClean="0"/>
              <a:t>2.1.  Wat? (1)	</a:t>
            </a:r>
            <a:endParaRPr lang="en-US" dirty="0"/>
          </a:p>
        </p:txBody>
      </p:sp>
      <p:sp>
        <p:nvSpPr>
          <p:cNvPr id="3" name="Content Placeholder 2"/>
          <p:cNvSpPr>
            <a:spLocks noGrp="1"/>
          </p:cNvSpPr>
          <p:nvPr>
            <p:ph idx="1"/>
          </p:nvPr>
        </p:nvSpPr>
        <p:spPr>
          <a:xfrm>
            <a:off x="395536" y="2492896"/>
            <a:ext cx="8229600" cy="3733800"/>
          </a:xfrm>
        </p:spPr>
        <p:txBody>
          <a:bodyPr>
            <a:normAutofit/>
          </a:bodyPr>
          <a:lstStyle/>
          <a:p>
            <a:pPr>
              <a:buNone/>
            </a:pPr>
            <a:r>
              <a:rPr lang="fr-BE" sz="2400" dirty="0" smtClean="0"/>
              <a:t>EU Pilot is een </a:t>
            </a:r>
            <a:r>
              <a:rPr lang="fr-BE" sz="2400" b="1" dirty="0" smtClean="0"/>
              <a:t>informeel vertrouwelijk online systeem tussen de Europese Commissie en lidstaten</a:t>
            </a:r>
            <a:r>
              <a:rPr lang="fr-BE" sz="2400" dirty="0" smtClean="0"/>
              <a:t>, opgericht in 2008.</a:t>
            </a:r>
          </a:p>
          <a:p>
            <a:pPr>
              <a:buNone/>
            </a:pPr>
            <a:endParaRPr lang="fr-BE" sz="2400" dirty="0" smtClean="0"/>
          </a:p>
          <a:p>
            <a:pPr>
              <a:buNone/>
            </a:pPr>
            <a:r>
              <a:rPr lang="nl-BE" sz="2400" dirty="0" smtClean="0"/>
              <a:t>Als objectief, in vroegtijdig stadium reeds te communiceren over formele klachten om een </a:t>
            </a:r>
            <a:r>
              <a:rPr lang="nl-BE" sz="2400" b="1" dirty="0" smtClean="0"/>
              <a:t>inbreukprocedure te vermijden</a:t>
            </a:r>
            <a:r>
              <a:rPr lang="nl-BE" sz="2400" dirty="0" smtClean="0"/>
              <a:t>. Ter garantie van een correcte toepassing en uitvoering van het Unierecht of conformiteit van het nationaal recht met het Unierecht. </a:t>
            </a:r>
          </a:p>
          <a:p>
            <a:pPr>
              <a:buNone/>
            </a:pPr>
            <a:endParaRPr lang="fr-BE" sz="2800" dirty="0" smtClean="0"/>
          </a:p>
          <a:p>
            <a:pPr>
              <a:buNone/>
            </a:pPr>
            <a:endParaRPr lang="fr-BE" sz="2800" dirty="0" smtClean="0"/>
          </a:p>
          <a:p>
            <a:endParaRPr lang="fr-BE" sz="2800" dirty="0" smtClean="0"/>
          </a:p>
          <a:p>
            <a:endParaRPr lang="fr-BE" sz="2800" dirty="0" smtClean="0"/>
          </a:p>
          <a:p>
            <a:endParaRPr lang="fr-BE" sz="28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30</a:t>
            </a:fld>
            <a:endParaRPr lang="fr-BE"/>
          </a:p>
        </p:txBody>
      </p:sp>
    </p:spTree>
    <p:extLst>
      <p:ext uri="{BB962C8B-B14F-4D97-AF65-F5344CB8AC3E}">
        <p14:creationId xmlns:p14="http://schemas.microsoft.com/office/powerpoint/2010/main" val="1380868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340768"/>
            <a:ext cx="8229600" cy="504056"/>
          </a:xfrm>
        </p:spPr>
        <p:txBody>
          <a:bodyPr>
            <a:normAutofit fontScale="90000"/>
          </a:bodyPr>
          <a:lstStyle/>
          <a:p>
            <a:r>
              <a:rPr lang="nl-NL" dirty="0" smtClean="0"/>
              <a:t>    WAT? (2)</a:t>
            </a:r>
            <a:endParaRPr lang="nl-NL" dirty="0"/>
          </a:p>
        </p:txBody>
      </p:sp>
      <p:sp>
        <p:nvSpPr>
          <p:cNvPr id="3" name="Tijdelijke aanduiding voor inhoud 2"/>
          <p:cNvSpPr>
            <a:spLocks noGrp="1"/>
          </p:cNvSpPr>
          <p:nvPr>
            <p:ph idx="1"/>
          </p:nvPr>
        </p:nvSpPr>
        <p:spPr>
          <a:xfrm>
            <a:off x="395536" y="2276872"/>
            <a:ext cx="8382000" cy="4248472"/>
          </a:xfrm>
        </p:spPr>
        <p:txBody>
          <a:bodyPr>
            <a:normAutofit/>
          </a:bodyPr>
          <a:lstStyle/>
          <a:p>
            <a:r>
              <a:rPr lang="nl-NL" sz="2000" b="1" dirty="0"/>
              <a:t>EU Pilot </a:t>
            </a:r>
            <a:r>
              <a:rPr lang="nl-NL" sz="2000" b="1" dirty="0" smtClean="0"/>
              <a:t>BELGIË </a:t>
            </a:r>
            <a:r>
              <a:rPr lang="nl-NL" sz="2000" dirty="0"/>
              <a:t>is een </a:t>
            </a:r>
            <a:r>
              <a:rPr lang="nl-NL" sz="2000" b="1" dirty="0"/>
              <a:t>dienst binnen de FOD Buitenlandse Zaken, Buitenlandse Handel en Ontwikkelingssamenwerking</a:t>
            </a:r>
            <a:r>
              <a:rPr lang="nl-NL" sz="2000" dirty="0"/>
              <a:t> bevoegd voor de coördinatie van omzettingswerkzaamheden van Europees recht naar Belgische recht en de Europese informele hulpmiddelen </a:t>
            </a:r>
            <a:endParaRPr lang="nl-NL" sz="2000" dirty="0" smtClean="0"/>
          </a:p>
          <a:p>
            <a:pPr marL="0" indent="0">
              <a:buNone/>
            </a:pPr>
            <a:endParaRPr lang="nl-NL" sz="2000" dirty="0"/>
          </a:p>
          <a:p>
            <a:r>
              <a:rPr lang="nl-NL" sz="2000" dirty="0" smtClean="0"/>
              <a:t>Lidmaatschap sinds 1 januari 2011</a:t>
            </a:r>
          </a:p>
          <a:p>
            <a:pPr marL="0" indent="0">
              <a:buNone/>
            </a:pPr>
            <a:endParaRPr lang="nl-NL" sz="2000" dirty="0" smtClean="0"/>
          </a:p>
          <a:p>
            <a:r>
              <a:rPr lang="nl-NL" sz="2000" dirty="0" smtClean="0"/>
              <a:t>Er is een </a:t>
            </a:r>
            <a:r>
              <a:rPr lang="nl-NL" sz="2000" b="1" dirty="0" smtClean="0"/>
              <a:t>nauwe samenwerking </a:t>
            </a:r>
            <a:r>
              <a:rPr lang="nl-NL" sz="2000" dirty="0" smtClean="0"/>
              <a:t>met:</a:t>
            </a:r>
          </a:p>
          <a:p>
            <a:pPr lvl="8">
              <a:buFont typeface="Arial"/>
              <a:buChar char="•"/>
            </a:pPr>
            <a:r>
              <a:rPr lang="nl-NL" dirty="0" smtClean="0"/>
              <a:t>het netwerk van Eurocoördinatoren</a:t>
            </a:r>
          </a:p>
          <a:p>
            <a:pPr lvl="8">
              <a:buFont typeface="Arial"/>
              <a:buChar char="•"/>
            </a:pPr>
            <a:r>
              <a:rPr lang="nl-NL" dirty="0" smtClean="0"/>
              <a:t>de directie Europees Recht (J2) : opvolging van inbreukprocedures</a:t>
            </a:r>
          </a:p>
          <a:p>
            <a:pPr lvl="8">
              <a:buFont typeface="Arial"/>
              <a:buChar char="•"/>
            </a:pPr>
            <a:r>
              <a:rPr lang="nl-NL" dirty="0" smtClean="0"/>
              <a:t>het Belgische SOLVIT centrum </a:t>
            </a:r>
          </a:p>
          <a:p>
            <a:endParaRPr lang="nl-NL" dirty="0" smtClean="0"/>
          </a:p>
          <a:p>
            <a:endParaRPr lang="nl-NL" dirty="0" smtClean="0"/>
          </a:p>
          <a:p>
            <a:endParaRPr lang="nl-NL" dirty="0"/>
          </a:p>
        </p:txBody>
      </p:sp>
      <p:sp>
        <p:nvSpPr>
          <p:cNvPr id="4" name="Tijdelijke aanduiding voor dianummer 3"/>
          <p:cNvSpPr>
            <a:spLocks noGrp="1"/>
          </p:cNvSpPr>
          <p:nvPr>
            <p:ph type="sldNum" sz="quarter" idx="12"/>
          </p:nvPr>
        </p:nvSpPr>
        <p:spPr/>
        <p:txBody>
          <a:bodyPr/>
          <a:lstStyle/>
          <a:p>
            <a:fld id="{A4E69D53-DC5D-4522-98FC-D9AD655F59CF}" type="slidenum">
              <a:rPr lang="fr-BE" smtClean="0"/>
              <a:pPr/>
              <a:t>31</a:t>
            </a:fld>
            <a:endParaRPr lang="fr-B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839200" cy="990600"/>
          </a:xfrm>
        </p:spPr>
        <p:txBody>
          <a:bodyPr>
            <a:noAutofit/>
          </a:bodyPr>
          <a:lstStyle/>
          <a:p>
            <a:r>
              <a:rPr lang="fr-BE" sz="3600" dirty="0" smtClean="0"/>
              <a:t>2.2.  WANNEER? (1)</a:t>
            </a:r>
            <a:endParaRPr lang="en-US" sz="3600" dirty="0"/>
          </a:p>
        </p:txBody>
      </p:sp>
      <p:sp>
        <p:nvSpPr>
          <p:cNvPr id="3" name="Content Placeholder 2"/>
          <p:cNvSpPr>
            <a:spLocks noGrp="1"/>
          </p:cNvSpPr>
          <p:nvPr>
            <p:ph idx="1"/>
          </p:nvPr>
        </p:nvSpPr>
        <p:spPr>
          <a:xfrm>
            <a:off x="228600" y="1988840"/>
            <a:ext cx="8915400" cy="4536504"/>
          </a:xfrm>
        </p:spPr>
        <p:txBody>
          <a:bodyPr>
            <a:normAutofit fontScale="70000" lnSpcReduction="20000"/>
          </a:bodyPr>
          <a:lstStyle/>
          <a:p>
            <a:pPr>
              <a:buNone/>
            </a:pPr>
            <a:endParaRPr lang="nl-NL" sz="3294" b="1" i="1" dirty="0" smtClean="0"/>
          </a:p>
          <a:p>
            <a:pPr>
              <a:buNone/>
            </a:pPr>
            <a:r>
              <a:rPr lang="nl-NL" sz="3294" b="1" i="1" dirty="0" smtClean="0"/>
              <a:t>       </a:t>
            </a:r>
            <a:r>
              <a:rPr lang="nl-NL" sz="3400" b="1" dirty="0" smtClean="0"/>
              <a:t>Formele klachten ingediend bij de Europese Commissie</a:t>
            </a:r>
          </a:p>
          <a:p>
            <a:pPr>
              <a:buNone/>
            </a:pPr>
            <a:endParaRPr lang="nl-NL" sz="2800" b="1" i="1" dirty="0" smtClean="0"/>
          </a:p>
          <a:p>
            <a:pPr marL="457200" indent="-457200">
              <a:buAutoNum type="arabicPeriod"/>
            </a:pPr>
            <a:r>
              <a:rPr lang="nl-NL" sz="3097" dirty="0" smtClean="0"/>
              <a:t>Klachten over de </a:t>
            </a:r>
            <a:r>
              <a:rPr lang="nl-NL" sz="3097" b="1" dirty="0" smtClean="0"/>
              <a:t>correcte toepassing en uitvoering van het Unierecht</a:t>
            </a:r>
            <a:r>
              <a:rPr lang="nl-NL" sz="3097" dirty="0" smtClean="0"/>
              <a:t>, of</a:t>
            </a:r>
          </a:p>
          <a:p>
            <a:pPr marL="457200" indent="-457200">
              <a:buAutoNum type="arabicPeriod"/>
            </a:pPr>
            <a:r>
              <a:rPr lang="nl-NL" sz="3097" dirty="0" smtClean="0"/>
              <a:t>vragen over de </a:t>
            </a:r>
            <a:r>
              <a:rPr lang="nl-NL" sz="3097" b="1" dirty="0" smtClean="0"/>
              <a:t>conformiteit van het nationaal recht met het Unierecht</a:t>
            </a:r>
            <a:r>
              <a:rPr lang="nl-NL" sz="3097" dirty="0" smtClean="0"/>
              <a:t>,</a:t>
            </a:r>
          </a:p>
          <a:p>
            <a:pPr marL="457200" indent="-457200">
              <a:buAutoNum type="arabicPeriod"/>
            </a:pPr>
            <a:endParaRPr lang="nl-NL" sz="3097" dirty="0" smtClean="0"/>
          </a:p>
          <a:p>
            <a:pPr marL="457200" indent="-457200">
              <a:buAutoNum type="arabicPeriod"/>
            </a:pPr>
            <a:r>
              <a:rPr lang="nl-NL" sz="3097" dirty="0" smtClean="0"/>
              <a:t>die ingeschreven worden door de klager in het </a:t>
            </a:r>
            <a:r>
              <a:rPr lang="nl-NL" sz="3097" b="1" dirty="0" smtClean="0"/>
              <a:t>CHAP systeem </a:t>
            </a:r>
            <a:r>
              <a:rPr lang="nl-NL" sz="3097" dirty="0" smtClean="0"/>
              <a:t>of </a:t>
            </a:r>
            <a:r>
              <a:rPr lang="nl-NL" sz="3097" b="1" dirty="0" smtClean="0"/>
              <a:t>ambtshalve ingestelde zaken,</a:t>
            </a:r>
          </a:p>
          <a:p>
            <a:pPr marL="457200" indent="-457200">
              <a:buAutoNum type="arabicPeriod"/>
            </a:pPr>
            <a:endParaRPr lang="nl-NL" sz="3097" b="1" dirty="0" smtClean="0"/>
          </a:p>
          <a:p>
            <a:pPr marL="457200" indent="-457200">
              <a:buAutoNum type="arabicPeriod"/>
            </a:pPr>
            <a:r>
              <a:rPr lang="nl-NL" sz="3097" dirty="0" smtClean="0"/>
              <a:t>onderzoek naar </a:t>
            </a:r>
            <a:r>
              <a:rPr lang="nl-NL" sz="3097" b="1" u="sng" dirty="0" smtClean="0"/>
              <a:t>ontvankelijkheid</a:t>
            </a:r>
            <a:r>
              <a:rPr lang="nl-NL" sz="3097" dirty="0" smtClean="0"/>
              <a:t> binnen de Europese Commissie.</a:t>
            </a:r>
          </a:p>
          <a:p>
            <a:pPr marL="457200" indent="-457200">
              <a:buAutoNum type="arabicPeriod"/>
            </a:pPr>
            <a:endParaRPr lang="nl-NL" sz="2000" dirty="0" smtClean="0"/>
          </a:p>
          <a:p>
            <a:pPr marL="457200" indent="-457200">
              <a:buNone/>
            </a:pPr>
            <a:r>
              <a:rPr lang="nl-NL" sz="1600" dirty="0" smtClean="0"/>
              <a:t> </a:t>
            </a:r>
          </a:p>
          <a:p>
            <a:pPr marL="457200" indent="-457200">
              <a:buAutoNum type="arabicPeriod"/>
            </a:pPr>
            <a:endParaRPr lang="en-US" sz="2000" dirty="0" smtClean="0"/>
          </a:p>
        </p:txBody>
      </p:sp>
      <p:sp>
        <p:nvSpPr>
          <p:cNvPr id="4" name="Slide Number Placeholder 3"/>
          <p:cNvSpPr>
            <a:spLocks noGrp="1"/>
          </p:cNvSpPr>
          <p:nvPr>
            <p:ph type="sldNum" sz="quarter" idx="12"/>
          </p:nvPr>
        </p:nvSpPr>
        <p:spPr/>
        <p:txBody>
          <a:bodyPr/>
          <a:lstStyle/>
          <a:p>
            <a:fld id="{A4E69D53-DC5D-4522-98FC-D9AD655F59CF}" type="slidenum">
              <a:rPr lang="fr-BE" smtClean="0"/>
              <a:pPr/>
              <a:t>32</a:t>
            </a:fld>
            <a:endParaRPr lang="fr-BE"/>
          </a:p>
        </p:txBody>
      </p:sp>
    </p:spTree>
    <p:extLst>
      <p:ext uri="{BB962C8B-B14F-4D97-AF65-F5344CB8AC3E}">
        <p14:creationId xmlns:p14="http://schemas.microsoft.com/office/powerpoint/2010/main" val="38043286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4E69D53-DC5D-4522-98FC-D9AD655F59CF}" type="slidenum">
              <a:rPr lang="fr-BE" smtClean="0"/>
              <a:pPr/>
              <a:t>33</a:t>
            </a:fld>
            <a:endParaRPr lang="fr-BE"/>
          </a:p>
        </p:txBody>
      </p:sp>
      <p:graphicFrame>
        <p:nvGraphicFramePr>
          <p:cNvPr id="9" name="Chart 8"/>
          <p:cNvGraphicFramePr>
            <a:graphicFrameLocks/>
          </p:cNvGraphicFramePr>
          <p:nvPr>
            <p:extLst>
              <p:ext uri="{D42A27DB-BD31-4B8C-83A1-F6EECF244321}">
                <p14:modId xmlns:p14="http://schemas.microsoft.com/office/powerpoint/2010/main" val="3452937756"/>
              </p:ext>
            </p:extLst>
          </p:nvPr>
        </p:nvGraphicFramePr>
        <p:xfrm>
          <a:off x="179512" y="980728"/>
          <a:ext cx="8424936" cy="5661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91474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A4E69D53-DC5D-4522-98FC-D9AD655F59CF}" type="slidenum">
              <a:rPr lang="fr-BE" smtClean="0"/>
              <a:pPr/>
              <a:t>34</a:t>
            </a:fld>
            <a:endParaRPr lang="fr-BE"/>
          </a:p>
        </p:txBody>
      </p:sp>
      <p:graphicFrame>
        <p:nvGraphicFramePr>
          <p:cNvPr id="5" name="Chart 4"/>
          <p:cNvGraphicFramePr>
            <a:graphicFrameLocks/>
          </p:cNvGraphicFramePr>
          <p:nvPr>
            <p:extLst>
              <p:ext uri="{D42A27DB-BD31-4B8C-83A1-F6EECF244321}">
                <p14:modId xmlns:p14="http://schemas.microsoft.com/office/powerpoint/2010/main" val="1628036095"/>
              </p:ext>
            </p:extLst>
          </p:nvPr>
        </p:nvGraphicFramePr>
        <p:xfrm>
          <a:off x="251520" y="1196752"/>
          <a:ext cx="8640960" cy="52528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2.3.  HOE?</a:t>
            </a:r>
            <a:endParaRPr lang="nl-NL" dirty="0"/>
          </a:p>
        </p:txBody>
      </p:sp>
      <p:sp>
        <p:nvSpPr>
          <p:cNvPr id="3" name="Tijdelijke aanduiding voor inhoud 2"/>
          <p:cNvSpPr>
            <a:spLocks noGrp="1"/>
          </p:cNvSpPr>
          <p:nvPr>
            <p:ph idx="1"/>
          </p:nvPr>
        </p:nvSpPr>
        <p:spPr>
          <a:xfrm>
            <a:off x="228600" y="2204864"/>
            <a:ext cx="8915400" cy="3960440"/>
          </a:xfrm>
        </p:spPr>
        <p:txBody>
          <a:bodyPr>
            <a:normAutofit fontScale="92500"/>
          </a:bodyPr>
          <a:lstStyle/>
          <a:p>
            <a:r>
              <a:rPr lang="nl-NL" sz="2595" b="1" dirty="0" smtClean="0"/>
              <a:t>Online EU </a:t>
            </a:r>
            <a:r>
              <a:rPr lang="nl-NL" sz="2595" b="1" dirty="0" err="1" smtClean="0"/>
              <a:t>Pilot</a:t>
            </a:r>
            <a:r>
              <a:rPr lang="nl-NL" sz="2595" b="1" dirty="0" smtClean="0"/>
              <a:t> databank</a:t>
            </a:r>
          </a:p>
          <a:p>
            <a:r>
              <a:rPr lang="nl-NL" sz="2595" dirty="0" smtClean="0"/>
              <a:t>Specifieke situatie voor BE: </a:t>
            </a:r>
          </a:p>
          <a:p>
            <a:pPr lvl="1">
              <a:buFont typeface="Arial" panose="020B0604020202020204" pitchFamily="34" charset="0"/>
              <a:buChar char="•"/>
            </a:pPr>
            <a:r>
              <a:rPr lang="nl-NL" sz="2195" dirty="0" smtClean="0"/>
              <a:t>betrokkenheid van federale – en gefedereerde bevoegde entiteiten</a:t>
            </a:r>
          </a:p>
          <a:p>
            <a:r>
              <a:rPr lang="nl-NL" sz="2595" dirty="0" smtClean="0"/>
              <a:t>Regel: nationale autoriteiten </a:t>
            </a:r>
            <a:r>
              <a:rPr lang="nl-NL" sz="2595" b="1" dirty="0" smtClean="0"/>
              <a:t>10 weken </a:t>
            </a:r>
            <a:r>
              <a:rPr lang="nl-NL" sz="2595" dirty="0" smtClean="0"/>
              <a:t>voor verlenen van antwoord</a:t>
            </a:r>
          </a:p>
          <a:p>
            <a:r>
              <a:rPr lang="nl-NL" sz="2595" dirty="0" smtClean="0"/>
              <a:t>Uitzondering: </a:t>
            </a:r>
            <a:r>
              <a:rPr lang="nl-NL" sz="2595" b="1" dirty="0" smtClean="0"/>
              <a:t>&lt; 10 weken </a:t>
            </a:r>
            <a:r>
              <a:rPr lang="nl-NL" sz="2595" dirty="0" smtClean="0"/>
              <a:t>mits motivatie van Europese Commissie</a:t>
            </a:r>
          </a:p>
          <a:p>
            <a:r>
              <a:rPr lang="nl-NL" sz="2595" b="1" dirty="0" smtClean="0"/>
              <a:t>Oordeel van Europese Commissie </a:t>
            </a:r>
            <a:r>
              <a:rPr lang="nl-NL" sz="2595" dirty="0" smtClean="0"/>
              <a:t>:</a:t>
            </a:r>
          </a:p>
          <a:p>
            <a:pPr lvl="4"/>
            <a:r>
              <a:rPr lang="nl-NL" dirty="0" smtClean="0"/>
              <a:t>verzoek om aanvullende informatie</a:t>
            </a:r>
          </a:p>
          <a:p>
            <a:pPr lvl="4"/>
            <a:r>
              <a:rPr lang="nl-NL" dirty="0" smtClean="0"/>
              <a:t>positief afsluiten</a:t>
            </a:r>
          </a:p>
          <a:p>
            <a:pPr lvl="4"/>
            <a:r>
              <a:rPr lang="nl-NL" dirty="0" smtClean="0"/>
              <a:t>negatief afsluiten</a:t>
            </a:r>
          </a:p>
          <a:p>
            <a:pPr lvl="4">
              <a:buNone/>
            </a:pPr>
            <a:endParaRPr lang="nl-NL" dirty="0" smtClean="0"/>
          </a:p>
        </p:txBody>
      </p:sp>
      <p:sp>
        <p:nvSpPr>
          <p:cNvPr id="4" name="Tijdelijke aanduiding voor dianummer 3"/>
          <p:cNvSpPr>
            <a:spLocks noGrp="1"/>
          </p:cNvSpPr>
          <p:nvPr>
            <p:ph type="sldNum" sz="quarter" idx="12"/>
          </p:nvPr>
        </p:nvSpPr>
        <p:spPr/>
        <p:txBody>
          <a:bodyPr/>
          <a:lstStyle/>
          <a:p>
            <a:fld id="{A4E69D53-DC5D-4522-98FC-D9AD655F59CF}" type="slidenum">
              <a:rPr lang="fr-BE" smtClean="0"/>
              <a:pPr/>
              <a:t>35</a:t>
            </a:fld>
            <a:endParaRPr lang="fr-BE"/>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EU PILOT </a:t>
            </a:r>
            <a:r>
              <a:rPr lang="fr-BE" dirty="0"/>
              <a:t>RESULTATEN </a:t>
            </a:r>
            <a:r>
              <a:rPr lang="fr-BE" dirty="0" smtClean="0"/>
              <a:t>2008 - 2015</a:t>
            </a:r>
            <a:endParaRPr lang="en-US" dirty="0"/>
          </a:p>
        </p:txBody>
      </p:sp>
      <p:sp>
        <p:nvSpPr>
          <p:cNvPr id="3" name="Content Placeholder 2"/>
          <p:cNvSpPr>
            <a:spLocks noGrp="1"/>
          </p:cNvSpPr>
          <p:nvPr>
            <p:ph idx="1"/>
          </p:nvPr>
        </p:nvSpPr>
        <p:spPr>
          <a:xfrm>
            <a:off x="899592" y="1916832"/>
            <a:ext cx="7416824" cy="2016224"/>
          </a:xfrm>
        </p:spPr>
        <p:txBody>
          <a:bodyPr>
            <a:normAutofit fontScale="92500" lnSpcReduction="20000"/>
          </a:bodyPr>
          <a:lstStyle/>
          <a:p>
            <a:r>
              <a:rPr lang="nl-BE" sz="2600" b="1" dirty="0"/>
              <a:t>TOTAAL</a:t>
            </a:r>
            <a:r>
              <a:rPr lang="nl-BE" sz="2600" dirty="0"/>
              <a:t> </a:t>
            </a:r>
          </a:p>
          <a:p>
            <a:pPr lvl="1">
              <a:buFont typeface="Wingdings" panose="05000000000000000000" pitchFamily="2" charset="2"/>
              <a:buChar char="ü"/>
            </a:pPr>
            <a:r>
              <a:rPr lang="nl-BE" sz="2200" dirty="0"/>
              <a:t> </a:t>
            </a:r>
            <a:r>
              <a:rPr lang="nl-BE" sz="2200" dirty="0" smtClean="0"/>
              <a:t>8 600 </a:t>
            </a:r>
            <a:r>
              <a:rPr lang="nl-BE" sz="2200" dirty="0"/>
              <a:t>dossiers</a:t>
            </a:r>
          </a:p>
          <a:p>
            <a:pPr lvl="1">
              <a:buFont typeface="Wingdings" panose="05000000000000000000" pitchFamily="2" charset="2"/>
              <a:buChar char="ü"/>
            </a:pPr>
            <a:r>
              <a:rPr lang="nl-BE" sz="2200" dirty="0" smtClean="0"/>
              <a:t>Origine van dossiers: </a:t>
            </a:r>
          </a:p>
          <a:p>
            <a:pPr lvl="2">
              <a:buFont typeface="Wingdings" panose="05000000000000000000" pitchFamily="2" charset="2"/>
              <a:buChar char="ü"/>
            </a:pPr>
            <a:r>
              <a:rPr lang="nl-BE" sz="1900" dirty="0"/>
              <a:t>CHAP: 34 % </a:t>
            </a:r>
          </a:p>
          <a:p>
            <a:pPr lvl="2">
              <a:buFont typeface="Wingdings" panose="05000000000000000000" pitchFamily="2" charset="2"/>
              <a:buChar char="ü"/>
            </a:pPr>
            <a:r>
              <a:rPr lang="nl-BE" sz="1900" dirty="0" smtClean="0"/>
              <a:t>OIC: 66 %</a:t>
            </a:r>
          </a:p>
          <a:p>
            <a:pPr lvl="1">
              <a:buFont typeface="Wingdings" panose="05000000000000000000" pitchFamily="2" charset="2"/>
              <a:buChar char="ü"/>
            </a:pPr>
            <a:r>
              <a:rPr lang="nl-BE" sz="2200" dirty="0" smtClean="0"/>
              <a:t>¼ ENVI dossiers</a:t>
            </a:r>
            <a:endParaRPr lang="nl-BE" sz="2200"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36</a:t>
            </a:fld>
            <a:endParaRPr lang="fr-BE"/>
          </a:p>
        </p:txBody>
      </p:sp>
      <p:sp>
        <p:nvSpPr>
          <p:cNvPr id="5" name="Rectangle 4"/>
          <p:cNvSpPr/>
          <p:nvPr/>
        </p:nvSpPr>
        <p:spPr>
          <a:xfrm>
            <a:off x="611560" y="3933056"/>
            <a:ext cx="5935536" cy="646331"/>
          </a:xfrm>
          <a:prstGeom prst="rect">
            <a:avLst/>
          </a:prstGeom>
        </p:spPr>
        <p:txBody>
          <a:bodyPr wrap="none">
            <a:spAutoFit/>
          </a:bodyPr>
          <a:lstStyle/>
          <a:p>
            <a:r>
              <a:rPr lang="fr-BE" sz="3600" b="1" dirty="0">
                <a:solidFill>
                  <a:schemeClr val="accent2"/>
                </a:solidFill>
                <a:latin typeface="+mj-lt"/>
              </a:rPr>
              <a:t>EU PILOT RESULTATEN </a:t>
            </a:r>
            <a:r>
              <a:rPr lang="fr-BE" sz="3600" b="1" dirty="0" smtClean="0">
                <a:solidFill>
                  <a:schemeClr val="accent2"/>
                </a:solidFill>
                <a:latin typeface="+mj-lt"/>
              </a:rPr>
              <a:t>IN 2015</a:t>
            </a:r>
            <a:endParaRPr lang="en-US" sz="3600" b="1" dirty="0">
              <a:solidFill>
                <a:schemeClr val="accent2"/>
              </a:solidFill>
              <a:latin typeface="+mj-lt"/>
            </a:endParaRPr>
          </a:p>
        </p:txBody>
      </p:sp>
      <p:sp>
        <p:nvSpPr>
          <p:cNvPr id="6" name="TextBox 5"/>
          <p:cNvSpPr txBox="1"/>
          <p:nvPr/>
        </p:nvSpPr>
        <p:spPr>
          <a:xfrm>
            <a:off x="1043608" y="4579386"/>
            <a:ext cx="5976664" cy="2031325"/>
          </a:xfrm>
          <a:prstGeom prst="rect">
            <a:avLst/>
          </a:prstGeom>
          <a:noFill/>
        </p:spPr>
        <p:txBody>
          <a:bodyPr wrap="square" rtlCol="0">
            <a:spAutoFit/>
          </a:bodyPr>
          <a:lstStyle/>
          <a:p>
            <a:pPr marL="285750" indent="-285750">
              <a:buFont typeface="Arial" panose="020B0604020202020204" pitchFamily="34" charset="0"/>
              <a:buChar char="•"/>
            </a:pPr>
            <a:r>
              <a:rPr lang="fr-BE" sz="2400" b="1" dirty="0" smtClean="0"/>
              <a:t>TOTAAL</a:t>
            </a:r>
          </a:p>
          <a:p>
            <a:pPr marL="914400" lvl="1" indent="-457200">
              <a:buFont typeface="Wingdings" panose="05000000000000000000" pitchFamily="2" charset="2"/>
              <a:buChar char="ü"/>
            </a:pPr>
            <a:r>
              <a:rPr lang="fr-BE" sz="2000" dirty="0" smtClean="0"/>
              <a:t>969 </a:t>
            </a:r>
            <a:r>
              <a:rPr lang="fr-BE" sz="2000" dirty="0" err="1" smtClean="0"/>
              <a:t>nieuwe</a:t>
            </a:r>
            <a:r>
              <a:rPr lang="fr-BE" sz="2000" dirty="0" smtClean="0"/>
              <a:t> dossiers</a:t>
            </a:r>
          </a:p>
          <a:p>
            <a:pPr marL="914400" lvl="1" indent="-457200">
              <a:buFont typeface="Wingdings" panose="05000000000000000000" pitchFamily="2" charset="2"/>
              <a:buChar char="ü"/>
            </a:pPr>
            <a:r>
              <a:rPr lang="fr-BE" sz="2000" dirty="0" smtClean="0"/>
              <a:t>75% EU </a:t>
            </a:r>
            <a:r>
              <a:rPr lang="fr-BE" sz="2000" dirty="0" err="1" smtClean="0"/>
              <a:t>gemiddelde</a:t>
            </a:r>
            <a:r>
              <a:rPr lang="fr-BE" sz="2000" dirty="0" smtClean="0"/>
              <a:t> </a:t>
            </a:r>
            <a:r>
              <a:rPr lang="fr-BE" sz="2000" dirty="0" err="1" smtClean="0"/>
              <a:t>oplossingsgraad</a:t>
            </a:r>
            <a:endParaRPr lang="fr-BE" sz="2000" dirty="0"/>
          </a:p>
          <a:p>
            <a:pPr marL="342900" indent="-342900">
              <a:buFont typeface="Arial" panose="020B0604020202020204" pitchFamily="34" charset="0"/>
              <a:buChar char="•"/>
            </a:pPr>
            <a:r>
              <a:rPr lang="fr-BE" sz="2400" b="1" dirty="0" smtClean="0"/>
              <a:t>EU Pilot BE</a:t>
            </a:r>
          </a:p>
          <a:p>
            <a:pPr marL="800100" lvl="1" indent="-342900">
              <a:buFont typeface="Wingdings" panose="05000000000000000000" pitchFamily="2" charset="2"/>
              <a:buChar char="ü"/>
            </a:pPr>
            <a:r>
              <a:rPr lang="fr-BE" sz="2000" dirty="0" smtClean="0"/>
              <a:t>30 </a:t>
            </a:r>
            <a:r>
              <a:rPr lang="fr-BE" sz="2000" dirty="0" err="1" smtClean="0"/>
              <a:t>nieuwe</a:t>
            </a:r>
            <a:r>
              <a:rPr lang="fr-BE" sz="2000" dirty="0" smtClean="0"/>
              <a:t> dossiers</a:t>
            </a:r>
          </a:p>
          <a:p>
            <a:pPr marL="800100" lvl="1" indent="-342900">
              <a:buFont typeface="Wingdings" panose="05000000000000000000" pitchFamily="2" charset="2"/>
              <a:buChar char="ü"/>
            </a:pPr>
            <a:r>
              <a:rPr lang="fr-BE" dirty="0" smtClean="0"/>
              <a:t>70% </a:t>
            </a:r>
            <a:r>
              <a:rPr lang="fr-BE" dirty="0" err="1" smtClean="0"/>
              <a:t>oplossingsgraad</a:t>
            </a:r>
            <a:endParaRPr lang="en-US" sz="2400" dirty="0"/>
          </a:p>
        </p:txBody>
      </p:sp>
    </p:spTree>
    <p:extLst>
      <p:ext uri="{BB962C8B-B14F-4D97-AF65-F5344CB8AC3E}">
        <p14:creationId xmlns:p14="http://schemas.microsoft.com/office/powerpoint/2010/main" val="35408326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1268760"/>
            <a:ext cx="7725544" cy="504056"/>
          </a:xfrm>
        </p:spPr>
        <p:txBody>
          <a:bodyPr>
            <a:normAutofit fontScale="90000"/>
          </a:bodyPr>
          <a:lstStyle/>
          <a:p>
            <a:r>
              <a:rPr lang="nl-NL" dirty="0" smtClean="0"/>
              <a:t>CASELOAD vs. OPLOSSINGSGRAAD</a:t>
            </a:r>
            <a:endParaRPr lang="nl-NL" dirty="0"/>
          </a:p>
        </p:txBody>
      </p:sp>
      <p:sp>
        <p:nvSpPr>
          <p:cNvPr id="4" name="Tijdelijke aanduiding voor dianummer 3"/>
          <p:cNvSpPr>
            <a:spLocks noGrp="1"/>
          </p:cNvSpPr>
          <p:nvPr>
            <p:ph type="sldNum" sz="quarter" idx="12"/>
          </p:nvPr>
        </p:nvSpPr>
        <p:spPr/>
        <p:txBody>
          <a:bodyPr/>
          <a:lstStyle/>
          <a:p>
            <a:fld id="{A4E69D53-DC5D-4522-98FC-D9AD655F59CF}" type="slidenum">
              <a:rPr lang="fr-BE" smtClean="0"/>
              <a:pPr/>
              <a:t>37</a:t>
            </a:fld>
            <a:endParaRPr lang="fr-BE"/>
          </a:p>
        </p:txBody>
      </p:sp>
      <p:pic>
        <p:nvPicPr>
          <p:cNvPr id="2050"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44823"/>
            <a:ext cx="8640960" cy="494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268760"/>
            <a:ext cx="8568952" cy="504056"/>
          </a:xfrm>
        </p:spPr>
        <p:txBody>
          <a:bodyPr>
            <a:normAutofit fontScale="90000"/>
          </a:bodyPr>
          <a:lstStyle/>
          <a:p>
            <a:r>
              <a:rPr lang="nl-NL" dirty="0" smtClean="0"/>
              <a:t>2.4.  UITZONDERINGEN (1)</a:t>
            </a:r>
            <a:endParaRPr lang="nl-NL" dirty="0"/>
          </a:p>
        </p:txBody>
      </p:sp>
      <p:sp>
        <p:nvSpPr>
          <p:cNvPr id="3" name="Tijdelijke aanduiding voor inhoud 2"/>
          <p:cNvSpPr>
            <a:spLocks noGrp="1"/>
          </p:cNvSpPr>
          <p:nvPr>
            <p:ph idx="1"/>
          </p:nvPr>
        </p:nvSpPr>
        <p:spPr>
          <a:xfrm>
            <a:off x="533400" y="1905000"/>
            <a:ext cx="8610600" cy="4716760"/>
          </a:xfrm>
        </p:spPr>
        <p:txBody>
          <a:bodyPr>
            <a:normAutofit lnSpcReduction="10000"/>
          </a:bodyPr>
          <a:lstStyle/>
          <a:p>
            <a:pPr>
              <a:buNone/>
            </a:pPr>
            <a:endParaRPr lang="nl-NL" sz="2800" b="1" i="1" dirty="0" smtClean="0"/>
          </a:p>
          <a:p>
            <a:pPr>
              <a:buNone/>
            </a:pPr>
            <a:r>
              <a:rPr lang="nl-NL" sz="2800" b="1" i="1" dirty="0" smtClean="0"/>
              <a:t>ONMIDDELLIJK INBREUKDOSSIER</a:t>
            </a:r>
          </a:p>
          <a:p>
            <a:pPr>
              <a:buNone/>
            </a:pPr>
            <a:endParaRPr lang="nl-NL" sz="2800" b="1" i="1" dirty="0" smtClean="0"/>
          </a:p>
          <a:p>
            <a:pPr marL="457200" indent="-457200">
              <a:buAutoNum type="arabicPeriod"/>
            </a:pPr>
            <a:r>
              <a:rPr lang="nl-NL" sz="2000" b="1" dirty="0" smtClean="0"/>
              <a:t>Laattijdige omzetting </a:t>
            </a:r>
            <a:r>
              <a:rPr lang="nl-NL" sz="2000" dirty="0" smtClean="0"/>
              <a:t>van EU richtlijnen</a:t>
            </a:r>
          </a:p>
          <a:p>
            <a:pPr marL="457200" indent="-457200">
              <a:buAutoNum type="arabicPeriod"/>
            </a:pPr>
            <a:r>
              <a:rPr lang="nl-NL" sz="2000" b="1" dirty="0" smtClean="0"/>
              <a:t>Niet-uitvoering van arresten van het </a:t>
            </a:r>
            <a:r>
              <a:rPr lang="nl-NL" sz="2000" b="1" dirty="0" err="1" smtClean="0"/>
              <a:t>HvJEU</a:t>
            </a:r>
            <a:endParaRPr lang="nl-NL" sz="2000" b="1" dirty="0" smtClean="0"/>
          </a:p>
          <a:p>
            <a:pPr marL="457200" indent="-457200">
              <a:buAutoNum type="arabicPeriod"/>
            </a:pPr>
            <a:r>
              <a:rPr lang="nl-NL" sz="2000" b="1" dirty="0" smtClean="0"/>
              <a:t>Dringende noodzaak of ander hoger belang</a:t>
            </a:r>
            <a:endParaRPr lang="nl-NL" sz="2000" dirty="0" smtClean="0">
              <a:solidFill>
                <a:srgbClr val="FF0000"/>
              </a:solidFill>
            </a:endParaRPr>
          </a:p>
          <a:p>
            <a:pPr marL="457200" indent="-457200">
              <a:buAutoNum type="arabicPeriod"/>
            </a:pPr>
            <a:r>
              <a:rPr lang="nl-NL" sz="2000" b="1" dirty="0" smtClean="0"/>
              <a:t>Voorwerp van de klacht en dat van het geschil </a:t>
            </a:r>
            <a:r>
              <a:rPr lang="nl-NL" sz="2000" dirty="0" smtClean="0"/>
              <a:t>betrekking heeft op:</a:t>
            </a:r>
          </a:p>
          <a:p>
            <a:pPr marL="2171700" lvl="4" indent="-457200">
              <a:buFont typeface="Arial"/>
              <a:buChar char="•"/>
            </a:pPr>
            <a:r>
              <a:rPr lang="nl-NL" sz="1800" dirty="0" smtClean="0"/>
              <a:t>de financiële opvolging van de eigen middelen van de Unie</a:t>
            </a:r>
          </a:p>
          <a:p>
            <a:pPr marL="2171700" lvl="4" indent="-457200">
              <a:buFont typeface="Arial"/>
              <a:buChar char="•"/>
            </a:pPr>
            <a:r>
              <a:rPr lang="nl-NL" sz="1800" dirty="0" smtClean="0"/>
              <a:t>de Europese Fondsen en/of andere financiële instrumenten</a:t>
            </a:r>
          </a:p>
          <a:p>
            <a:pPr marL="2171700" lvl="4" indent="-457200">
              <a:buFont typeface="Arial"/>
              <a:buChar char="•"/>
            </a:pPr>
            <a:r>
              <a:rPr lang="nl-NL" sz="1800" dirty="0" smtClean="0"/>
              <a:t>een ernstige inbreuk op de EU wetgeving inzake overheidsopdrachten</a:t>
            </a:r>
          </a:p>
          <a:p>
            <a:pPr marL="2171700" lvl="4" indent="-457200">
              <a:buFont typeface="Arial"/>
              <a:buChar char="•"/>
            </a:pPr>
            <a:r>
              <a:rPr lang="nl-NL" sz="1800" dirty="0" smtClean="0"/>
              <a:t>de informatieprocedure op het gebied van normen en technische voorschriften   </a:t>
            </a:r>
            <a:endParaRPr lang="nl-NL" sz="1800" dirty="0"/>
          </a:p>
        </p:txBody>
      </p:sp>
      <p:sp>
        <p:nvSpPr>
          <p:cNvPr id="4" name="Tijdelijke aanduiding voor dianummer 3"/>
          <p:cNvSpPr>
            <a:spLocks noGrp="1"/>
          </p:cNvSpPr>
          <p:nvPr>
            <p:ph type="sldNum" sz="quarter" idx="12"/>
          </p:nvPr>
        </p:nvSpPr>
        <p:spPr/>
        <p:txBody>
          <a:bodyPr/>
          <a:lstStyle/>
          <a:p>
            <a:fld id="{A4E69D53-DC5D-4522-98FC-D9AD655F59CF}" type="slidenum">
              <a:rPr lang="fr-BE" smtClean="0"/>
              <a:pPr/>
              <a:t>38</a:t>
            </a:fld>
            <a:endParaRPr lang="fr-BE"/>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268760"/>
            <a:ext cx="8239944" cy="504056"/>
          </a:xfrm>
        </p:spPr>
        <p:txBody>
          <a:bodyPr>
            <a:normAutofit fontScale="90000"/>
          </a:bodyPr>
          <a:lstStyle/>
          <a:p>
            <a:r>
              <a:rPr lang="fr-BE" dirty="0" smtClean="0"/>
              <a:t>   UITZONDERINGEN (2)</a:t>
            </a:r>
            <a:endParaRPr lang="nl-NL" dirty="0"/>
          </a:p>
        </p:txBody>
      </p:sp>
      <p:sp>
        <p:nvSpPr>
          <p:cNvPr id="4" name="Tijdelijke aanduiding voor dianummer 3"/>
          <p:cNvSpPr>
            <a:spLocks noGrp="1"/>
          </p:cNvSpPr>
          <p:nvPr>
            <p:ph type="sldNum" sz="quarter" idx="12"/>
          </p:nvPr>
        </p:nvSpPr>
        <p:spPr/>
        <p:txBody>
          <a:bodyPr/>
          <a:lstStyle/>
          <a:p>
            <a:fld id="{A4E69D53-DC5D-4522-98FC-D9AD655F59CF}" type="slidenum">
              <a:rPr lang="fr-BE" smtClean="0"/>
              <a:pPr/>
              <a:t>39</a:t>
            </a:fld>
            <a:endParaRPr lang="fr-BE"/>
          </a:p>
        </p:txBody>
      </p:sp>
      <p:sp>
        <p:nvSpPr>
          <p:cNvPr id="6" name="Tekstvak 5"/>
          <p:cNvSpPr txBox="1"/>
          <p:nvPr/>
        </p:nvSpPr>
        <p:spPr>
          <a:xfrm>
            <a:off x="455591" y="2420888"/>
            <a:ext cx="8382000" cy="3539430"/>
          </a:xfrm>
          <a:prstGeom prst="rect">
            <a:avLst/>
          </a:prstGeom>
          <a:noFill/>
        </p:spPr>
        <p:txBody>
          <a:bodyPr wrap="square" rtlCol="0">
            <a:spAutoFit/>
          </a:bodyPr>
          <a:lstStyle/>
          <a:p>
            <a:r>
              <a:rPr lang="nl-NL" sz="2800" b="1" i="1" dirty="0" smtClean="0"/>
              <a:t>WEIGERING VAN EU PILOT DOSSIER</a:t>
            </a:r>
            <a:endParaRPr lang="nl-NL" sz="2800" b="1" i="1" dirty="0"/>
          </a:p>
          <a:p>
            <a:endParaRPr lang="nl-NL" sz="2400" b="1" dirty="0" smtClean="0"/>
          </a:p>
          <a:p>
            <a:pPr>
              <a:buFont typeface="Wingdings" charset="2"/>
              <a:buChar char="ü"/>
            </a:pPr>
            <a:r>
              <a:rPr lang="nl-NL" sz="2400" b="1" dirty="0" smtClean="0"/>
              <a:t> Terechte </a:t>
            </a:r>
            <a:r>
              <a:rPr lang="nl-NL" sz="2400" b="1" dirty="0"/>
              <a:t>weigering</a:t>
            </a:r>
            <a:r>
              <a:rPr lang="nl-NL" sz="2400" dirty="0"/>
              <a:t>:</a:t>
            </a:r>
          </a:p>
          <a:p>
            <a:pPr lvl="2">
              <a:buFont typeface="Wingdings" charset="2"/>
              <a:buChar char="ü"/>
            </a:pPr>
            <a:r>
              <a:rPr lang="nl-NL" sz="2000" dirty="0"/>
              <a:t> onderwerp klacht reeds inbreukdossier</a:t>
            </a:r>
          </a:p>
          <a:p>
            <a:pPr lvl="2">
              <a:buFont typeface="Wingdings" charset="2"/>
              <a:buChar char="ü"/>
            </a:pPr>
            <a:r>
              <a:rPr lang="nl-NL" sz="2000" dirty="0"/>
              <a:t> vraagstelling van Commissie enkel op algemene wijze melding maakt van reden waarom er sprake is van inbreuk Unierecht</a:t>
            </a:r>
          </a:p>
          <a:p>
            <a:pPr lvl="2">
              <a:buFont typeface="Wingdings" charset="2"/>
              <a:buChar char="ü"/>
            </a:pPr>
            <a:r>
              <a:rPr lang="nl-NL" sz="2000" dirty="0"/>
              <a:t> onvoldoende informatie van klager </a:t>
            </a:r>
            <a:endParaRPr lang="nl-NL" sz="2000" dirty="0" smtClean="0"/>
          </a:p>
          <a:p>
            <a:pPr lvl="2"/>
            <a:endParaRPr lang="nl-NL" sz="2000" dirty="0"/>
          </a:p>
          <a:p>
            <a:pPr>
              <a:buFont typeface="Wingdings" charset="2"/>
              <a:buChar char="ü"/>
            </a:pPr>
            <a:r>
              <a:rPr lang="nl-NL" sz="2400" b="1" dirty="0" smtClean="0"/>
              <a:t> Pas op: versnelt kans op een veroordeling door het </a:t>
            </a:r>
            <a:r>
              <a:rPr lang="nl-NL" sz="2400" b="1" dirty="0" err="1" smtClean="0"/>
              <a:t>HvJEU</a:t>
            </a:r>
            <a:endParaRPr lang="nl-NL" sz="2400" b="1" dirty="0" smtClean="0"/>
          </a:p>
          <a:p>
            <a:endParaRPr lang="nl-NL"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INLEIDING</a:t>
            </a:r>
            <a:endParaRPr lang="en-US" dirty="0"/>
          </a:p>
        </p:txBody>
      </p:sp>
      <p:sp>
        <p:nvSpPr>
          <p:cNvPr id="3" name="Content Placeholder 2"/>
          <p:cNvSpPr>
            <a:spLocks noGrp="1"/>
          </p:cNvSpPr>
          <p:nvPr>
            <p:ph idx="1"/>
          </p:nvPr>
        </p:nvSpPr>
        <p:spPr>
          <a:xfrm>
            <a:off x="467544" y="2060848"/>
            <a:ext cx="8229600" cy="3816424"/>
          </a:xfrm>
        </p:spPr>
        <p:txBody>
          <a:bodyPr>
            <a:normAutofit/>
          </a:bodyPr>
          <a:lstStyle/>
          <a:p>
            <a:pPr marL="0" indent="0">
              <a:buNone/>
            </a:pPr>
            <a:r>
              <a:rPr lang="nl-BE" sz="2800" b="1" dirty="0" smtClean="0">
                <a:latin typeface="+mj-lt"/>
              </a:rPr>
              <a:t>INTERNE MARKT:  VIER VRIJHEDEN</a:t>
            </a:r>
          </a:p>
          <a:p>
            <a:pPr marL="0" indent="0">
              <a:buNone/>
            </a:pPr>
            <a:r>
              <a:rPr lang="nl-BE" sz="2800" b="1" dirty="0" smtClean="0">
                <a:latin typeface="+mj-lt"/>
              </a:rPr>
              <a:t> </a:t>
            </a:r>
          </a:p>
          <a:p>
            <a:pPr marL="0" indent="0">
              <a:buNone/>
            </a:pPr>
            <a:r>
              <a:rPr lang="nl-BE" sz="2400" i="1" dirty="0" smtClean="0"/>
              <a:t>« VASTBERADEN de grondslagen te leggen voor een steeds hechter verbond tussen de Europese volkeren, BESLOTEN HEBBENDE door gemeenschappelijk optreden de economische en sociale vooruitgang van hun staten te verzekeren en daartoe de barrières die Europa verdelen te verwijderen, … »</a:t>
            </a:r>
          </a:p>
          <a:p>
            <a:pPr marL="0" indent="0">
              <a:buNone/>
            </a:pPr>
            <a:r>
              <a:rPr lang="nl-BE" sz="1200" i="1" dirty="0" smtClean="0"/>
              <a:t>Paragrafen 1 en 2 van de Preambule van het </a:t>
            </a:r>
            <a:r>
              <a:rPr lang="nl-BE" sz="1200" i="1" dirty="0" err="1" smtClean="0"/>
              <a:t>VwEU</a:t>
            </a:r>
            <a:endParaRPr lang="nl-BE" sz="1200" i="1" dirty="0" smtClean="0"/>
          </a:p>
          <a:p>
            <a:pPr marL="0" indent="0">
              <a:buNone/>
            </a:pPr>
            <a:endParaRPr lang="nl-BE" sz="1200" i="1" dirty="0"/>
          </a:p>
          <a:p>
            <a:pPr marL="0" indent="0">
              <a:buNone/>
            </a:pPr>
            <a:r>
              <a:rPr lang="nl-BE" sz="1200" i="1" dirty="0" smtClean="0"/>
              <a:t>- </a:t>
            </a:r>
            <a:r>
              <a:rPr lang="nl-BE" sz="1400" i="1" dirty="0" err="1" smtClean="0"/>
              <a:t>Artt</a:t>
            </a:r>
            <a:r>
              <a:rPr lang="nl-BE" sz="1400" i="1" dirty="0" smtClean="0"/>
              <a:t>. 4(2)a, 26 en 27 </a:t>
            </a:r>
            <a:r>
              <a:rPr lang="nl-BE" sz="1400" i="1" dirty="0" err="1" smtClean="0"/>
              <a:t>VwEU</a:t>
            </a:r>
            <a:r>
              <a:rPr lang="nl-BE" sz="1400" i="1" dirty="0" smtClean="0"/>
              <a:t> -</a:t>
            </a:r>
            <a:endParaRPr lang="nl-BE" sz="1200" i="1"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4</a:t>
            </a:fld>
            <a:endParaRPr lang="fr-BE"/>
          </a:p>
        </p:txBody>
      </p:sp>
    </p:spTree>
    <p:extLst>
      <p:ext uri="{BB962C8B-B14F-4D97-AF65-F5344CB8AC3E}">
        <p14:creationId xmlns:p14="http://schemas.microsoft.com/office/powerpoint/2010/main" val="5952650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08920"/>
            <a:ext cx="8424936" cy="504056"/>
          </a:xfrm>
        </p:spPr>
        <p:txBody>
          <a:bodyPr>
            <a:normAutofit fontScale="90000"/>
          </a:bodyPr>
          <a:lstStyle/>
          <a:p>
            <a:r>
              <a:rPr lang="fr-BE" dirty="0" smtClean="0"/>
              <a:t>2.5. EU PILOT casus VOORBEELDEN</a:t>
            </a:r>
            <a:endParaRPr lang="en-US"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40</a:t>
            </a:fld>
            <a:endParaRPr lang="fr-BE"/>
          </a:p>
        </p:txBody>
      </p:sp>
    </p:spTree>
    <p:extLst>
      <p:ext uri="{BB962C8B-B14F-4D97-AF65-F5344CB8AC3E}">
        <p14:creationId xmlns:p14="http://schemas.microsoft.com/office/powerpoint/2010/main" val="24207231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4E69D53-DC5D-4522-98FC-D9AD655F59CF}" type="slidenum">
              <a:rPr lang="fr-BE" smtClean="0"/>
              <a:pPr/>
              <a:t>41</a:t>
            </a:fld>
            <a:endParaRPr lang="fr-BE"/>
          </a:p>
        </p:txBody>
      </p:sp>
      <p:graphicFrame>
        <p:nvGraphicFramePr>
          <p:cNvPr id="8" name="Chart 7"/>
          <p:cNvGraphicFramePr>
            <a:graphicFrameLocks/>
          </p:cNvGraphicFramePr>
          <p:nvPr>
            <p:extLst>
              <p:ext uri="{D42A27DB-BD31-4B8C-83A1-F6EECF244321}">
                <p14:modId xmlns:p14="http://schemas.microsoft.com/office/powerpoint/2010/main" val="141814159"/>
              </p:ext>
            </p:extLst>
          </p:nvPr>
        </p:nvGraphicFramePr>
        <p:xfrm>
          <a:off x="-252536" y="1124744"/>
          <a:ext cx="9780847" cy="55809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08465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844824"/>
            <a:ext cx="7869560" cy="504056"/>
          </a:xfrm>
        </p:spPr>
        <p:txBody>
          <a:bodyPr>
            <a:normAutofit fontScale="90000"/>
          </a:bodyPr>
          <a:lstStyle/>
          <a:p>
            <a:pPr marL="742950" indent="-742950">
              <a:buFont typeface="+mj-lt"/>
              <a:buAutoNum type="arabicPeriod"/>
            </a:pPr>
            <a:r>
              <a:rPr lang="nl-NL" dirty="0" smtClean="0"/>
              <a:t>EU Pilot casus voorbeeld</a:t>
            </a:r>
            <a:endParaRPr lang="nl-NL" dirty="0"/>
          </a:p>
        </p:txBody>
      </p:sp>
      <p:sp>
        <p:nvSpPr>
          <p:cNvPr id="3" name="Tijdelijke aanduiding voor inhoud 2"/>
          <p:cNvSpPr>
            <a:spLocks noGrp="1"/>
          </p:cNvSpPr>
          <p:nvPr>
            <p:ph idx="1"/>
          </p:nvPr>
        </p:nvSpPr>
        <p:spPr>
          <a:xfrm>
            <a:off x="467544" y="3212975"/>
            <a:ext cx="8229600" cy="1296145"/>
          </a:xfrm>
        </p:spPr>
        <p:txBody>
          <a:bodyPr>
            <a:normAutofit/>
          </a:bodyPr>
          <a:lstStyle/>
          <a:p>
            <a:pPr marL="0" indent="0">
              <a:buNone/>
            </a:pPr>
            <a:r>
              <a:rPr lang="nl-NL" sz="2400" b="1" i="1" dirty="0" smtClean="0"/>
              <a:t>MOVE – De inwisseling en verkrijging van een Belgisch rijbewijs </a:t>
            </a:r>
            <a:r>
              <a:rPr lang="nl-NL" sz="2400" i="1" dirty="0" smtClean="0"/>
              <a:t>kan enkel door personen die beschikken over een </a:t>
            </a:r>
            <a:r>
              <a:rPr lang="nl-NL" sz="2400" b="1" i="1" dirty="0" smtClean="0"/>
              <a:t>‘gewone verblijfplaats’ </a:t>
            </a:r>
            <a:r>
              <a:rPr lang="nl-NL" sz="2400" i="1" dirty="0" smtClean="0"/>
              <a:t>in België. </a:t>
            </a:r>
          </a:p>
          <a:p>
            <a:pPr marL="0" indent="0">
              <a:buNone/>
            </a:pPr>
            <a:endParaRPr lang="nl-NL" sz="2400" i="1" dirty="0" smtClean="0"/>
          </a:p>
        </p:txBody>
      </p:sp>
      <p:sp>
        <p:nvSpPr>
          <p:cNvPr id="4" name="Tijdelijke aanduiding voor dianummer 3"/>
          <p:cNvSpPr>
            <a:spLocks noGrp="1"/>
          </p:cNvSpPr>
          <p:nvPr>
            <p:ph type="sldNum" sz="quarter" idx="12"/>
          </p:nvPr>
        </p:nvSpPr>
        <p:spPr/>
        <p:txBody>
          <a:bodyPr/>
          <a:lstStyle/>
          <a:p>
            <a:fld id="{A4E69D53-DC5D-4522-98FC-D9AD655F59CF}" type="slidenum">
              <a:rPr lang="fr-BE" smtClean="0"/>
              <a:pPr/>
              <a:t>42</a:t>
            </a:fld>
            <a:endParaRPr lang="fr-BE"/>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772816"/>
            <a:ext cx="8229600" cy="504056"/>
          </a:xfrm>
        </p:spPr>
        <p:txBody>
          <a:bodyPr>
            <a:normAutofit fontScale="90000"/>
          </a:bodyPr>
          <a:lstStyle/>
          <a:p>
            <a:pPr marL="742950" indent="-742950">
              <a:buFont typeface="+mj-lt"/>
              <a:buAutoNum type="arabicPeriod" startAt="2"/>
            </a:pPr>
            <a:r>
              <a:rPr lang="nl-NL" dirty="0"/>
              <a:t>EU Pilot casus voorbeeld</a:t>
            </a:r>
            <a:endParaRPr lang="en-US" dirty="0"/>
          </a:p>
        </p:txBody>
      </p:sp>
      <p:sp>
        <p:nvSpPr>
          <p:cNvPr id="3" name="Content Placeholder 2"/>
          <p:cNvSpPr>
            <a:spLocks noGrp="1"/>
          </p:cNvSpPr>
          <p:nvPr>
            <p:ph idx="1"/>
          </p:nvPr>
        </p:nvSpPr>
        <p:spPr>
          <a:xfrm>
            <a:off x="467544" y="3212976"/>
            <a:ext cx="8352928" cy="1800200"/>
          </a:xfrm>
        </p:spPr>
        <p:txBody>
          <a:bodyPr>
            <a:normAutofit/>
          </a:bodyPr>
          <a:lstStyle/>
          <a:p>
            <a:pPr marL="0" indent="0">
              <a:buNone/>
            </a:pPr>
            <a:r>
              <a:rPr lang="nl-BE" sz="2400" b="1" i="1" dirty="0" smtClean="0"/>
              <a:t>JUST – aflevering van inreisvisum aan niet EU-familieleden van EU burgers conform met Richtlijn 2004/38/EG</a:t>
            </a:r>
            <a:r>
              <a:rPr lang="nl-BE" sz="2400" i="1" dirty="0" smtClean="0"/>
              <a:t> betreffende het recht van vrij verkeer en verblijf op het grondgebied van de lidstaten voor de burgers van de Unie en hun familieled</a:t>
            </a:r>
            <a:r>
              <a:rPr lang="nl-BE" sz="2400" i="1" dirty="0"/>
              <a:t>e</a:t>
            </a:r>
            <a:r>
              <a:rPr lang="nl-BE" sz="2400" i="1" dirty="0" smtClean="0"/>
              <a:t>n. </a:t>
            </a:r>
          </a:p>
          <a:p>
            <a:pPr marL="0" indent="0">
              <a:buNone/>
            </a:pPr>
            <a:endParaRPr lang="nl-BE" sz="2400" i="1" dirty="0" smtClean="0"/>
          </a:p>
          <a:p>
            <a:pPr marL="0" indent="0">
              <a:buNone/>
            </a:pPr>
            <a:endParaRPr lang="nl-BE" sz="2400" i="1" dirty="0"/>
          </a:p>
          <a:p>
            <a:pPr marL="0" indent="0">
              <a:buNone/>
            </a:pPr>
            <a:endParaRPr lang="nl-BE" sz="2400" i="1"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43</a:t>
            </a:fld>
            <a:endParaRPr lang="fr-BE"/>
          </a:p>
        </p:txBody>
      </p:sp>
    </p:spTree>
    <p:extLst>
      <p:ext uri="{BB962C8B-B14F-4D97-AF65-F5344CB8AC3E}">
        <p14:creationId xmlns:p14="http://schemas.microsoft.com/office/powerpoint/2010/main" val="12422824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772816"/>
            <a:ext cx="8229600" cy="504056"/>
          </a:xfrm>
        </p:spPr>
        <p:txBody>
          <a:bodyPr>
            <a:normAutofit fontScale="90000"/>
          </a:bodyPr>
          <a:lstStyle/>
          <a:p>
            <a:pPr marL="742950" indent="-742950">
              <a:buFont typeface="+mj-lt"/>
              <a:buAutoNum type="arabicPeriod" startAt="3"/>
            </a:pPr>
            <a:r>
              <a:rPr lang="fr-BE" dirty="0" smtClean="0"/>
              <a:t>EU Pilot </a:t>
            </a:r>
            <a:r>
              <a:rPr lang="fr-BE" dirty="0" err="1" smtClean="0"/>
              <a:t>casUS</a:t>
            </a:r>
            <a:r>
              <a:rPr lang="fr-BE" dirty="0" smtClean="0"/>
              <a:t> VOORBEELD</a:t>
            </a:r>
            <a:endParaRPr lang="en-US" dirty="0"/>
          </a:p>
        </p:txBody>
      </p:sp>
      <p:sp>
        <p:nvSpPr>
          <p:cNvPr id="3" name="Content Placeholder 2"/>
          <p:cNvSpPr>
            <a:spLocks noGrp="1"/>
          </p:cNvSpPr>
          <p:nvPr>
            <p:ph idx="1"/>
          </p:nvPr>
        </p:nvSpPr>
        <p:spPr>
          <a:xfrm>
            <a:off x="395536" y="3356992"/>
            <a:ext cx="8229600" cy="2049091"/>
          </a:xfrm>
        </p:spPr>
        <p:txBody>
          <a:bodyPr>
            <a:normAutofit/>
          </a:bodyPr>
          <a:lstStyle/>
          <a:p>
            <a:pPr marL="0" indent="0">
              <a:buNone/>
            </a:pPr>
            <a:r>
              <a:rPr lang="nl-NL" sz="2400" b="1" i="1" dirty="0" smtClean="0"/>
              <a:t>GROW - is </a:t>
            </a:r>
            <a:r>
              <a:rPr lang="nl-NL" sz="2400" b="1" i="1" dirty="0"/>
              <a:t>er sprake van </a:t>
            </a:r>
            <a:r>
              <a:rPr lang="nl-NL" sz="2400" b="1" i="1" dirty="0" smtClean="0"/>
              <a:t>discriminatie </a:t>
            </a:r>
            <a:r>
              <a:rPr lang="nl-NL" sz="2400" b="1" i="1" dirty="0"/>
              <a:t>in het prijsbeleid van</a:t>
            </a:r>
            <a:r>
              <a:rPr lang="nl-NL" sz="2400" b="1" i="1" dirty="0" smtClean="0"/>
              <a:t> “</a:t>
            </a:r>
            <a:r>
              <a:rPr lang="nl-NL" sz="2400" b="1" i="1" dirty="0" err="1" smtClean="0"/>
              <a:t>Tomorrowland</a:t>
            </a:r>
            <a:r>
              <a:rPr lang="nl-NL" sz="2400" b="1" i="1" dirty="0" smtClean="0"/>
              <a:t>” </a:t>
            </a:r>
            <a:r>
              <a:rPr lang="nl-NL" sz="2400" b="1" i="1" dirty="0"/>
              <a:t>gebaseerd op de </a:t>
            </a:r>
            <a:r>
              <a:rPr lang="nl-NL" sz="2400" b="1" i="1" dirty="0" smtClean="0"/>
              <a:t>verblijfplaats ?</a:t>
            </a:r>
          </a:p>
          <a:p>
            <a:pPr marL="0" indent="0">
              <a:buNone/>
            </a:pPr>
            <a:endParaRPr lang="nl-NL" sz="2400" b="1" i="1" dirty="0"/>
          </a:p>
          <a:p>
            <a:pPr marL="0" indent="0">
              <a:buNone/>
            </a:pPr>
            <a:endParaRPr lang="nl-NL" sz="2400" i="1" dirty="0"/>
          </a:p>
          <a:p>
            <a:pPr marL="0" indent="0">
              <a:buNone/>
            </a:pPr>
            <a:endParaRPr lang="nl-NL" sz="2400" i="1" dirty="0"/>
          </a:p>
          <a:p>
            <a:pPr marL="0" indent="0">
              <a:buNone/>
            </a:pPr>
            <a:endParaRPr lang="nl-NL" sz="2400"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44</a:t>
            </a:fld>
            <a:endParaRPr lang="fr-BE"/>
          </a:p>
        </p:txBody>
      </p:sp>
    </p:spTree>
    <p:extLst>
      <p:ext uri="{BB962C8B-B14F-4D97-AF65-F5344CB8AC3E}">
        <p14:creationId xmlns:p14="http://schemas.microsoft.com/office/powerpoint/2010/main" val="11241063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smtClean="0"/>
              <a:t>2.6</a:t>
            </a:r>
            <a:r>
              <a:rPr lang="fr-BE" dirty="0"/>
              <a:t>.   AANDACHTSPUNTEN (1)</a:t>
            </a:r>
            <a:endParaRPr lang="nl-NL" dirty="0"/>
          </a:p>
        </p:txBody>
      </p:sp>
      <p:sp>
        <p:nvSpPr>
          <p:cNvPr id="3" name="Tijdelijke aanduiding voor inhoud 2"/>
          <p:cNvSpPr>
            <a:spLocks noGrp="1"/>
          </p:cNvSpPr>
          <p:nvPr>
            <p:ph idx="1"/>
          </p:nvPr>
        </p:nvSpPr>
        <p:spPr>
          <a:xfrm>
            <a:off x="1259632" y="2060848"/>
            <a:ext cx="6781800" cy="678160"/>
          </a:xfrm>
        </p:spPr>
        <p:txBody>
          <a:bodyPr>
            <a:normAutofit/>
          </a:bodyPr>
          <a:lstStyle/>
          <a:p>
            <a:pPr>
              <a:buNone/>
            </a:pPr>
            <a:r>
              <a:rPr lang="nl-NL" sz="2800" b="1" dirty="0" smtClean="0"/>
              <a:t>VIA EU PILOT: </a:t>
            </a:r>
            <a:r>
              <a:rPr lang="nl-NL" sz="2800" dirty="0" smtClean="0"/>
              <a:t>inbreukprocedure voorkomen </a:t>
            </a:r>
            <a:endParaRPr lang="nl-NL" sz="2800" dirty="0"/>
          </a:p>
        </p:txBody>
      </p:sp>
      <p:sp>
        <p:nvSpPr>
          <p:cNvPr id="4" name="Tijdelijke aanduiding voor dianummer 3"/>
          <p:cNvSpPr>
            <a:spLocks noGrp="1"/>
          </p:cNvSpPr>
          <p:nvPr>
            <p:ph type="sldNum" sz="quarter" idx="12"/>
          </p:nvPr>
        </p:nvSpPr>
        <p:spPr/>
        <p:txBody>
          <a:bodyPr/>
          <a:lstStyle/>
          <a:p>
            <a:fld id="{A4E69D53-DC5D-4522-98FC-D9AD655F59CF}" type="slidenum">
              <a:rPr lang="fr-BE" smtClean="0"/>
              <a:pPr/>
              <a:t>45</a:t>
            </a:fld>
            <a:endParaRPr lang="fr-BE" dirty="0"/>
          </a:p>
        </p:txBody>
      </p:sp>
      <p:sp>
        <p:nvSpPr>
          <p:cNvPr id="5" name="Tekstvak 4"/>
          <p:cNvSpPr txBox="1"/>
          <p:nvPr/>
        </p:nvSpPr>
        <p:spPr>
          <a:xfrm>
            <a:off x="-30209" y="2924944"/>
            <a:ext cx="9144000" cy="2616101"/>
          </a:xfrm>
          <a:prstGeom prst="rect">
            <a:avLst/>
          </a:prstGeom>
          <a:noFill/>
        </p:spPr>
        <p:txBody>
          <a:bodyPr wrap="square" rtlCol="0">
            <a:spAutoFit/>
          </a:bodyPr>
          <a:lstStyle/>
          <a:p>
            <a:pPr marL="0" lvl="1"/>
            <a:r>
              <a:rPr lang="fr-BE" sz="2400" b="1" dirty="0" smtClean="0"/>
              <a:t>         </a:t>
            </a:r>
            <a:r>
              <a:rPr lang="nl-BE" sz="2400" b="1" dirty="0" smtClean="0"/>
              <a:t>Voordelen gebruik van EU PILOT</a:t>
            </a:r>
            <a:r>
              <a:rPr lang="nl-BE" sz="2400" dirty="0" smtClean="0"/>
              <a:t> </a:t>
            </a:r>
          </a:p>
          <a:p>
            <a:pPr lvl="2">
              <a:buFont typeface="Wingdings" charset="2"/>
              <a:buChar char="ü"/>
            </a:pPr>
            <a:r>
              <a:rPr lang="nl-BE" sz="2000" dirty="0" smtClean="0"/>
              <a:t> Bilateraal dialoog via EU Pilot = loyaliteitsbeginsel</a:t>
            </a:r>
          </a:p>
          <a:p>
            <a:pPr lvl="2">
              <a:buFont typeface="Wingdings" charset="2"/>
              <a:buChar char="ü"/>
            </a:pPr>
            <a:r>
              <a:rPr lang="nl-BE" sz="2000" dirty="0" smtClean="0"/>
              <a:t> Informeren Commissie</a:t>
            </a:r>
          </a:p>
          <a:p>
            <a:pPr lvl="2">
              <a:buFont typeface="Wingdings" charset="2"/>
              <a:buChar char="ü"/>
            </a:pPr>
            <a:r>
              <a:rPr lang="nl-BE" sz="2000" dirty="0" smtClean="0"/>
              <a:t> Mogelijkheid verlenging antwoordtermijn (m.u.v. verzoek vertaling)</a:t>
            </a:r>
          </a:p>
          <a:p>
            <a:pPr lvl="2">
              <a:buFont typeface="Wingdings" charset="2"/>
              <a:buChar char="ü"/>
            </a:pPr>
            <a:r>
              <a:rPr lang="nl-BE" sz="2000" dirty="0" smtClean="0"/>
              <a:t> Cruciaal positief afsluiten = zonder gevolg</a:t>
            </a:r>
          </a:p>
          <a:p>
            <a:pPr lvl="3">
              <a:buFont typeface="Wingdings" charset="2"/>
              <a:buChar char="ü"/>
            </a:pPr>
            <a:r>
              <a:rPr lang="nl-BE" sz="2000" dirty="0" smtClean="0">
                <a:solidFill>
                  <a:srgbClr val="FF0000"/>
                </a:solidFill>
              </a:rPr>
              <a:t> in 2015 : 243 van de 969 behandelde dossiers negatief afgesloten</a:t>
            </a:r>
          </a:p>
          <a:p>
            <a:pPr lvl="2">
              <a:buFont typeface="Wingdings" charset="2"/>
              <a:buChar char="ü"/>
            </a:pPr>
            <a:r>
              <a:rPr lang="nl-BE" sz="2000" dirty="0" smtClean="0"/>
              <a:t> Follow-up = belang duidelijke motivering van COM</a:t>
            </a:r>
          </a:p>
          <a:p>
            <a:pPr lvl="2">
              <a:buFont typeface="Wingdings" charset="2"/>
              <a:buChar char="ü"/>
            </a:pPr>
            <a:r>
              <a:rPr lang="nl-BE" sz="2000" dirty="0" smtClean="0"/>
              <a:t> Aanmoedigen tijdige en correcte omzetting van EU richtlijnen</a:t>
            </a:r>
            <a:r>
              <a:rPr lang="nl-NL" sz="2000" dirty="0" smtClean="0"/>
              <a:t>  </a:t>
            </a:r>
            <a:endParaRPr lang="nl-NL"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err="1"/>
              <a:t>daling</a:t>
            </a:r>
            <a:r>
              <a:rPr lang="fr-BE" dirty="0"/>
              <a:t> van </a:t>
            </a:r>
            <a:r>
              <a:rPr lang="fr-BE" dirty="0" err="1"/>
              <a:t>aantal</a:t>
            </a:r>
            <a:r>
              <a:rPr lang="fr-BE" dirty="0"/>
              <a:t> </a:t>
            </a:r>
            <a:r>
              <a:rPr lang="fr-BE" dirty="0" err="1"/>
              <a:t>inbreukdossiers</a:t>
            </a:r>
            <a:endParaRPr lang="nl-NL" dirty="0"/>
          </a:p>
        </p:txBody>
      </p:sp>
      <p:sp>
        <p:nvSpPr>
          <p:cNvPr id="4" name="Tijdelijke aanduiding voor dianummer 3"/>
          <p:cNvSpPr>
            <a:spLocks noGrp="1"/>
          </p:cNvSpPr>
          <p:nvPr>
            <p:ph type="sldNum" sz="quarter" idx="12"/>
          </p:nvPr>
        </p:nvSpPr>
        <p:spPr/>
        <p:txBody>
          <a:bodyPr/>
          <a:lstStyle/>
          <a:p>
            <a:fld id="{A4E69D53-DC5D-4522-98FC-D9AD655F59CF}" type="slidenum">
              <a:rPr lang="fr-BE" smtClean="0"/>
              <a:pPr/>
              <a:t>46</a:t>
            </a:fld>
            <a:endParaRPr lang="fr-BE"/>
          </a:p>
        </p:txBody>
      </p:sp>
      <p:pic>
        <p:nvPicPr>
          <p:cNvPr id="1026" name="Picture 3"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49" y="2060848"/>
            <a:ext cx="8899699" cy="434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80698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smtClean="0"/>
              <a:t>      AANDACHTSPUNTEN (2)</a:t>
            </a:r>
            <a:endParaRPr lang="nl-NL" dirty="0"/>
          </a:p>
        </p:txBody>
      </p:sp>
      <p:sp>
        <p:nvSpPr>
          <p:cNvPr id="3" name="Tijdelijke aanduiding voor inhoud 2"/>
          <p:cNvSpPr>
            <a:spLocks noGrp="1"/>
          </p:cNvSpPr>
          <p:nvPr>
            <p:ph idx="1"/>
          </p:nvPr>
        </p:nvSpPr>
        <p:spPr>
          <a:xfrm>
            <a:off x="381000" y="2204864"/>
            <a:ext cx="8915400" cy="601959"/>
          </a:xfrm>
        </p:spPr>
        <p:txBody>
          <a:bodyPr>
            <a:normAutofit/>
          </a:bodyPr>
          <a:lstStyle/>
          <a:p>
            <a:pPr>
              <a:buNone/>
            </a:pPr>
            <a:r>
              <a:rPr lang="fr-BE" sz="2800" b="1" dirty="0" smtClean="0"/>
              <a:t>VIA EU PILOT : </a:t>
            </a:r>
            <a:r>
              <a:rPr lang="fr-BE" sz="2800" dirty="0" smtClean="0"/>
              <a:t>kritische benadering </a:t>
            </a:r>
            <a:r>
              <a:rPr lang="fr-BE" sz="2800" b="1" dirty="0" smtClean="0"/>
              <a:t>SOLVIT vs. EU PILOT </a:t>
            </a:r>
            <a:endParaRPr lang="en-US" sz="2800" dirty="0" smtClean="0"/>
          </a:p>
          <a:p>
            <a:endParaRPr lang="nl-NL" dirty="0"/>
          </a:p>
        </p:txBody>
      </p:sp>
      <p:sp>
        <p:nvSpPr>
          <p:cNvPr id="4" name="Tijdelijke aanduiding voor dianummer 3"/>
          <p:cNvSpPr>
            <a:spLocks noGrp="1"/>
          </p:cNvSpPr>
          <p:nvPr>
            <p:ph type="sldNum" sz="quarter" idx="12"/>
          </p:nvPr>
        </p:nvSpPr>
        <p:spPr/>
        <p:txBody>
          <a:bodyPr/>
          <a:lstStyle/>
          <a:p>
            <a:fld id="{A4E69D53-DC5D-4522-98FC-D9AD655F59CF}" type="slidenum">
              <a:rPr lang="fr-BE" smtClean="0"/>
              <a:pPr/>
              <a:t>47</a:t>
            </a:fld>
            <a:endParaRPr lang="fr-BE"/>
          </a:p>
        </p:txBody>
      </p:sp>
      <p:sp>
        <p:nvSpPr>
          <p:cNvPr id="5" name="Tekstvak 4"/>
          <p:cNvSpPr txBox="1"/>
          <p:nvPr/>
        </p:nvSpPr>
        <p:spPr>
          <a:xfrm>
            <a:off x="762000" y="3048000"/>
            <a:ext cx="8153400" cy="2616101"/>
          </a:xfrm>
          <a:prstGeom prst="rect">
            <a:avLst/>
          </a:prstGeom>
          <a:noFill/>
        </p:spPr>
        <p:txBody>
          <a:bodyPr wrap="square" rtlCol="0">
            <a:spAutoFit/>
          </a:bodyPr>
          <a:lstStyle/>
          <a:p>
            <a:pPr marL="457200" indent="-457200">
              <a:buAutoNum type="arabicPeriod"/>
            </a:pPr>
            <a:r>
              <a:rPr lang="nl-NL" sz="2400" dirty="0" smtClean="0"/>
              <a:t>Inbreuk op Unierecht, geen oplossing via SOLVIT</a:t>
            </a:r>
          </a:p>
          <a:p>
            <a:pPr marL="457200" indent="-457200"/>
            <a:endParaRPr lang="nl-NL" sz="2400" dirty="0" smtClean="0"/>
          </a:p>
          <a:p>
            <a:pPr marL="457200" indent="-457200">
              <a:buFont typeface="+mj-lt"/>
              <a:buAutoNum type="arabicPeriod" startAt="2"/>
            </a:pPr>
            <a:r>
              <a:rPr lang="nl-NL" sz="2400" dirty="0" smtClean="0"/>
              <a:t>Verzameling van verschillende individuele klachten die betrekking hebben op structureel probleem</a:t>
            </a:r>
          </a:p>
          <a:p>
            <a:pPr marL="457200" indent="-457200">
              <a:buAutoNum type="arabicPeriod" startAt="2"/>
            </a:pPr>
            <a:r>
              <a:rPr lang="nl-NL" sz="2400" dirty="0" smtClean="0"/>
              <a:t>Voorkeur klager behandeling van klacht via EU </a:t>
            </a:r>
            <a:r>
              <a:rPr lang="nl-NL" sz="2400" dirty="0" err="1" smtClean="0"/>
              <a:t>Pilot</a:t>
            </a:r>
            <a:r>
              <a:rPr lang="nl-NL" sz="2400" dirty="0" smtClean="0"/>
              <a:t> </a:t>
            </a:r>
            <a:r>
              <a:rPr lang="nl-NL" sz="4400" dirty="0" smtClean="0">
                <a:solidFill>
                  <a:srgbClr val="FF0000"/>
                </a:solidFill>
              </a:rPr>
              <a:t>!!</a:t>
            </a:r>
            <a:r>
              <a:rPr lang="nl-NL" sz="2400" dirty="0" smtClean="0"/>
              <a:t>      </a:t>
            </a:r>
            <a:endParaRPr lang="nl-NL" sz="8000" dirty="0" smtClean="0">
              <a:solidFill>
                <a:srgbClr val="FF0000"/>
              </a:solidFill>
            </a:endParaRPr>
          </a:p>
          <a:p>
            <a:pPr marL="457200" indent="-457200">
              <a:buAutoNum type="arabicPeriod" startAt="2"/>
            </a:pPr>
            <a:endParaRPr lang="nl-NL"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3400" y="1268760"/>
            <a:ext cx="8163744" cy="504056"/>
          </a:xfrm>
        </p:spPr>
        <p:txBody>
          <a:bodyPr>
            <a:normAutofit fontScale="90000"/>
          </a:bodyPr>
          <a:lstStyle/>
          <a:p>
            <a:r>
              <a:rPr lang="fr-BE" dirty="0" smtClean="0"/>
              <a:t>       AANDACHTSPUNTEN (3)</a:t>
            </a:r>
            <a:endParaRPr lang="nl-NL" dirty="0"/>
          </a:p>
        </p:txBody>
      </p:sp>
      <p:sp>
        <p:nvSpPr>
          <p:cNvPr id="3" name="Tijdelijke aanduiding voor inhoud 2"/>
          <p:cNvSpPr>
            <a:spLocks noGrp="1"/>
          </p:cNvSpPr>
          <p:nvPr>
            <p:ph idx="1"/>
          </p:nvPr>
        </p:nvSpPr>
        <p:spPr>
          <a:xfrm>
            <a:off x="228600" y="2133600"/>
            <a:ext cx="9144000" cy="678159"/>
          </a:xfrm>
        </p:spPr>
        <p:txBody>
          <a:bodyPr>
            <a:normAutofit fontScale="85000" lnSpcReduction="10000"/>
          </a:bodyPr>
          <a:lstStyle/>
          <a:p>
            <a:pPr>
              <a:buNone/>
            </a:pPr>
            <a:r>
              <a:rPr lang="fr-BE" sz="3294" b="1" dirty="0" smtClean="0"/>
              <a:t>VIA EU PILOT: </a:t>
            </a:r>
            <a:r>
              <a:rPr lang="fr-BE" sz="3294" dirty="0" smtClean="0"/>
              <a:t>accuraat, juridisch correct, gestaafd antwoord</a:t>
            </a:r>
            <a:endParaRPr lang="en-US" sz="3294" dirty="0" smtClean="0"/>
          </a:p>
          <a:p>
            <a:endParaRPr lang="nl-NL" dirty="0"/>
          </a:p>
        </p:txBody>
      </p:sp>
      <p:sp>
        <p:nvSpPr>
          <p:cNvPr id="4" name="Tijdelijke aanduiding voor dianummer 3"/>
          <p:cNvSpPr>
            <a:spLocks noGrp="1"/>
          </p:cNvSpPr>
          <p:nvPr>
            <p:ph type="sldNum" sz="quarter" idx="12"/>
          </p:nvPr>
        </p:nvSpPr>
        <p:spPr/>
        <p:txBody>
          <a:bodyPr/>
          <a:lstStyle/>
          <a:p>
            <a:fld id="{A4E69D53-DC5D-4522-98FC-D9AD655F59CF}" type="slidenum">
              <a:rPr lang="fr-BE" smtClean="0"/>
              <a:pPr/>
              <a:t>48</a:t>
            </a:fld>
            <a:endParaRPr lang="fr-BE"/>
          </a:p>
        </p:txBody>
      </p:sp>
      <p:sp>
        <p:nvSpPr>
          <p:cNvPr id="5" name="Tekstvak 4"/>
          <p:cNvSpPr txBox="1"/>
          <p:nvPr/>
        </p:nvSpPr>
        <p:spPr>
          <a:xfrm>
            <a:off x="1143000" y="3124200"/>
            <a:ext cx="8001000" cy="2677656"/>
          </a:xfrm>
          <a:prstGeom prst="rect">
            <a:avLst/>
          </a:prstGeom>
          <a:noFill/>
        </p:spPr>
        <p:txBody>
          <a:bodyPr wrap="square" rtlCol="0">
            <a:spAutoFit/>
          </a:bodyPr>
          <a:lstStyle/>
          <a:p>
            <a:pPr>
              <a:buFont typeface="Wingdings" charset="2"/>
              <a:buChar char="ü"/>
            </a:pPr>
            <a:r>
              <a:rPr lang="nl-NL" sz="2400" dirty="0" smtClean="0"/>
              <a:t> belang: besef impact van nationale acties via EU Pilot</a:t>
            </a:r>
          </a:p>
          <a:p>
            <a:pPr>
              <a:buFont typeface="Wingdings" charset="2"/>
              <a:buChar char="ü"/>
            </a:pPr>
            <a:r>
              <a:rPr lang="nl-NL" sz="2400" dirty="0" smtClean="0"/>
              <a:t>motieven vermeld in dossier = basis van betoog voor </a:t>
            </a:r>
            <a:r>
              <a:rPr lang="nl-NL" sz="2400" dirty="0" err="1" smtClean="0"/>
              <a:t>HvJEU</a:t>
            </a:r>
            <a:endParaRPr lang="nl-NL" sz="2400" dirty="0" smtClean="0"/>
          </a:p>
          <a:p>
            <a:endParaRPr lang="nl-NL" sz="2400" dirty="0" smtClean="0"/>
          </a:p>
          <a:p>
            <a:pPr>
              <a:buFont typeface="Wingdings" charset="2"/>
              <a:buChar char="ü"/>
            </a:pPr>
            <a:r>
              <a:rPr lang="nl-NL" sz="2400" dirty="0" smtClean="0"/>
              <a:t> NUT: consultatie van nationale juridische experts</a:t>
            </a:r>
          </a:p>
          <a:p>
            <a:pPr>
              <a:buFont typeface="Wingdings" charset="2"/>
              <a:buChar char="ü"/>
            </a:pPr>
            <a:r>
              <a:rPr lang="nl-NL" sz="2400" dirty="0" smtClean="0"/>
              <a:t> grondige kennis van Unierecht</a:t>
            </a:r>
          </a:p>
          <a:p>
            <a:pPr>
              <a:buFont typeface="Wingdings" charset="2"/>
              <a:buChar char="ü"/>
            </a:pPr>
            <a:r>
              <a:rPr lang="nl-NL" sz="2400" dirty="0" smtClean="0"/>
              <a:t> aftoetsen finale antwoord aan het Unierecht</a:t>
            </a:r>
          </a:p>
          <a:p>
            <a:r>
              <a:rPr lang="nl-NL" sz="2400" dirty="0" smtClean="0"/>
              <a:t>   </a:t>
            </a:r>
            <a:endParaRPr lang="nl-NL"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504056"/>
          </a:xfrm>
        </p:spPr>
        <p:txBody>
          <a:bodyPr>
            <a:normAutofit fontScale="90000"/>
          </a:bodyPr>
          <a:lstStyle/>
          <a:p>
            <a:r>
              <a:rPr lang="fr-BE" dirty="0" smtClean="0"/>
              <a:t>INLEIDING</a:t>
            </a:r>
            <a:endParaRPr lang="en-US" sz="3100" dirty="0">
              <a:solidFill>
                <a:schemeClr val="tx1"/>
              </a:solidFill>
            </a:endParaRPr>
          </a:p>
        </p:txBody>
      </p:sp>
      <p:sp>
        <p:nvSpPr>
          <p:cNvPr id="3" name="Content Placeholder 2"/>
          <p:cNvSpPr>
            <a:spLocks noGrp="1"/>
          </p:cNvSpPr>
          <p:nvPr>
            <p:ph idx="1"/>
          </p:nvPr>
        </p:nvSpPr>
        <p:spPr>
          <a:xfrm>
            <a:off x="467544" y="1844824"/>
            <a:ext cx="8229600" cy="4824536"/>
          </a:xfrm>
        </p:spPr>
        <p:txBody>
          <a:bodyPr>
            <a:normAutofit fontScale="85000" lnSpcReduction="20000"/>
          </a:bodyPr>
          <a:lstStyle/>
          <a:p>
            <a:pPr marL="0" indent="0">
              <a:buNone/>
              <a:defRPr/>
            </a:pPr>
            <a:endParaRPr lang="nl-BE" sz="2800" b="1" dirty="0" smtClean="0"/>
          </a:p>
          <a:p>
            <a:pPr marL="0" indent="0">
              <a:buNone/>
              <a:defRPr/>
            </a:pPr>
            <a:r>
              <a:rPr lang="nl-BE" sz="3300" b="1" dirty="0" smtClean="0"/>
              <a:t>CONCREET</a:t>
            </a:r>
          </a:p>
          <a:p>
            <a:pPr marL="0" indent="0">
              <a:buNone/>
              <a:defRPr/>
            </a:pPr>
            <a:endParaRPr lang="nl-BE" sz="2800" b="1" dirty="0" smtClean="0"/>
          </a:p>
          <a:p>
            <a:pPr>
              <a:defRPr/>
            </a:pPr>
            <a:r>
              <a:rPr lang="nl-BE" sz="2400" dirty="0" smtClean="0"/>
              <a:t>U kan een erkenning krijgen van uw diploma in een andere lidstaat alsook het </a:t>
            </a:r>
            <a:r>
              <a:rPr lang="nl-BE" sz="2400" b="1" dirty="0" smtClean="0"/>
              <a:t>recht op beroepsuitoefening,  </a:t>
            </a:r>
          </a:p>
          <a:p>
            <a:pPr marL="0" indent="0">
              <a:buNone/>
              <a:defRPr/>
            </a:pPr>
            <a:r>
              <a:rPr lang="nl-BE" sz="1600" i="1" dirty="0"/>
              <a:t> </a:t>
            </a:r>
            <a:r>
              <a:rPr lang="nl-BE" sz="1600" i="1" dirty="0" smtClean="0"/>
              <a:t>             Richtlijn 2013/55/EU tot wijziging van richtlijn 2005/36/EG, Richtlijn 2006/123/EG</a:t>
            </a:r>
            <a:endParaRPr lang="nl-BE" sz="1600" dirty="0" smtClean="0"/>
          </a:p>
          <a:p>
            <a:pPr>
              <a:defRPr/>
            </a:pPr>
            <a:r>
              <a:rPr lang="nl-BE" sz="2400" dirty="0" smtClean="0"/>
              <a:t>U kan </a:t>
            </a:r>
            <a:r>
              <a:rPr lang="nl-BE" sz="2400" b="1" dirty="0" smtClean="0"/>
              <a:t>sociale zekerheidsbijdrage </a:t>
            </a:r>
            <a:r>
              <a:rPr lang="nl-BE" sz="2400" dirty="0" smtClean="0"/>
              <a:t>ontvangen in de lidstaat waar u gevestigd bent,  </a:t>
            </a:r>
          </a:p>
          <a:p>
            <a:pPr marL="0" indent="0">
              <a:buNone/>
              <a:defRPr/>
            </a:pPr>
            <a:r>
              <a:rPr lang="nl-BE" sz="2400" i="1" dirty="0" smtClean="0"/>
              <a:t>         </a:t>
            </a:r>
            <a:r>
              <a:rPr lang="nl-BE" sz="1600" i="1" dirty="0" smtClean="0"/>
              <a:t>Verordening (EG) nr. 883/2004 en Verordening (EG) nr. 987/2009</a:t>
            </a:r>
            <a:endParaRPr lang="nl-BE" sz="1600" dirty="0" smtClean="0"/>
          </a:p>
          <a:p>
            <a:pPr>
              <a:defRPr/>
            </a:pPr>
            <a:r>
              <a:rPr lang="nl-BE" sz="2400" dirty="0" smtClean="0"/>
              <a:t>De toegangsvoorwaarden bij het op de </a:t>
            </a:r>
            <a:r>
              <a:rPr lang="nl-BE" sz="2400" b="1" dirty="0" smtClean="0"/>
              <a:t>markt brengen van uw producten </a:t>
            </a:r>
            <a:r>
              <a:rPr lang="nl-BE" sz="2400" dirty="0" smtClean="0"/>
              <a:t>moeten identiek zijn met deze voor de lokale producten,  </a:t>
            </a:r>
          </a:p>
          <a:p>
            <a:pPr marL="0" indent="0">
              <a:buNone/>
              <a:defRPr/>
            </a:pPr>
            <a:r>
              <a:rPr lang="nl-BE" sz="2400" i="1" dirty="0"/>
              <a:t> </a:t>
            </a:r>
            <a:r>
              <a:rPr lang="nl-BE" sz="2400" i="1" dirty="0" smtClean="0"/>
              <a:t>        </a:t>
            </a:r>
            <a:r>
              <a:rPr lang="nl-BE" sz="1600" i="1" dirty="0" smtClean="0"/>
              <a:t>artt.34-37 </a:t>
            </a:r>
            <a:r>
              <a:rPr lang="nl-BE" sz="1600" i="1" dirty="0" err="1" smtClean="0"/>
              <a:t>VwEU</a:t>
            </a:r>
            <a:r>
              <a:rPr lang="nl-BE" sz="1600" i="1" dirty="0" smtClean="0"/>
              <a:t>, arrest </a:t>
            </a:r>
            <a:r>
              <a:rPr lang="nl-BE" sz="1600" i="1" dirty="0" err="1" smtClean="0"/>
              <a:t>Dassonville</a:t>
            </a:r>
            <a:r>
              <a:rPr lang="nl-BE" sz="1600" i="1" dirty="0" smtClean="0"/>
              <a:t>, arrest Cassis de Dijon </a:t>
            </a:r>
            <a:endParaRPr lang="nl-BE" sz="1600" dirty="0" smtClean="0"/>
          </a:p>
          <a:p>
            <a:pPr>
              <a:defRPr/>
            </a:pPr>
            <a:r>
              <a:rPr lang="nl-BE" sz="2400" b="1" dirty="0" smtClean="0"/>
              <a:t>Intracommunautaire dienstverlening </a:t>
            </a:r>
            <a:r>
              <a:rPr lang="nl-BE" sz="2400" dirty="0" smtClean="0"/>
              <a:t>mag niet tweemaal belast worden, regels bepalen welke lidstaat bevoegd is</a:t>
            </a:r>
            <a:r>
              <a:rPr lang="nl-BE" sz="2400" i="1" dirty="0"/>
              <a:t>.</a:t>
            </a:r>
            <a:r>
              <a:rPr lang="nl-BE" sz="2400" i="1" dirty="0" smtClean="0"/>
              <a:t>   </a:t>
            </a:r>
          </a:p>
          <a:p>
            <a:pPr marL="0" indent="0">
              <a:buNone/>
              <a:defRPr/>
            </a:pPr>
            <a:r>
              <a:rPr lang="nl-BE" sz="2400" i="1" dirty="0"/>
              <a:t> </a:t>
            </a:r>
            <a:r>
              <a:rPr lang="nl-BE" sz="2400" i="1" dirty="0" smtClean="0"/>
              <a:t>        </a:t>
            </a:r>
            <a:r>
              <a:rPr lang="nl-BE" sz="1600" i="1" dirty="0" smtClean="0"/>
              <a:t>Richtlijn 2006/112/EG  </a:t>
            </a:r>
            <a:endParaRPr lang="nl-BE" sz="2595" dirty="0" smtClean="0"/>
          </a:p>
          <a:p>
            <a:endParaRPr lang="en-US"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5</a:t>
            </a:fld>
            <a:endParaRPr lang="fr-BE"/>
          </a:p>
        </p:txBody>
      </p:sp>
    </p:spTree>
    <p:extLst>
      <p:ext uri="{BB962C8B-B14F-4D97-AF65-F5344CB8AC3E}">
        <p14:creationId xmlns:p14="http://schemas.microsoft.com/office/powerpoint/2010/main" val="3545887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9144000" cy="504056"/>
          </a:xfrm>
        </p:spPr>
        <p:txBody>
          <a:bodyPr>
            <a:normAutofit fontScale="90000"/>
          </a:bodyPr>
          <a:lstStyle/>
          <a:p>
            <a:r>
              <a:rPr lang="fr-BE" dirty="0" smtClean="0"/>
              <a:t>THE EU SINGLE MARKET GOVERNANCE CYCLE</a:t>
            </a:r>
            <a:endParaRPr lang="en-US"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6</a:t>
            </a:fld>
            <a:endParaRPr lang="fr-BE"/>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536" y="1700808"/>
            <a:ext cx="5760640" cy="498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220072" y="1932176"/>
            <a:ext cx="3923928" cy="4524315"/>
          </a:xfrm>
          <a:prstGeom prst="rect">
            <a:avLst/>
          </a:prstGeom>
          <a:noFill/>
        </p:spPr>
        <p:txBody>
          <a:bodyPr wrap="square" rtlCol="0">
            <a:spAutoFit/>
          </a:bodyPr>
          <a:lstStyle/>
          <a:p>
            <a:pPr marL="342900" indent="-342900">
              <a:buAutoNum type="arabicPeriod"/>
            </a:pPr>
            <a:r>
              <a:rPr lang="nl-BE" b="1" dirty="0" smtClean="0"/>
              <a:t>EVALUATE </a:t>
            </a:r>
            <a:r>
              <a:rPr lang="nl-BE" dirty="0" err="1" smtClean="0"/>
              <a:t>roadmaps</a:t>
            </a:r>
            <a:r>
              <a:rPr lang="nl-BE" dirty="0" smtClean="0"/>
              <a:t>, IA, rapporten</a:t>
            </a:r>
          </a:p>
          <a:p>
            <a:pPr marL="342900" indent="-342900">
              <a:buAutoNum type="arabicPeriod"/>
            </a:pPr>
            <a:endParaRPr lang="nl-BE" b="1" dirty="0" smtClean="0"/>
          </a:p>
          <a:p>
            <a:pPr marL="342900" indent="-342900">
              <a:buAutoNum type="arabicPeriod"/>
            </a:pPr>
            <a:r>
              <a:rPr lang="nl-BE" b="1" dirty="0" smtClean="0"/>
              <a:t>ADOPT </a:t>
            </a:r>
            <a:r>
              <a:rPr lang="nl-BE" dirty="0" smtClean="0"/>
              <a:t>nieuwe/</a:t>
            </a:r>
            <a:r>
              <a:rPr lang="nl-BE" dirty="0" err="1" smtClean="0"/>
              <a:t>herziene</a:t>
            </a:r>
            <a:r>
              <a:rPr lang="nl-BE" dirty="0" smtClean="0"/>
              <a:t> EU regels</a:t>
            </a:r>
          </a:p>
          <a:p>
            <a:pPr marL="342900" indent="-342900">
              <a:buAutoNum type="arabicPeriod"/>
            </a:pPr>
            <a:endParaRPr lang="nl-BE" b="1" dirty="0" smtClean="0"/>
          </a:p>
          <a:p>
            <a:pPr marL="342900" indent="-342900">
              <a:buAutoNum type="arabicPeriod"/>
            </a:pPr>
            <a:r>
              <a:rPr lang="nl-BE" b="1" dirty="0" smtClean="0"/>
              <a:t>TRANSPOSE/MONITOR</a:t>
            </a:r>
            <a:r>
              <a:rPr lang="nl-BE" dirty="0" smtClean="0"/>
              <a:t> tijdige en correcte omzetting in nationaal recht</a:t>
            </a:r>
          </a:p>
          <a:p>
            <a:pPr marL="342900" indent="-342900">
              <a:buAutoNum type="arabicPeriod"/>
            </a:pPr>
            <a:endParaRPr lang="nl-BE" b="1" dirty="0" smtClean="0"/>
          </a:p>
          <a:p>
            <a:pPr marL="342900" indent="-342900">
              <a:buAutoNum type="arabicPeriod"/>
            </a:pPr>
            <a:r>
              <a:rPr lang="nl-BE" b="1" dirty="0" smtClean="0"/>
              <a:t>INFORM </a:t>
            </a:r>
            <a:r>
              <a:rPr lang="nl-BE" dirty="0" smtClean="0"/>
              <a:t>informeren van burgers over hun EU rechten</a:t>
            </a:r>
          </a:p>
          <a:p>
            <a:pPr marL="342900" indent="-342900">
              <a:buAutoNum type="arabicPeriod"/>
            </a:pPr>
            <a:endParaRPr lang="nl-BE" b="1" dirty="0" smtClean="0"/>
          </a:p>
          <a:p>
            <a:pPr marL="342900" indent="-342900">
              <a:buAutoNum type="arabicPeriod"/>
            </a:pPr>
            <a:r>
              <a:rPr lang="nl-BE" b="1" dirty="0" smtClean="0"/>
              <a:t>ENABLE</a:t>
            </a:r>
            <a:r>
              <a:rPr lang="nl-BE" dirty="0" smtClean="0"/>
              <a:t> </a:t>
            </a:r>
            <a:r>
              <a:rPr lang="nl-BE" dirty="0" err="1" smtClean="0"/>
              <a:t>admin</a:t>
            </a:r>
            <a:r>
              <a:rPr lang="nl-BE" dirty="0" smtClean="0"/>
              <a:t>. procedures, </a:t>
            </a:r>
            <a:r>
              <a:rPr lang="nl-BE" dirty="0" err="1" smtClean="0"/>
              <a:t>PSC’s</a:t>
            </a:r>
            <a:r>
              <a:rPr lang="nl-BE" dirty="0" smtClean="0"/>
              <a:t> </a:t>
            </a:r>
          </a:p>
          <a:p>
            <a:pPr marL="342900" indent="-342900">
              <a:buAutoNum type="arabicPeriod"/>
            </a:pPr>
            <a:endParaRPr lang="nl-BE" b="1" dirty="0" smtClean="0"/>
          </a:p>
          <a:p>
            <a:pPr marL="342900" indent="-342900">
              <a:buAutoNum type="arabicPeriod"/>
            </a:pPr>
            <a:r>
              <a:rPr lang="nl-BE" b="1" dirty="0" smtClean="0"/>
              <a:t>CONNECT </a:t>
            </a:r>
            <a:r>
              <a:rPr lang="nl-BE" dirty="0" smtClean="0"/>
              <a:t>IMI systeem</a:t>
            </a:r>
            <a:endParaRPr lang="nl-BE" b="1" dirty="0" smtClean="0"/>
          </a:p>
          <a:p>
            <a:pPr marL="342900" indent="-342900">
              <a:buAutoNum type="arabicPeriod"/>
            </a:pPr>
            <a:endParaRPr lang="nl-BE" b="1" dirty="0" smtClean="0"/>
          </a:p>
          <a:p>
            <a:pPr marL="342900" indent="-342900">
              <a:buAutoNum type="arabicPeriod"/>
            </a:pPr>
            <a:r>
              <a:rPr lang="nl-BE" b="1" dirty="0" smtClean="0"/>
              <a:t>SOLVE</a:t>
            </a:r>
            <a:r>
              <a:rPr lang="nl-BE" dirty="0" smtClean="0"/>
              <a:t> SOLVIT, EU Pilot, INFRA</a:t>
            </a:r>
            <a:endParaRPr lang="nl-BE" b="1" dirty="0"/>
          </a:p>
        </p:txBody>
      </p:sp>
    </p:spTree>
    <p:extLst>
      <p:ext uri="{BB962C8B-B14F-4D97-AF65-F5344CB8AC3E}">
        <p14:creationId xmlns:p14="http://schemas.microsoft.com/office/powerpoint/2010/main" val="716995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4E69D53-DC5D-4522-98FC-D9AD655F59CF}" type="slidenum">
              <a:rPr lang="fr-BE" smtClean="0"/>
              <a:pPr/>
              <a:t>7</a:t>
            </a:fld>
            <a:endParaRPr lang="fr-BE"/>
          </a:p>
        </p:txBody>
      </p:sp>
      <p:pic>
        <p:nvPicPr>
          <p:cNvPr id="5" name="Picture 1033" descr="SOLVIT logo 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429000"/>
            <a:ext cx="6336704" cy="252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838199" y="1268760"/>
            <a:ext cx="7890629" cy="504056"/>
          </a:xfrm>
        </p:spPr>
        <p:txBody>
          <a:bodyPr>
            <a:normAutofit fontScale="90000"/>
          </a:bodyPr>
          <a:lstStyle/>
          <a:p>
            <a:r>
              <a:rPr lang="fr-BE" dirty="0" smtClean="0"/>
              <a:t>1.  SOLVIT</a:t>
            </a:r>
            <a:endParaRPr lang="en-US" dirty="0"/>
          </a:p>
        </p:txBody>
      </p:sp>
      <p:sp>
        <p:nvSpPr>
          <p:cNvPr id="7" name="Content Placeholder 2"/>
          <p:cNvSpPr>
            <a:spLocks noGrp="1"/>
          </p:cNvSpPr>
          <p:nvPr>
            <p:ph idx="1"/>
          </p:nvPr>
        </p:nvSpPr>
        <p:spPr>
          <a:xfrm>
            <a:off x="755576" y="1988840"/>
            <a:ext cx="7550224" cy="1080120"/>
          </a:xfrm>
        </p:spPr>
        <p:txBody>
          <a:bodyPr>
            <a:normAutofit/>
          </a:bodyPr>
          <a:lstStyle/>
          <a:p>
            <a:pPr marL="0" indent="0">
              <a:buNone/>
            </a:pPr>
            <a:r>
              <a:rPr lang="nl-BE" sz="2800" b="1" dirty="0" smtClean="0"/>
              <a:t>Uw bemiddelingsdienst bij administratieve problemen in Europa</a:t>
            </a:r>
          </a:p>
          <a:p>
            <a:pPr marL="0" indent="0">
              <a:buNone/>
            </a:pPr>
            <a:endParaRPr lang="en-US" b="1" dirty="0"/>
          </a:p>
        </p:txBody>
      </p:sp>
    </p:spTree>
    <p:extLst>
      <p:ext uri="{BB962C8B-B14F-4D97-AF65-F5344CB8AC3E}">
        <p14:creationId xmlns:p14="http://schemas.microsoft.com/office/powerpoint/2010/main" val="1088458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163744" cy="504056"/>
          </a:xfrm>
        </p:spPr>
        <p:txBody>
          <a:bodyPr>
            <a:normAutofit fontScale="90000"/>
          </a:bodyPr>
          <a:lstStyle/>
          <a:p>
            <a:r>
              <a:rPr lang="fr-BE" dirty="0" smtClean="0"/>
              <a:t> 1.1.  WAT? (1)</a:t>
            </a:r>
            <a:endParaRPr lang="en-US" dirty="0"/>
          </a:p>
        </p:txBody>
      </p:sp>
      <p:sp>
        <p:nvSpPr>
          <p:cNvPr id="3" name="Content Placeholder 2"/>
          <p:cNvSpPr>
            <a:spLocks noGrp="1"/>
          </p:cNvSpPr>
          <p:nvPr>
            <p:ph idx="1"/>
          </p:nvPr>
        </p:nvSpPr>
        <p:spPr>
          <a:xfrm>
            <a:off x="457200" y="2057400"/>
            <a:ext cx="8229600" cy="4107160"/>
          </a:xfrm>
        </p:spPr>
        <p:txBody>
          <a:bodyPr>
            <a:normAutofit/>
          </a:bodyPr>
          <a:lstStyle/>
          <a:p>
            <a:pPr>
              <a:buFont typeface="Wingdings" pitchFamily="2" charset="2"/>
              <a:buNone/>
              <a:defRPr/>
            </a:pPr>
            <a:r>
              <a:rPr lang="nl-BE" sz="2400" dirty="0" smtClean="0"/>
              <a:t>Solvit is een </a:t>
            </a:r>
            <a:r>
              <a:rPr lang="nl-BE" sz="2400" b="1" dirty="0" smtClean="0"/>
              <a:t>gratis bemiddelingsdienst</a:t>
            </a:r>
            <a:r>
              <a:rPr lang="nl-BE" sz="2400" dirty="0" smtClean="0"/>
              <a:t>, opgericht door de Europese Commissie in 2002 (DG GROWTH).</a:t>
            </a:r>
          </a:p>
          <a:p>
            <a:pPr>
              <a:buFont typeface="Wingdings" pitchFamily="2" charset="2"/>
              <a:buNone/>
              <a:defRPr/>
            </a:pPr>
            <a:endParaRPr lang="nl-BE" sz="2400" dirty="0" smtClean="0"/>
          </a:p>
          <a:p>
            <a:pPr>
              <a:buFont typeface="Wingdings" pitchFamily="2" charset="2"/>
              <a:buNone/>
              <a:defRPr/>
            </a:pPr>
            <a:r>
              <a:rPr lang="nl-BE" sz="2400" dirty="0" smtClean="0"/>
              <a:t>Zijn doelwit is </a:t>
            </a:r>
            <a:r>
              <a:rPr lang="nl-BE" sz="2400" b="1" dirty="0" smtClean="0"/>
              <a:t>Europese burgers en bedrijven helpen </a:t>
            </a:r>
            <a:r>
              <a:rPr lang="nl-BE" sz="2400" dirty="0" smtClean="0"/>
              <a:t>die </a:t>
            </a:r>
            <a:r>
              <a:rPr lang="nl-BE" sz="2400" b="1" dirty="0" smtClean="0"/>
              <a:t>administratieve problemen ondervinden in een andere EU lidstaat</a:t>
            </a:r>
            <a:r>
              <a:rPr lang="nl-BE" sz="2400" dirty="0" smtClean="0"/>
              <a:t>.</a:t>
            </a:r>
          </a:p>
          <a:p>
            <a:pPr>
              <a:buFont typeface="Wingdings" pitchFamily="2" charset="2"/>
              <a:buNone/>
              <a:defRPr/>
            </a:pPr>
            <a:endParaRPr lang="nl-BE" sz="2400" dirty="0" smtClean="0"/>
          </a:p>
          <a:p>
            <a:pPr marL="0" indent="0">
              <a:buNone/>
              <a:defRPr/>
            </a:pPr>
            <a:r>
              <a:rPr lang="nl-BE" sz="2400" dirty="0" smtClean="0"/>
              <a:t>Er is een SOLVIT centrum in </a:t>
            </a:r>
            <a:r>
              <a:rPr lang="nl-BE" sz="2400" b="1" dirty="0" smtClean="0"/>
              <a:t>elke EU lidstaat, en in IJsland, in Noorwegen en in Liechtenstein</a:t>
            </a:r>
            <a:r>
              <a:rPr lang="nl-BE" sz="2400" dirty="0" smtClean="0"/>
              <a:t>. </a:t>
            </a:r>
            <a:endParaRPr lang="nl-BE" sz="2400" dirty="0"/>
          </a:p>
        </p:txBody>
      </p:sp>
      <p:sp>
        <p:nvSpPr>
          <p:cNvPr id="4" name="Slide Number Placeholder 3"/>
          <p:cNvSpPr>
            <a:spLocks noGrp="1"/>
          </p:cNvSpPr>
          <p:nvPr>
            <p:ph type="sldNum" sz="quarter" idx="12"/>
          </p:nvPr>
        </p:nvSpPr>
        <p:spPr/>
        <p:txBody>
          <a:bodyPr/>
          <a:lstStyle/>
          <a:p>
            <a:fld id="{A4E69D53-DC5D-4522-98FC-D9AD655F59CF}" type="slidenum">
              <a:rPr lang="fr-BE" smtClean="0"/>
              <a:pPr/>
              <a:t>8</a:t>
            </a:fld>
            <a:endParaRPr lang="fr-BE"/>
          </a:p>
        </p:txBody>
      </p:sp>
    </p:spTree>
    <p:extLst>
      <p:ext uri="{BB962C8B-B14F-4D97-AF65-F5344CB8AC3E}">
        <p14:creationId xmlns:p14="http://schemas.microsoft.com/office/powerpoint/2010/main" val="3156296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340768"/>
            <a:ext cx="8087544" cy="504056"/>
          </a:xfrm>
        </p:spPr>
        <p:txBody>
          <a:bodyPr>
            <a:normAutofit fontScale="90000"/>
          </a:bodyPr>
          <a:lstStyle/>
          <a:p>
            <a:r>
              <a:rPr lang="fr-BE" dirty="0" smtClean="0"/>
              <a:t>   WAT? (2)</a:t>
            </a:r>
            <a:endParaRPr lang="en-US" dirty="0"/>
          </a:p>
        </p:txBody>
      </p:sp>
      <p:sp>
        <p:nvSpPr>
          <p:cNvPr id="3" name="Content Placeholder 2"/>
          <p:cNvSpPr>
            <a:spLocks noGrp="1"/>
          </p:cNvSpPr>
          <p:nvPr>
            <p:ph idx="1"/>
          </p:nvPr>
        </p:nvSpPr>
        <p:spPr>
          <a:xfrm>
            <a:off x="304800" y="2132856"/>
            <a:ext cx="8839200" cy="4412704"/>
          </a:xfrm>
        </p:spPr>
        <p:txBody>
          <a:bodyPr>
            <a:noAutofit/>
          </a:bodyPr>
          <a:lstStyle/>
          <a:p>
            <a:pPr>
              <a:defRPr/>
            </a:pPr>
            <a:r>
              <a:rPr lang="nl-BE" sz="2400" dirty="0" smtClean="0"/>
              <a:t>Het </a:t>
            </a:r>
            <a:r>
              <a:rPr lang="nl-BE" sz="2400" b="1" dirty="0" smtClean="0"/>
              <a:t>Belgische SOLVIT centrum </a:t>
            </a:r>
            <a:r>
              <a:rPr lang="nl-BE" sz="2400" dirty="0" smtClean="0"/>
              <a:t>is een dienst bij de </a:t>
            </a:r>
            <a:r>
              <a:rPr lang="nl-BE" sz="2400" b="1" dirty="0" smtClean="0"/>
              <a:t>FOD Buitenlandse zaken, Buitenlandse handel en Ontwikkelingssamenwerking. </a:t>
            </a:r>
          </a:p>
          <a:p>
            <a:pPr marL="0" indent="0">
              <a:buNone/>
              <a:defRPr/>
            </a:pPr>
            <a:endParaRPr lang="nl-BE" sz="2400" b="1" dirty="0" smtClean="0"/>
          </a:p>
          <a:p>
            <a:pPr>
              <a:defRPr/>
            </a:pPr>
            <a:r>
              <a:rPr lang="nl-BE" sz="2400" dirty="0" smtClean="0"/>
              <a:t>We werken in </a:t>
            </a:r>
            <a:r>
              <a:rPr lang="nl-BE" sz="2400" b="1" dirty="0" smtClean="0"/>
              <a:t>nauwe samenwerking </a:t>
            </a:r>
            <a:r>
              <a:rPr lang="nl-BE" sz="2400" dirty="0" smtClean="0"/>
              <a:t>met:</a:t>
            </a:r>
          </a:p>
          <a:p>
            <a:pPr marL="3086100" lvl="6" indent="-342900">
              <a:defRPr/>
            </a:pPr>
            <a:r>
              <a:rPr lang="nl-BE" sz="2400" dirty="0" smtClean="0"/>
              <a:t>De andere bemiddelingsdiensten</a:t>
            </a:r>
          </a:p>
          <a:p>
            <a:pPr marL="3086100" lvl="6" indent="-342900">
              <a:defRPr/>
            </a:pPr>
            <a:r>
              <a:rPr lang="nl-BE" sz="2400" dirty="0" smtClean="0"/>
              <a:t>De collega’s van EU Pilot</a:t>
            </a:r>
          </a:p>
          <a:p>
            <a:pPr marL="3086100" lvl="6" indent="-342900">
              <a:defRPr/>
            </a:pPr>
            <a:r>
              <a:rPr lang="nl-BE" sz="2400" dirty="0" smtClean="0"/>
              <a:t>Het Euro-coördinatoren netwerk</a:t>
            </a:r>
          </a:p>
        </p:txBody>
      </p:sp>
      <p:sp>
        <p:nvSpPr>
          <p:cNvPr id="4" name="Slide Number Placeholder 3"/>
          <p:cNvSpPr>
            <a:spLocks noGrp="1"/>
          </p:cNvSpPr>
          <p:nvPr>
            <p:ph type="sldNum" sz="quarter" idx="12"/>
          </p:nvPr>
        </p:nvSpPr>
        <p:spPr/>
        <p:txBody>
          <a:bodyPr/>
          <a:lstStyle/>
          <a:p>
            <a:fld id="{A4E69D53-DC5D-4522-98FC-D9AD655F59CF}" type="slidenum">
              <a:rPr lang="fr-BE" smtClean="0"/>
              <a:pPr/>
              <a:t>9</a:t>
            </a:fld>
            <a:endParaRPr lang="fr-BE"/>
          </a:p>
        </p:txBody>
      </p:sp>
    </p:spTree>
    <p:extLst>
      <p:ext uri="{BB962C8B-B14F-4D97-AF65-F5344CB8AC3E}">
        <p14:creationId xmlns:p14="http://schemas.microsoft.com/office/powerpoint/2010/main" val="2890700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Ifa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DocAve xmlns="http://www.AvePoint.com/sharepoint2007/v5/contenttype/list" CTID="0x0101007EB66E64B846D44881DB17EC57707C81"/>
</file>

<file path=customXml/item4.xml><?xml version="1.0" encoding="utf-8"?>
<ct:contentTypeSchema xmlns:ct="http://schemas.microsoft.com/office/2006/metadata/contentType" xmlns:ma="http://schemas.microsoft.com/office/2006/metadata/properties/metaAttributes" ct:_="" ma:_="" ma:contentTypeName="Document" ma:contentTypeID="0x010100B4DF5D2CB9455A4E89B638E4EB4E230C" ma:contentTypeVersion="1" ma:contentTypeDescription="Create a new document." ma:contentTypeScope="" ma:versionID="e22dd5e1dfdab3e0e47fcc4dbe5864d1">
  <xsd:schema xmlns:xsd="http://www.w3.org/2001/XMLSchema" xmlns:xs="http://www.w3.org/2001/XMLSchema" xmlns:p="http://schemas.microsoft.com/office/2006/metadata/properties" targetNamespace="http://schemas.microsoft.com/office/2006/metadata/properties" ma:root="true" ma:fieldsID="f95c7c604c4b6db3de38190080d7394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DBE821-6F0D-4A64-BD44-0AC57AFAF45C}">
  <ds:schemaRefs>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13B92D4C-B94A-427C-A4CF-AA3526F5E715}">
  <ds:schemaRefs>
    <ds:schemaRef ds:uri="http://schemas.microsoft.com/sharepoint/v3/contenttype/forms"/>
  </ds:schemaRefs>
</ds:datastoreItem>
</file>

<file path=customXml/itemProps3.xml><?xml version="1.0" encoding="utf-8"?>
<ds:datastoreItem xmlns:ds="http://schemas.openxmlformats.org/officeDocument/2006/customXml" ds:itemID="{CBD67A03-6BEA-40CE-80DC-DEE30BFE24B7}">
  <ds:schemaRefs>
    <ds:schemaRef ds:uri="http://www.AvePoint.com/sharepoint2007/v5/contenttype/list"/>
  </ds:schemaRefs>
</ds:datastoreItem>
</file>

<file path=customXml/itemProps4.xml><?xml version="1.0" encoding="utf-8"?>
<ds:datastoreItem xmlns:ds="http://schemas.openxmlformats.org/officeDocument/2006/customXml" ds:itemID="{9218240F-990B-4318-ADE4-48739C4967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Ifa PPT template</Template>
  <TotalTime>0</TotalTime>
  <Words>1721</Words>
  <Application>Microsoft Office PowerPoint</Application>
  <PresentationFormat>On-screen Show (4:3)</PresentationFormat>
  <Paragraphs>394</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Ifa PPT template</vt:lpstr>
      <vt:lpstr>  Conferentie OFO             19-12-2016</vt:lpstr>
      <vt:lpstr>INLEIDING</vt:lpstr>
      <vt:lpstr>INLEIDING</vt:lpstr>
      <vt:lpstr>INLEIDING</vt:lpstr>
      <vt:lpstr>INLEIDING</vt:lpstr>
      <vt:lpstr>THE EU SINGLE MARKET GOVERNANCE CYCLE</vt:lpstr>
      <vt:lpstr>1.  SOLVIT</vt:lpstr>
      <vt:lpstr> 1.1.  WAT? (1)</vt:lpstr>
      <vt:lpstr>   WAT? (2)</vt:lpstr>
      <vt:lpstr>1.2.  WANNEER? (1)</vt:lpstr>
      <vt:lpstr>PowerPoint Presentation</vt:lpstr>
      <vt:lpstr>PowerPoint Presentation</vt:lpstr>
      <vt:lpstr>PowerPoint Presentation</vt:lpstr>
      <vt:lpstr>1.3  HOE?</vt:lpstr>
      <vt:lpstr>SOLVIT RESULTATEN 2015</vt:lpstr>
      <vt:lpstr>PowerPoint Presentation</vt:lpstr>
      <vt:lpstr>1.4  SOLVIT CASUS VOORBEELDEN</vt:lpstr>
      <vt:lpstr>       PROBLEMEN VAN BELGEN IN EUROPA</vt:lpstr>
      <vt:lpstr>    GRENSOVERSCHRIJDENDE PROBLEMEN                                       IN BELGIË</vt:lpstr>
      <vt:lpstr>SOLVIT CASUS VOORBEELD</vt:lpstr>
      <vt:lpstr>SOLVIT CASUS VOORBEELD</vt:lpstr>
      <vt:lpstr>SOLVIT CASUS VOORBEELD</vt:lpstr>
      <vt:lpstr>PowerPoint Presentation</vt:lpstr>
      <vt:lpstr>AANVERWANTE DIENSTEN (2) </vt:lpstr>
      <vt:lpstr>AANVERWANTE DIENSTEN (3) </vt:lpstr>
      <vt:lpstr>1.6.  AANDACHTSPUNTEN (1)</vt:lpstr>
      <vt:lpstr>     AANDACHTSPUNTEN (2)</vt:lpstr>
      <vt:lpstr>       AANDACHTSPUNTEN (3)</vt:lpstr>
      <vt:lpstr>2.  EU PILOT</vt:lpstr>
      <vt:lpstr>2.1.  Wat? (1) </vt:lpstr>
      <vt:lpstr>    WAT? (2)</vt:lpstr>
      <vt:lpstr>2.2.  WANNEER? (1)</vt:lpstr>
      <vt:lpstr>PowerPoint Presentation</vt:lpstr>
      <vt:lpstr>PowerPoint Presentation</vt:lpstr>
      <vt:lpstr>2.3.  HOE?</vt:lpstr>
      <vt:lpstr>EU PILOT RESULTATEN 2008 - 2015</vt:lpstr>
      <vt:lpstr>CASELOAD vs. OPLOSSINGSGRAAD</vt:lpstr>
      <vt:lpstr>2.4.  UITZONDERINGEN (1)</vt:lpstr>
      <vt:lpstr>   UITZONDERINGEN (2)</vt:lpstr>
      <vt:lpstr>2.5. EU PILOT casus VOORBEELDEN</vt:lpstr>
      <vt:lpstr>PowerPoint Presentation</vt:lpstr>
      <vt:lpstr>EU Pilot casus voorbeeld</vt:lpstr>
      <vt:lpstr>EU Pilot casus voorbeeld</vt:lpstr>
      <vt:lpstr>EU Pilot casUS VOORBEELD</vt:lpstr>
      <vt:lpstr>2.6.   AANDACHTSPUNTEN (1)</vt:lpstr>
      <vt:lpstr>daling van aantal inbreukdossiers</vt:lpstr>
      <vt:lpstr>      AANDACHTSPUNTEN (2)</vt:lpstr>
      <vt:lpstr>       AANDACHTSPUNTEN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Gisèle Simon</dc:creator>
  <cp:lastModifiedBy>Carlier Valérie - E3</cp:lastModifiedBy>
  <cp:revision>183</cp:revision>
  <cp:lastPrinted>2016-12-06T12:36:20Z</cp:lastPrinted>
  <dcterms:created xsi:type="dcterms:W3CDTF">2001-01-01T00:45:43Z</dcterms:created>
  <dcterms:modified xsi:type="dcterms:W3CDTF">2016-12-19T13:23:04Z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0x010100B4DF5D2CB9455A4E89B638E4EB4E230C</vt:lpwstr>
  </property>
  <property fmtid="{D5CDD505-2E9C-101B-9397-08002B2CF9AE}" pid="3" name="_dlc_DocIdItemGuid">
    <vt:lpwstr>246f1526-51d7-4bb5-93ab-f89c2407a501</vt:lpwstr>
  </property>
  <property fmtid="{D5CDD505-2E9C-101B-9397-08002B2CF9AE}" pid="4" name="TitusGUID">
    <vt:lpwstr>c45142c6-b81c-4cba-aa3f-9e5968bfe86b</vt:lpwstr>
  </property>
  <property fmtid="{D5CDD505-2E9C-101B-9397-08002B2CF9AE}" pid="5" name="BE_ForeignAffairsClassification">
    <vt:lpwstr>Non classifié - Niet geclassificeerd</vt:lpwstr>
  </property>
  <property fmtid="{D5CDD505-2E9C-101B-9397-08002B2CF9AE}" pid="6" name="BE_ForeignAffairsMarkering">
    <vt:lpwstr>Markering inactief - Marquage inactif</vt:lpwstr>
  </property>
</Properties>
</file>