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7"/>
  </p:notesMasterIdLst>
  <p:handoutMasterIdLst>
    <p:handoutMasterId r:id="rId78"/>
  </p:handoutMasterIdLst>
  <p:sldIdLst>
    <p:sldId id="285" r:id="rId6"/>
    <p:sldId id="257" r:id="rId7"/>
    <p:sldId id="273" r:id="rId8"/>
    <p:sldId id="272" r:id="rId9"/>
    <p:sldId id="258" r:id="rId10"/>
    <p:sldId id="277" r:id="rId11"/>
    <p:sldId id="278" r:id="rId12"/>
    <p:sldId id="279" r:id="rId13"/>
    <p:sldId id="280" r:id="rId14"/>
    <p:sldId id="281" r:id="rId15"/>
    <p:sldId id="284" r:id="rId16"/>
    <p:sldId id="282" r:id="rId17"/>
    <p:sldId id="266" r:id="rId18"/>
    <p:sldId id="259" r:id="rId19"/>
    <p:sldId id="260" r:id="rId20"/>
    <p:sldId id="262" r:id="rId21"/>
    <p:sldId id="263" r:id="rId22"/>
    <p:sldId id="264" r:id="rId23"/>
    <p:sldId id="265" r:id="rId24"/>
    <p:sldId id="261" r:id="rId25"/>
    <p:sldId id="267" r:id="rId26"/>
    <p:sldId id="268" r:id="rId27"/>
    <p:sldId id="269" r:id="rId28"/>
    <p:sldId id="270" r:id="rId29"/>
    <p:sldId id="275" r:id="rId30"/>
    <p:sldId id="276" r:id="rId31"/>
    <p:sldId id="274" r:id="rId32"/>
    <p:sldId id="271" r:id="rId33"/>
    <p:sldId id="329"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76" d="100"/>
          <a:sy n="76" d="100"/>
        </p:scale>
        <p:origin x="-2784"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380702F-DC28-4689-8EBA-73802D70DB18}" type="datetimeFigureOut">
              <a:rPr lang="en-US" smtClean="0"/>
              <a:t>9/23/2015</a:t>
            </a:fld>
            <a:endParaRPr lang="en-US"/>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2AE2A19-D674-4344-8F65-C2B81D28ED48}" type="slidenum">
              <a:rPr lang="en-US" smtClean="0"/>
              <a:t>‹N°›</a:t>
            </a:fld>
            <a:endParaRPr lang="en-US"/>
          </a:p>
        </p:txBody>
      </p:sp>
    </p:spTree>
    <p:extLst>
      <p:ext uri="{BB962C8B-B14F-4D97-AF65-F5344CB8AC3E}">
        <p14:creationId xmlns:p14="http://schemas.microsoft.com/office/powerpoint/2010/main" val="74026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39C675-23B4-40C0-B4AA-45DF542E584E}" type="datetimeFigureOut">
              <a:rPr lang="en-US" smtClean="0"/>
              <a:t>9/23/2015</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E202CDD-8388-4E50-8CF9-A92F7CDFA344}" type="slidenum">
              <a:rPr lang="en-US" smtClean="0"/>
              <a:t>‹N°›</a:t>
            </a:fld>
            <a:endParaRPr lang="en-US"/>
          </a:p>
        </p:txBody>
      </p:sp>
    </p:spTree>
    <p:extLst>
      <p:ext uri="{BB962C8B-B14F-4D97-AF65-F5344CB8AC3E}">
        <p14:creationId xmlns:p14="http://schemas.microsoft.com/office/powerpoint/2010/main" val="4882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933056"/>
            <a:ext cx="7772400" cy="747514"/>
          </a:xfrm>
        </p:spPr>
        <p:txBody>
          <a:bodyPr>
            <a:normAutofit/>
          </a:bodyPr>
          <a:lstStyle>
            <a:lvl1pPr algn="l" defTabSz="914400" rtl="0" eaLnBrk="1" latinLnBrk="0" hangingPunct="1">
              <a:spcBef>
                <a:spcPct val="0"/>
              </a:spcBef>
              <a:buNone/>
              <a:defRPr lang="fr-BE" sz="4000" b="1" kern="1200" cap="all" baseline="0" dirty="0">
                <a:solidFill>
                  <a:srgbClr val="C4594A"/>
                </a:solidFill>
                <a:latin typeface="+mj-lt"/>
                <a:ea typeface="+mj-ea"/>
                <a:cs typeface="+mj-cs"/>
              </a:defRPr>
            </a:lvl1pPr>
          </a:lstStyle>
          <a:p>
            <a:r>
              <a:rPr lang="fr-FR" smtClean="0"/>
              <a:t>Modifiez le style du titre</a:t>
            </a:r>
            <a:endParaRPr lang="fr-BE" dirty="0"/>
          </a:p>
        </p:txBody>
      </p:sp>
      <p:sp>
        <p:nvSpPr>
          <p:cNvPr id="3" name="Sous-titre 2"/>
          <p:cNvSpPr>
            <a:spLocks noGrp="1"/>
          </p:cNvSpPr>
          <p:nvPr>
            <p:ph type="subTitle" idx="1"/>
          </p:nvPr>
        </p:nvSpPr>
        <p:spPr>
          <a:xfrm>
            <a:off x="611560" y="4941168"/>
            <a:ext cx="7776864" cy="697632"/>
          </a:xfrm>
        </p:spPr>
        <p:txBody>
          <a:bodyPr>
            <a:noAutofit/>
          </a:bodyPr>
          <a:lstStyle>
            <a:lvl1pPr marL="0" indent="0" algn="l">
              <a:buNone/>
              <a:defRPr lang="fr-BE" sz="3200" b="1" kern="1200" cap="all" baseline="0" dirty="0">
                <a:solidFill>
                  <a:srgbClr val="33817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dirty="0"/>
          </a:p>
        </p:txBody>
      </p:sp>
      <p:sp>
        <p:nvSpPr>
          <p:cNvPr id="4" name="Espace réservé de la date 3"/>
          <p:cNvSpPr>
            <a:spLocks noGrp="1"/>
          </p:cNvSpPr>
          <p:nvPr>
            <p:ph type="dt" sz="half" idx="10"/>
          </p:nvPr>
        </p:nvSpPr>
        <p:spPr/>
        <p:txBody>
          <a:bodyPr/>
          <a:lstStyle/>
          <a:p>
            <a:fld id="{F200BF60-47FE-4A21-A48C-7691AB698107}" type="datetime1">
              <a:rPr lang="fr-BE" smtClean="0"/>
              <a:t>23/09/2015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1874"/>
            <a:ext cx="9144000" cy="2745103"/>
          </a:xfrm>
          <a:prstGeom prst="rect">
            <a:avLst/>
          </a:prstGeom>
          <a:noFill/>
        </p:spPr>
      </p:pic>
      <p:pic>
        <p:nvPicPr>
          <p:cNvPr id="8" name="Image 7" descr="IFA_PPT_fond.png"/>
          <p:cNvPicPr>
            <a:picLocks noChangeAspect="1"/>
          </p:cNvPicPr>
          <p:nvPr userDrawn="1"/>
        </p:nvPicPr>
        <p:blipFill rotWithShape="1">
          <a:blip r:embed="rId3">
            <a:extLst>
              <a:ext uri="{28A0092B-C50C-407E-A947-70E740481C1C}">
                <a14:useLocalDpi xmlns:a14="http://schemas.microsoft.com/office/drawing/2010/main" val="0"/>
              </a:ext>
            </a:extLst>
          </a:blip>
          <a:srcRect t="13637" b="85313"/>
          <a:stretch/>
        </p:blipFill>
        <p:spPr>
          <a:xfrm>
            <a:off x="0" y="3702132"/>
            <a:ext cx="9144000" cy="72000"/>
          </a:xfrm>
          <a:prstGeom prst="rect">
            <a:avLst/>
          </a:prstGeom>
        </p:spPr>
      </p:pic>
    </p:spTree>
    <p:extLst>
      <p:ext uri="{BB962C8B-B14F-4D97-AF65-F5344CB8AC3E}">
        <p14:creationId xmlns:p14="http://schemas.microsoft.com/office/powerpoint/2010/main" val="174265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5C930CC-FB79-47FF-8C07-A93E26013761}" type="datetime1">
              <a:rPr lang="fr-BE" smtClean="0"/>
              <a:t>23/09/2015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229110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543250B-FEA6-45ED-8852-FE637507AC2F}" type="datetime1">
              <a:rPr lang="fr-BE" smtClean="0"/>
              <a:t>23/09/2015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190713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504056"/>
          </a:xfrm>
        </p:spPr>
        <p:txBody>
          <a:bodyPr/>
          <a:lstStyle/>
          <a:p>
            <a:r>
              <a:rPr lang="fr-FR" smtClean="0"/>
              <a:t>Modifiez le style du titre</a:t>
            </a:r>
            <a:endParaRPr lang="fr-BE"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33BB6B-A2C7-415D-B188-374FB9F13121}" type="datetime1">
              <a:rPr lang="fr-BE" smtClean="0"/>
              <a:t>23/09/2015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329124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3568" y="4437112"/>
            <a:ext cx="7772400" cy="1362075"/>
          </a:xfrm>
        </p:spPr>
        <p:txBody>
          <a:bodyPr anchor="t">
            <a:normAutofit/>
          </a:bodyPr>
          <a:lstStyle>
            <a:lvl1pPr algn="l" defTabSz="914400" rtl="0" eaLnBrk="1" latinLnBrk="0" hangingPunct="1">
              <a:spcBef>
                <a:spcPct val="0"/>
              </a:spcBef>
              <a:buNone/>
              <a:defRPr lang="fr-BE" sz="4000" b="1" kern="1200" cap="all" baseline="0" dirty="0">
                <a:solidFill>
                  <a:srgbClr val="33817E"/>
                </a:solidFill>
                <a:latin typeface="+mj-lt"/>
                <a:ea typeface="+mj-ea"/>
                <a:cs typeface="+mj-cs"/>
              </a:defRPr>
            </a:lvl1pPr>
          </a:lstStyle>
          <a:p>
            <a:r>
              <a:rPr lang="fr-FR" smtClean="0"/>
              <a:t>Modifiez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7FFE1C6-206C-43B6-BA1F-7C1B475CC7A3}" type="datetime1">
              <a:rPr lang="fr-BE" smtClean="0"/>
              <a:t>23/09/2015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24560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u contenu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4"/>
          <p:cNvSpPr>
            <a:spLocks noGrp="1"/>
          </p:cNvSpPr>
          <p:nvPr>
            <p:ph type="dt" sz="half" idx="10"/>
          </p:nvPr>
        </p:nvSpPr>
        <p:spPr/>
        <p:txBody>
          <a:bodyPr/>
          <a:lstStyle/>
          <a:p>
            <a:fld id="{ADDBBE0E-8131-47EB-BFA2-484ED56596B9}" type="datetime1">
              <a:rPr lang="fr-BE" smtClean="0"/>
              <a:t>23/09/2015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142679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700807"/>
            <a:ext cx="4040188" cy="474067"/>
          </a:xfrm>
        </p:spPr>
        <p:txBody>
          <a:bodyPr anchor="b">
            <a:noAutofit/>
          </a:bodyPr>
          <a:lstStyle>
            <a:lvl1pPr marL="0" indent="0">
              <a:buNone/>
              <a:defRPr lang="fr-FR" sz="2400" b="1" kern="1200" dirty="0" smtClean="0">
                <a:solidFill>
                  <a:srgbClr val="33817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700807"/>
            <a:ext cx="4041775" cy="474067"/>
          </a:xfrm>
        </p:spPr>
        <p:txBody>
          <a:bodyPr anchor="b"/>
          <a:lstStyle>
            <a:lvl1pPr marL="0" indent="0">
              <a:buNone/>
              <a:defRPr lang="fr-FR" sz="2400" b="1" kern="1200" dirty="0" smtClean="0">
                <a:solidFill>
                  <a:srgbClr val="33817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9DCE8A2-BDBD-47BA-91D0-C9046B903635}" type="datetime1">
              <a:rPr lang="fr-BE" smtClean="0"/>
              <a:t>23/09/2015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5609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4A174D25-2FBB-448F-9BB2-6C52FC446DF2}" type="datetime1">
              <a:rPr lang="fr-BE" smtClean="0"/>
              <a:t>23/09/2015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22801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1BF5AD-EC42-4781-A72B-F20AA3A9659E}" type="datetime1">
              <a:rPr lang="fr-BE" smtClean="0"/>
              <a:t>23/09/2015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14347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702648-C17C-42DE-A6EE-68CBE05EE92E}" type="datetime1">
              <a:rPr lang="fr-BE" smtClean="0"/>
              <a:t>23/09/2015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53965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097D80-2DA7-4617-93F4-F0B8427D0FCB}" type="datetime1">
              <a:rPr lang="fr-BE" smtClean="0"/>
              <a:t>23/09/2015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t>‹N°›</a:t>
            </a:fld>
            <a:endParaRPr lang="fr-BE"/>
          </a:p>
        </p:txBody>
      </p:sp>
    </p:spTree>
    <p:extLst>
      <p:ext uri="{BB962C8B-B14F-4D97-AF65-F5344CB8AC3E}">
        <p14:creationId xmlns:p14="http://schemas.microsoft.com/office/powerpoint/2010/main" val="196205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24744"/>
            <a:ext cx="8229600" cy="580926"/>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7BD38-8BDA-4954-A59E-DC0E2EB02870}" type="datetime1">
              <a:rPr lang="fr-BE" smtClean="0"/>
              <a:t>23/09/2015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9D53-DC5D-4522-98FC-D9AD655F59CF}" type="slidenum">
              <a:rPr lang="fr-BE" smtClean="0"/>
              <a:t>‹N°›</a:t>
            </a:fld>
            <a:endParaRPr lang="fr-BE"/>
          </a:p>
        </p:txBody>
      </p:sp>
      <p:pic>
        <p:nvPicPr>
          <p:cNvPr id="7" name="Image 1" descr="IFA_PPT_fond.png"/>
          <p:cNvPicPr>
            <a:picLocks noChangeAspect="1"/>
          </p:cNvPicPr>
          <p:nvPr/>
        </p:nvPicPr>
        <p:blipFill rotWithShape="1">
          <a:blip r:embed="rId13">
            <a:extLst>
              <a:ext uri="{28A0092B-C50C-407E-A947-70E740481C1C}">
                <a14:useLocalDpi xmlns:a14="http://schemas.microsoft.com/office/drawing/2010/main" val="0"/>
              </a:ext>
            </a:extLst>
          </a:blip>
          <a:srcRect t="2" b="85386"/>
          <a:stretch/>
        </p:blipFill>
        <p:spPr>
          <a:xfrm>
            <a:off x="0" y="0"/>
            <a:ext cx="9144000" cy="1002082"/>
          </a:xfrm>
          <a:prstGeom prst="rect">
            <a:avLst/>
          </a:prstGeom>
        </p:spPr>
      </p:pic>
    </p:spTree>
    <p:extLst>
      <p:ext uri="{BB962C8B-B14F-4D97-AF65-F5344CB8AC3E}">
        <p14:creationId xmlns:p14="http://schemas.microsoft.com/office/powerpoint/2010/main" val="164450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ebgate.ec.europa.eu/pilotms/index.cf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c.europa.eu/internal_market/scoreboard/index_en.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ebgate.ec.europa.eu/mne/logonForm.cf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ec.europa.eu/eu_law/infringements/infringements_decisions_nl.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t>Conférence IFA – 24-09-2015</a:t>
            </a:r>
            <a:endParaRPr lang="fr-BE" dirty="0"/>
          </a:p>
        </p:txBody>
      </p:sp>
      <p:sp>
        <p:nvSpPr>
          <p:cNvPr id="3" name="Sous-titre 2"/>
          <p:cNvSpPr>
            <a:spLocks noGrp="1"/>
          </p:cNvSpPr>
          <p:nvPr>
            <p:ph type="subTitle" idx="1"/>
          </p:nvPr>
        </p:nvSpPr>
        <p:spPr>
          <a:xfrm>
            <a:off x="611560" y="4869160"/>
            <a:ext cx="7776864" cy="985664"/>
          </a:xfrm>
        </p:spPr>
        <p:txBody>
          <a:bodyPr/>
          <a:lstStyle/>
          <a:p>
            <a:pPr algn="ctr"/>
            <a:r>
              <a:rPr lang="fr-BE" sz="2800" dirty="0" smtClean="0"/>
              <a:t>TRUCS et ASTUCES PERMETTANT d’éviter  UNE CONDAMNATION de la Belgique par la Cour de justice de l’Union Européenne</a:t>
            </a:r>
            <a:r>
              <a:rPr lang="fr-BE" dirty="0" smtClean="0"/>
              <a:t> </a:t>
            </a:r>
            <a:endParaRPr lang="fr-BE" dirty="0"/>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t>1</a:t>
            </a:fld>
            <a:endParaRPr lang="fr-BE"/>
          </a:p>
        </p:txBody>
      </p:sp>
    </p:spTree>
    <p:extLst>
      <p:ext uri="{BB962C8B-B14F-4D97-AF65-F5344CB8AC3E}">
        <p14:creationId xmlns:p14="http://schemas.microsoft.com/office/powerpoint/2010/main" val="1696772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(6)</a:t>
            </a:r>
            <a:endParaRPr lang="en-US"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fr-BE" b="1" u="sng" dirty="0" smtClean="0"/>
              <a:t>En résumé:</a:t>
            </a:r>
          </a:p>
          <a:p>
            <a:r>
              <a:rPr lang="fr-FR" dirty="0"/>
              <a:t>SOLVIT traite un « petit » problème, qui peut en cacher un gros. C’est une première sonnette d’alarme à ne pas négliger si on veut éviter un problème plus large</a:t>
            </a:r>
          </a:p>
          <a:p>
            <a:r>
              <a:rPr lang="fr-FR" dirty="0"/>
              <a:t>Fréquemment, un problème non-résolu via SOLVIT, suit un </a:t>
            </a:r>
            <a:r>
              <a:rPr lang="fr-FR" dirty="0" smtClean="0"/>
              <a:t>parcours </a:t>
            </a:r>
            <a:r>
              <a:rPr lang="fr-FR" dirty="0"/>
              <a:t>qui peut mener à une procédure d’infraction – voir un arrêt </a:t>
            </a:r>
            <a:r>
              <a:rPr lang="fr-FR" dirty="0" smtClean="0"/>
              <a:t>de </a:t>
            </a:r>
            <a:r>
              <a:rPr lang="fr-FR" dirty="0"/>
              <a:t>la </a:t>
            </a:r>
            <a:r>
              <a:rPr lang="fr-FR" dirty="0" smtClean="0"/>
              <a:t>CJUE. </a:t>
            </a:r>
            <a:r>
              <a:rPr lang="fr-FR" dirty="0"/>
              <a:t>Afin d’éviter cet effet « boule de neige », il faut réagir de manière proactive afin de résoudre le problème dans la phase informelle </a:t>
            </a:r>
            <a:r>
              <a:rPr lang="fr-FR" dirty="0" err="1"/>
              <a:t>cfr</a:t>
            </a:r>
            <a:r>
              <a:rPr lang="fr-FR" dirty="0"/>
              <a:t>. SOLVIT, EU-Pilot</a:t>
            </a:r>
          </a:p>
          <a:p>
            <a:r>
              <a:rPr lang="fr-FR" dirty="0"/>
              <a:t>A améliorer: la communication et les formations adaptées des administrations </a:t>
            </a:r>
          </a:p>
          <a:p>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10</a:t>
            </a:fld>
            <a:endParaRPr lang="fr-BE"/>
          </a:p>
        </p:txBody>
      </p:sp>
    </p:spTree>
    <p:extLst>
      <p:ext uri="{BB962C8B-B14F-4D97-AF65-F5344CB8AC3E}">
        <p14:creationId xmlns:p14="http://schemas.microsoft.com/office/powerpoint/2010/main" val="374826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(7)</a:t>
            </a:r>
            <a:endParaRPr lang="en-US" dirty="0"/>
          </a:p>
        </p:txBody>
      </p:sp>
      <p:sp>
        <p:nvSpPr>
          <p:cNvPr id="3" name="Tijdelijke aanduiding voor inhoud 2"/>
          <p:cNvSpPr>
            <a:spLocks noGrp="1"/>
          </p:cNvSpPr>
          <p:nvPr>
            <p:ph idx="1"/>
          </p:nvPr>
        </p:nvSpPr>
        <p:spPr/>
        <p:txBody>
          <a:bodyPr/>
          <a:lstStyle/>
          <a:p>
            <a:pPr marL="0" indent="0">
              <a:buNone/>
            </a:pPr>
            <a:r>
              <a:rPr lang="fr-BE" b="1" u="sng" dirty="0" smtClean="0"/>
              <a:t>Quelques chiffres</a:t>
            </a:r>
            <a:r>
              <a:rPr lang="fr-BE" dirty="0" smtClean="0"/>
              <a:t>:</a:t>
            </a:r>
          </a:p>
          <a:p>
            <a:r>
              <a:rPr lang="nl-NL" dirty="0"/>
              <a:t>Case </a:t>
            </a:r>
            <a:r>
              <a:rPr lang="nl-NL" dirty="0" err="1"/>
              <a:t>resolution</a:t>
            </a:r>
            <a:r>
              <a:rPr lang="nl-NL" dirty="0"/>
              <a:t> </a:t>
            </a:r>
            <a:r>
              <a:rPr lang="nl-NL" dirty="0" err="1"/>
              <a:t>rate</a:t>
            </a:r>
            <a:r>
              <a:rPr lang="nl-NL" dirty="0"/>
              <a:t> </a:t>
            </a:r>
            <a:r>
              <a:rPr lang="nl-NL" dirty="0" err="1" smtClean="0"/>
              <a:t>septembre</a:t>
            </a:r>
            <a:r>
              <a:rPr lang="nl-NL" dirty="0" smtClean="0"/>
              <a:t> </a:t>
            </a:r>
            <a:r>
              <a:rPr lang="nl-NL" dirty="0"/>
              <a:t>2014 </a:t>
            </a:r>
            <a:r>
              <a:rPr lang="nl-NL" dirty="0" smtClean="0"/>
              <a:t>- </a:t>
            </a:r>
            <a:r>
              <a:rPr lang="nl-NL" dirty="0" err="1" smtClean="0"/>
              <a:t>août</a:t>
            </a:r>
            <a:r>
              <a:rPr lang="nl-NL" dirty="0" smtClean="0"/>
              <a:t> 2015</a:t>
            </a:r>
            <a:r>
              <a:rPr lang="nl-NL" dirty="0"/>
              <a:t>: 91%</a:t>
            </a:r>
          </a:p>
          <a:p>
            <a:r>
              <a:rPr lang="nl-NL" dirty="0"/>
              <a:t>Case handling time </a:t>
            </a:r>
            <a:r>
              <a:rPr lang="nl-NL" dirty="0" err="1" smtClean="0"/>
              <a:t>septembre</a:t>
            </a:r>
            <a:r>
              <a:rPr lang="nl-NL" dirty="0" smtClean="0"/>
              <a:t> </a:t>
            </a:r>
            <a:r>
              <a:rPr lang="nl-NL" dirty="0"/>
              <a:t>2014 </a:t>
            </a:r>
            <a:r>
              <a:rPr lang="nl-NL" dirty="0" smtClean="0"/>
              <a:t>- </a:t>
            </a:r>
            <a:r>
              <a:rPr lang="nl-NL" dirty="0" err="1" smtClean="0"/>
              <a:t>août</a:t>
            </a:r>
            <a:r>
              <a:rPr lang="nl-NL" dirty="0" smtClean="0"/>
              <a:t> </a:t>
            </a:r>
            <a:r>
              <a:rPr lang="nl-NL" dirty="0"/>
              <a:t>2015: 85 dagen </a:t>
            </a:r>
            <a:r>
              <a:rPr lang="nl-NL" dirty="0" smtClean="0"/>
              <a:t>(deadline </a:t>
            </a:r>
            <a:r>
              <a:rPr lang="nl-NL" dirty="0" err="1" smtClean="0"/>
              <a:t>étant</a:t>
            </a:r>
            <a:r>
              <a:rPr lang="nl-NL" dirty="0" smtClean="0"/>
              <a:t> de 70 jours)</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11</a:t>
            </a:fld>
            <a:endParaRPr lang="fr-BE"/>
          </a:p>
        </p:txBody>
      </p:sp>
    </p:spTree>
    <p:extLst>
      <p:ext uri="{BB962C8B-B14F-4D97-AF65-F5344CB8AC3E}">
        <p14:creationId xmlns:p14="http://schemas.microsoft.com/office/powerpoint/2010/main" val="27578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(8)</a:t>
            </a:r>
            <a:endParaRPr lang="en-US"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fr-BE" b="1" u="sng" dirty="0" smtClean="0"/>
              <a:t>Contact:</a:t>
            </a:r>
          </a:p>
          <a:p>
            <a:r>
              <a:rPr lang="fr-FR" dirty="0"/>
              <a:t>SOLVIT </a:t>
            </a:r>
            <a:r>
              <a:rPr lang="fr-FR" dirty="0" smtClean="0"/>
              <a:t>Belgique</a:t>
            </a:r>
            <a:endParaRPr lang="fr-FR" dirty="0"/>
          </a:p>
          <a:p>
            <a:pPr marL="0" indent="0">
              <a:buNone/>
            </a:pPr>
            <a:r>
              <a:rPr lang="fr-FR" dirty="0" smtClean="0"/>
              <a:t>	SPF </a:t>
            </a:r>
            <a:r>
              <a:rPr lang="fr-FR" dirty="0"/>
              <a:t>Affaires étrangères, commerce extérieur et coopération au </a:t>
            </a:r>
            <a:r>
              <a:rPr lang="fr-FR" dirty="0" smtClean="0"/>
              <a:t>	développement</a:t>
            </a:r>
          </a:p>
          <a:p>
            <a:pPr marL="0" indent="0">
              <a:buNone/>
            </a:pPr>
            <a:r>
              <a:rPr lang="fr-FR" dirty="0"/>
              <a:t>	</a:t>
            </a:r>
            <a:r>
              <a:rPr lang="fr-FR" dirty="0" smtClean="0"/>
              <a:t>DG </a:t>
            </a:r>
            <a:r>
              <a:rPr lang="fr-FR" dirty="0"/>
              <a:t>Affaires européennes et  de </a:t>
            </a:r>
            <a:r>
              <a:rPr lang="fr-FR" dirty="0" smtClean="0"/>
              <a:t>coordination</a:t>
            </a:r>
          </a:p>
          <a:p>
            <a:pPr marL="0" indent="0">
              <a:buNone/>
            </a:pPr>
            <a:r>
              <a:rPr lang="fr-FR" dirty="0"/>
              <a:t>	</a:t>
            </a:r>
            <a:r>
              <a:rPr lang="fr-FR" dirty="0" smtClean="0"/>
              <a:t>1000 BRUXELLES</a:t>
            </a:r>
            <a:r>
              <a:rPr lang="fr-FR" dirty="0"/>
              <a:t>	</a:t>
            </a:r>
          </a:p>
          <a:p>
            <a:pPr marL="0" indent="0">
              <a:buNone/>
            </a:pPr>
            <a:r>
              <a:rPr lang="fr-FR" dirty="0" smtClean="0"/>
              <a:t>	Tel</a:t>
            </a:r>
            <a:r>
              <a:rPr lang="fr-FR" dirty="0"/>
              <a:t>. 02 501 30 51</a:t>
            </a:r>
          </a:p>
          <a:p>
            <a:endParaRPr lang="fr-FR" dirty="0"/>
          </a:p>
          <a:p>
            <a:r>
              <a:rPr lang="fr-FR" dirty="0"/>
              <a:t>Valérie Carlier </a:t>
            </a:r>
            <a:r>
              <a:rPr lang="fr-FR" dirty="0" smtClean="0"/>
              <a:t>(02 501 35 </a:t>
            </a:r>
            <a:r>
              <a:rPr lang="fr-FR" dirty="0"/>
              <a:t>12)</a:t>
            </a:r>
          </a:p>
          <a:p>
            <a:pPr marL="0" indent="0">
              <a:buNone/>
            </a:pPr>
            <a:r>
              <a:rPr lang="fr-FR" dirty="0" smtClean="0"/>
              <a:t>      Lore </a:t>
            </a:r>
            <a:r>
              <a:rPr lang="fr-FR" dirty="0"/>
              <a:t>Aerts </a:t>
            </a:r>
            <a:r>
              <a:rPr lang="fr-FR" dirty="0" smtClean="0"/>
              <a:t>(02 501 31 </a:t>
            </a:r>
            <a:r>
              <a:rPr lang="fr-FR" dirty="0"/>
              <a:t>33)</a:t>
            </a:r>
          </a:p>
          <a:p>
            <a:pPr marL="0" indent="0">
              <a:buNone/>
            </a:pPr>
            <a:r>
              <a:rPr lang="fr-FR" dirty="0"/>
              <a:t> </a:t>
            </a:r>
            <a:r>
              <a:rPr lang="fr-FR" dirty="0" smtClean="0"/>
              <a:t>     Laura </a:t>
            </a:r>
            <a:r>
              <a:rPr lang="fr-FR" dirty="0" err="1"/>
              <a:t>Adriaensen</a:t>
            </a:r>
            <a:r>
              <a:rPr lang="fr-FR" dirty="0"/>
              <a:t> </a:t>
            </a:r>
            <a:r>
              <a:rPr lang="fr-FR" dirty="0" smtClean="0"/>
              <a:t>(02 501 32 </a:t>
            </a:r>
            <a:r>
              <a:rPr lang="fr-FR" dirty="0"/>
              <a:t>50)</a:t>
            </a:r>
          </a:p>
          <a:p>
            <a:endParaRPr lang="fr-FR" dirty="0"/>
          </a:p>
          <a:p>
            <a:r>
              <a:rPr lang="fr-FR" dirty="0" smtClean="0"/>
              <a:t>solvit@diplobel.fed.be</a:t>
            </a:r>
            <a:endParaRPr lang="fr-FR" dirty="0"/>
          </a:p>
          <a:p>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12</a:t>
            </a:fld>
            <a:endParaRPr lang="fr-BE"/>
          </a:p>
        </p:txBody>
      </p:sp>
    </p:spTree>
    <p:extLst>
      <p:ext uri="{BB962C8B-B14F-4D97-AF65-F5344CB8AC3E}">
        <p14:creationId xmlns:p14="http://schemas.microsoft.com/office/powerpoint/2010/main" val="166207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fr-BE" dirty="0" smtClean="0"/>
          </a:p>
          <a:p>
            <a:pPr marL="0" indent="0">
              <a:buNone/>
            </a:pPr>
            <a:endParaRPr lang="fr-BE" dirty="0"/>
          </a:p>
          <a:p>
            <a:pPr marL="0" indent="0" algn="ctr">
              <a:buNone/>
            </a:pPr>
            <a:endParaRPr lang="fr-BE" b="1" dirty="0" smtClean="0">
              <a:solidFill>
                <a:schemeClr val="accent1"/>
              </a:solidFill>
            </a:endParaRPr>
          </a:p>
          <a:p>
            <a:pPr marL="0" indent="0" algn="ctr">
              <a:buNone/>
            </a:pPr>
            <a:r>
              <a:rPr lang="fr-BE" b="1" dirty="0" smtClean="0">
                <a:solidFill>
                  <a:schemeClr val="accent1"/>
                </a:solidFill>
              </a:rPr>
              <a:t>2. EU PILOT</a:t>
            </a:r>
            <a:endParaRPr lang="en-US"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13</a:t>
            </a:fld>
            <a:endParaRPr lang="fr-BE"/>
          </a:p>
        </p:txBody>
      </p:sp>
    </p:spTree>
    <p:extLst>
      <p:ext uri="{BB962C8B-B14F-4D97-AF65-F5344CB8AC3E}">
        <p14:creationId xmlns:p14="http://schemas.microsoft.com/office/powerpoint/2010/main" val="369401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a:t>
            </a:r>
            <a:endParaRPr lang="en-US" dirty="0"/>
          </a:p>
        </p:txBody>
      </p:sp>
      <p:sp>
        <p:nvSpPr>
          <p:cNvPr id="3" name="Tijdelijke aanduiding voor inhoud 2"/>
          <p:cNvSpPr>
            <a:spLocks noGrp="1"/>
          </p:cNvSpPr>
          <p:nvPr>
            <p:ph idx="1"/>
          </p:nvPr>
        </p:nvSpPr>
        <p:spPr/>
        <p:txBody>
          <a:bodyPr/>
          <a:lstStyle/>
          <a:p>
            <a:r>
              <a:rPr lang="fr-BE" dirty="0" smtClean="0"/>
              <a:t>Phase préalable aux infractions</a:t>
            </a:r>
          </a:p>
          <a:p>
            <a:r>
              <a:rPr lang="fr-BE" dirty="0" smtClean="0"/>
              <a:t>Depuis 2008 (BE: 2011)</a:t>
            </a:r>
          </a:p>
          <a:p>
            <a:r>
              <a:rPr lang="fr-BE" dirty="0" smtClean="0"/>
              <a:t>Système en ligne </a:t>
            </a:r>
          </a:p>
          <a:p>
            <a:r>
              <a:rPr lang="fr-BE" dirty="0" smtClean="0"/>
              <a:t>Confidentiel</a:t>
            </a:r>
          </a:p>
          <a:p>
            <a:r>
              <a:rPr lang="fr-BE" dirty="0" smtClean="0"/>
              <a:t>Informel entre COM et EM</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14</a:t>
            </a:fld>
            <a:endParaRPr lang="fr-BE"/>
          </a:p>
        </p:txBody>
      </p:sp>
    </p:spTree>
    <p:extLst>
      <p:ext uri="{BB962C8B-B14F-4D97-AF65-F5344CB8AC3E}">
        <p14:creationId xmlns:p14="http://schemas.microsoft.com/office/powerpoint/2010/main" val="1931305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(2)</a:t>
            </a:r>
            <a:endParaRPr lang="en-US" dirty="0"/>
          </a:p>
        </p:txBody>
      </p:sp>
      <p:sp>
        <p:nvSpPr>
          <p:cNvPr id="3" name="Tijdelijke aanduiding voor inhoud 2"/>
          <p:cNvSpPr>
            <a:spLocks noGrp="1"/>
          </p:cNvSpPr>
          <p:nvPr>
            <p:ph idx="1"/>
          </p:nvPr>
        </p:nvSpPr>
        <p:spPr/>
        <p:txBody>
          <a:bodyPr>
            <a:normAutofit fontScale="92500" lnSpcReduction="10000"/>
          </a:bodyPr>
          <a:lstStyle/>
          <a:p>
            <a:r>
              <a:rPr lang="fr-BE" dirty="0" smtClean="0"/>
              <a:t>Toute demande (de COM même, des citoyens ou des entreprises) d’éclaircissement concernant</a:t>
            </a:r>
          </a:p>
          <a:p>
            <a:pPr lvl="1"/>
            <a:r>
              <a:rPr lang="fr-BE" dirty="0" smtClean="0"/>
              <a:t>L’application correcte ou la mise en œuvre du droit européen</a:t>
            </a:r>
          </a:p>
          <a:p>
            <a:pPr lvl="1"/>
            <a:r>
              <a:rPr lang="fr-BE" dirty="0" smtClean="0"/>
              <a:t>La conformité du droit national au droit de l’UE</a:t>
            </a:r>
          </a:p>
          <a:p>
            <a:pPr marL="0" indent="0">
              <a:buNone/>
            </a:pPr>
            <a:r>
              <a:rPr lang="fr-BE" dirty="0"/>
              <a:t> </a:t>
            </a:r>
          </a:p>
          <a:p>
            <a:r>
              <a:rPr lang="fr-BE" dirty="0" smtClean="0"/>
              <a:t>Avant d’entamer une procédure d’infraction (exceptions!)</a:t>
            </a:r>
          </a:p>
          <a:p>
            <a:pPr marL="0" indent="0">
              <a:buNone/>
            </a:pPr>
            <a:r>
              <a:rPr lang="fr-BE" dirty="0" smtClean="0">
                <a:sym typeface="Wingdings" panose="05000000000000000000" pitchFamily="2" charset="2"/>
              </a:rPr>
              <a:t>  </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15</a:t>
            </a:fld>
            <a:endParaRPr lang="fr-BE"/>
          </a:p>
        </p:txBody>
      </p:sp>
    </p:spTree>
    <p:extLst>
      <p:ext uri="{BB962C8B-B14F-4D97-AF65-F5344CB8AC3E}">
        <p14:creationId xmlns:p14="http://schemas.microsoft.com/office/powerpoint/2010/main" val="82228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(3)</a:t>
            </a:r>
            <a:endParaRPr lang="en-US" dirty="0"/>
          </a:p>
        </p:txBody>
      </p:sp>
      <p:sp>
        <p:nvSpPr>
          <p:cNvPr id="3" name="Tijdelijke aanduiding voor inhoud 2"/>
          <p:cNvSpPr>
            <a:spLocks noGrp="1"/>
          </p:cNvSpPr>
          <p:nvPr>
            <p:ph idx="1"/>
          </p:nvPr>
        </p:nvSpPr>
        <p:spPr/>
        <p:txBody>
          <a:bodyPr/>
          <a:lstStyle/>
          <a:p>
            <a:r>
              <a:rPr lang="fr-BE" dirty="0" smtClean="0"/>
              <a:t>Opportunité supplémentaire </a:t>
            </a:r>
          </a:p>
          <a:p>
            <a:pPr lvl="1"/>
            <a:r>
              <a:rPr lang="fr-BE" dirty="0" smtClean="0"/>
              <a:t>D’obtenir une solution satisfaisante;</a:t>
            </a:r>
          </a:p>
          <a:p>
            <a:pPr lvl="1"/>
            <a:r>
              <a:rPr lang="fr-BE" dirty="0" smtClean="0"/>
              <a:t>De fournir des éclaircissements sur la réglementation;</a:t>
            </a:r>
          </a:p>
          <a:p>
            <a:pPr lvl="1"/>
            <a:r>
              <a:rPr lang="fr-BE" dirty="0" smtClean="0"/>
              <a:t>D’adapter la règlementation.</a:t>
            </a:r>
          </a:p>
          <a:p>
            <a:pPr marL="0" indent="0">
              <a:buNone/>
            </a:pPr>
            <a:r>
              <a:rPr lang="fr-BE" dirty="0" smtClean="0"/>
              <a:t>     </a:t>
            </a:r>
            <a:r>
              <a:rPr lang="fr-BE" dirty="0" smtClean="0">
                <a:sym typeface="Wingdings" panose="05000000000000000000" pitchFamily="2" charset="2"/>
              </a:rPr>
              <a:t> </a:t>
            </a:r>
            <a:r>
              <a:rPr lang="fr-BE" dirty="0" smtClean="0"/>
              <a:t>éviter une mise en demeure (procédure 	d’infraction).</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16</a:t>
            </a:fld>
            <a:endParaRPr lang="fr-BE"/>
          </a:p>
        </p:txBody>
      </p:sp>
    </p:spTree>
    <p:extLst>
      <p:ext uri="{BB962C8B-B14F-4D97-AF65-F5344CB8AC3E}">
        <p14:creationId xmlns:p14="http://schemas.microsoft.com/office/powerpoint/2010/main" val="2726316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(4)</a:t>
            </a:r>
            <a:endParaRPr lang="en-US" dirty="0"/>
          </a:p>
        </p:txBody>
      </p:sp>
      <p:sp>
        <p:nvSpPr>
          <p:cNvPr id="3" name="Tijdelijke aanduiding voor inhoud 2"/>
          <p:cNvSpPr>
            <a:spLocks noGrp="1"/>
          </p:cNvSpPr>
          <p:nvPr>
            <p:ph idx="1"/>
          </p:nvPr>
        </p:nvSpPr>
        <p:spPr/>
        <p:txBody>
          <a:bodyPr/>
          <a:lstStyle/>
          <a:p>
            <a:pPr marL="0" indent="0">
              <a:buNone/>
            </a:pPr>
            <a:r>
              <a:rPr lang="fr-BE" b="1" u="sng" dirty="0" smtClean="0"/>
              <a:t>Dans le champ d’application</a:t>
            </a:r>
            <a:r>
              <a:rPr lang="fr-BE" u="sng" dirty="0" smtClean="0"/>
              <a:t>:</a:t>
            </a:r>
          </a:p>
          <a:p>
            <a:r>
              <a:rPr lang="fr-BE" dirty="0" smtClean="0"/>
              <a:t>L’application correcte ou la mise en œuvre du droit de l’UE</a:t>
            </a:r>
          </a:p>
          <a:p>
            <a:r>
              <a:rPr lang="fr-BE" dirty="0" smtClean="0"/>
              <a:t>La conformité du droit d’un EM au droit de l’UE</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17</a:t>
            </a:fld>
            <a:endParaRPr lang="fr-BE"/>
          </a:p>
        </p:txBody>
      </p:sp>
    </p:spTree>
    <p:extLst>
      <p:ext uri="{BB962C8B-B14F-4D97-AF65-F5344CB8AC3E}">
        <p14:creationId xmlns:p14="http://schemas.microsoft.com/office/powerpoint/2010/main" val="1960918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(5)</a:t>
            </a:r>
            <a:endParaRPr lang="en-US"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fr-BE" b="1" u="sng" dirty="0" smtClean="0"/>
              <a:t>Hors champ d’application:</a:t>
            </a:r>
          </a:p>
          <a:p>
            <a:r>
              <a:rPr lang="fr-BE" dirty="0" smtClean="0"/>
              <a:t>Transposition tardive de directives;</a:t>
            </a:r>
          </a:p>
          <a:p>
            <a:r>
              <a:rPr lang="fr-BE" dirty="0" smtClean="0"/>
              <a:t>Questionnaires généraux relatifs à une transposition, application ou conformité de directives;</a:t>
            </a:r>
          </a:p>
          <a:p>
            <a:r>
              <a:rPr lang="fr-BE" dirty="0" smtClean="0"/>
              <a:t>Dossiers faisant déjà objet d’une procédure d’infraction;</a:t>
            </a:r>
          </a:p>
          <a:p>
            <a:r>
              <a:rPr lang="fr-BE" dirty="0" smtClean="0"/>
              <a:t>Suivi d’un arrêt de la CJUE statuant sur l’existence d’une infraction;</a:t>
            </a:r>
          </a:p>
          <a:p>
            <a:r>
              <a:rPr lang="fr-BE" dirty="0" smtClean="0"/>
              <a:t>Dossiers concernant les ressources propres de l’UE;</a:t>
            </a:r>
          </a:p>
          <a:p>
            <a:r>
              <a:rPr lang="fr-BE" dirty="0" smtClean="0"/>
              <a:t>Dossiers concernant les </a:t>
            </a:r>
            <a:r>
              <a:rPr lang="fr-BE" dirty="0"/>
              <a:t>m</a:t>
            </a:r>
            <a:r>
              <a:rPr lang="fr-BE" dirty="0" smtClean="0"/>
              <a:t>archés publics;</a:t>
            </a:r>
          </a:p>
          <a:p>
            <a:r>
              <a:rPr lang="fr-BE" dirty="0" smtClean="0"/>
              <a:t>Dossiers concernant la législation européenne relative aux Fonds européens;</a:t>
            </a:r>
          </a:p>
          <a:p>
            <a:r>
              <a:rPr lang="fr-BE" dirty="0" smtClean="0"/>
              <a:t>Absence de </a:t>
            </a:r>
            <a:r>
              <a:rPr lang="fr-BE" dirty="0"/>
              <a:t>r</a:t>
            </a:r>
            <a:r>
              <a:rPr lang="fr-BE" dirty="0" smtClean="0"/>
              <a:t>éponse sur l’avis circonstancié de la COM (art. 9(2) de la DIR prévoyant une procédure d’information dans le domaine des normes et réglementations techniques).</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18</a:t>
            </a:fld>
            <a:endParaRPr lang="fr-BE"/>
          </a:p>
        </p:txBody>
      </p:sp>
    </p:spTree>
    <p:extLst>
      <p:ext uri="{BB962C8B-B14F-4D97-AF65-F5344CB8AC3E}">
        <p14:creationId xmlns:p14="http://schemas.microsoft.com/office/powerpoint/2010/main" val="2077314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(6)</a:t>
            </a:r>
            <a:endParaRPr lang="en-US" dirty="0"/>
          </a:p>
        </p:txBody>
      </p:sp>
      <p:sp>
        <p:nvSpPr>
          <p:cNvPr id="3" name="Tijdelijke aanduiding voor inhoud 2"/>
          <p:cNvSpPr>
            <a:spLocks noGrp="1"/>
          </p:cNvSpPr>
          <p:nvPr>
            <p:ph idx="1"/>
          </p:nvPr>
        </p:nvSpPr>
        <p:spPr/>
        <p:txBody>
          <a:bodyPr/>
          <a:lstStyle/>
          <a:p>
            <a:pPr marL="0" indent="0">
              <a:buNone/>
            </a:pPr>
            <a:r>
              <a:rPr lang="fr-BE" b="1" u="sng" dirty="0" smtClean="0"/>
              <a:t>Exception à l’utilisation d’EU Pilot</a:t>
            </a:r>
            <a:r>
              <a:rPr lang="fr-BE" b="1" dirty="0" smtClean="0"/>
              <a:t>:</a:t>
            </a:r>
          </a:p>
          <a:p>
            <a:r>
              <a:rPr lang="fr-BE" dirty="0"/>
              <a:t>U</a:t>
            </a:r>
            <a:r>
              <a:rPr lang="fr-BE" dirty="0" smtClean="0"/>
              <a:t>rgence</a:t>
            </a:r>
          </a:p>
          <a:p>
            <a:r>
              <a:rPr lang="fr-BE" dirty="0" smtClean="0"/>
              <a:t>Autre intérêt supérieur</a:t>
            </a:r>
          </a:p>
          <a:p>
            <a:endParaRPr lang="fr-BE" dirty="0" smtClean="0"/>
          </a:p>
          <a:p>
            <a:pPr marL="0" indent="0">
              <a:buNone/>
            </a:pPr>
            <a:r>
              <a:rPr lang="fr-BE" dirty="0" smtClean="0"/>
              <a:t>            Avec motivation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03" y="4218131"/>
            <a:ext cx="68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A4E69D53-DC5D-4522-98FC-D9AD655F59CF}" type="slidenum">
              <a:rPr lang="fr-BE" smtClean="0"/>
              <a:t>19</a:t>
            </a:fld>
            <a:endParaRPr lang="fr-BE"/>
          </a:p>
        </p:txBody>
      </p:sp>
    </p:spTree>
    <p:extLst>
      <p:ext uri="{BB962C8B-B14F-4D97-AF65-F5344CB8AC3E}">
        <p14:creationId xmlns:p14="http://schemas.microsoft.com/office/powerpoint/2010/main" val="1669818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Introduction (1)</a:t>
            </a:r>
            <a:endParaRPr lang="en-US" dirty="0"/>
          </a:p>
        </p:txBody>
      </p:sp>
      <p:sp>
        <p:nvSpPr>
          <p:cNvPr id="3" name="Tijdelijke aanduiding voor inhoud 2"/>
          <p:cNvSpPr>
            <a:spLocks noGrp="1"/>
          </p:cNvSpPr>
          <p:nvPr>
            <p:ph idx="1"/>
          </p:nvPr>
        </p:nvSpPr>
        <p:spPr/>
        <p:txBody>
          <a:bodyPr>
            <a:normAutofit lnSpcReduction="10000"/>
          </a:bodyPr>
          <a:lstStyle/>
          <a:p>
            <a:pPr marL="0" indent="0">
              <a:buNone/>
            </a:pPr>
            <a:r>
              <a:rPr lang="fr-BE" dirty="0" smtClean="0"/>
              <a:t> Plan:</a:t>
            </a:r>
          </a:p>
          <a:p>
            <a:pPr marL="971550" lvl="1" indent="-514350">
              <a:buFont typeface="+mj-lt"/>
              <a:buAutoNum type="arabicPeriod"/>
            </a:pPr>
            <a:r>
              <a:rPr lang="fr-BE" dirty="0" err="1" smtClean="0"/>
              <a:t>Solvit</a:t>
            </a:r>
            <a:endParaRPr lang="fr-BE" dirty="0" smtClean="0"/>
          </a:p>
          <a:p>
            <a:pPr marL="971550" lvl="1" indent="-514350">
              <a:buFont typeface="+mj-lt"/>
              <a:buAutoNum type="arabicPeriod"/>
            </a:pPr>
            <a:r>
              <a:rPr lang="fr-BE" dirty="0" smtClean="0"/>
              <a:t>EU Pilot</a:t>
            </a:r>
          </a:p>
          <a:p>
            <a:pPr marL="971550" lvl="1" indent="-514350">
              <a:buFont typeface="+mj-lt"/>
              <a:buAutoNum type="arabicPeriod"/>
            </a:pPr>
            <a:r>
              <a:rPr lang="fr-BE" dirty="0" smtClean="0"/>
              <a:t>MNE</a:t>
            </a:r>
          </a:p>
          <a:p>
            <a:pPr marL="457200" lvl="1" indent="0">
              <a:buNone/>
            </a:pPr>
            <a:r>
              <a:rPr lang="fr-BE" i="1" dirty="0" smtClean="0"/>
              <a:t>Pause</a:t>
            </a:r>
          </a:p>
          <a:p>
            <a:pPr marL="971550" lvl="1" indent="-514350">
              <a:buFont typeface="+mj-lt"/>
              <a:buAutoNum type="arabicPeriod" startAt="4"/>
            </a:pPr>
            <a:r>
              <a:rPr lang="fr-BE" dirty="0" smtClean="0"/>
              <a:t>Procédures d’infraction</a:t>
            </a:r>
          </a:p>
          <a:p>
            <a:pPr marL="971550" lvl="1" indent="-514350">
              <a:buFont typeface="+mj-lt"/>
              <a:buAutoNum type="arabicPeriod" startAt="4"/>
            </a:pPr>
            <a:r>
              <a:rPr lang="fr-BE" dirty="0" smtClean="0"/>
              <a:t>Contentieux </a:t>
            </a:r>
          </a:p>
          <a:p>
            <a:pPr marL="457200" lvl="1" indent="0">
              <a:buNone/>
            </a:pPr>
            <a:r>
              <a:rPr lang="fr-BE" i="1" dirty="0" smtClean="0"/>
              <a:t>Q&amp;A</a:t>
            </a:r>
            <a:endParaRPr lang="en-US" i="1"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a:t>
            </a:fld>
            <a:endParaRPr lang="fr-BE"/>
          </a:p>
        </p:txBody>
      </p:sp>
    </p:spTree>
    <p:extLst>
      <p:ext uri="{BB962C8B-B14F-4D97-AF65-F5344CB8AC3E}">
        <p14:creationId xmlns:p14="http://schemas.microsoft.com/office/powerpoint/2010/main" val="2343302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(7)</a:t>
            </a:r>
            <a:endParaRPr lang="en-US" dirty="0"/>
          </a:p>
        </p:txBody>
      </p:sp>
      <p:sp>
        <p:nvSpPr>
          <p:cNvPr id="3" name="Tijdelijke aanduiding voor inhoud 2"/>
          <p:cNvSpPr>
            <a:spLocks noGrp="1"/>
          </p:cNvSpPr>
          <p:nvPr>
            <p:ph idx="1"/>
          </p:nvPr>
        </p:nvSpPr>
        <p:spPr/>
        <p:txBody>
          <a:bodyPr/>
          <a:lstStyle/>
          <a:p>
            <a:pPr marL="0" indent="0">
              <a:buNone/>
            </a:pPr>
            <a:r>
              <a:rPr lang="fr-BE" u="sng" dirty="0" smtClean="0"/>
              <a:t>Modus operandi actuel</a:t>
            </a:r>
            <a:r>
              <a:rPr lang="fr-BE" dirty="0" smtClean="0"/>
              <a:t>:</a:t>
            </a:r>
          </a:p>
          <a:p>
            <a:r>
              <a:rPr lang="fr-BE" dirty="0" smtClean="0"/>
              <a:t>° Dossier </a:t>
            </a:r>
            <a:r>
              <a:rPr lang="fr-BE" dirty="0" smtClean="0">
                <a:sym typeface="Wingdings" panose="05000000000000000000" pitchFamily="2" charset="2"/>
              </a:rPr>
              <a:t> Point de contact national (1j)  </a:t>
            </a:r>
            <a:r>
              <a:rPr lang="fr-BE" dirty="0" err="1" smtClean="0">
                <a:sym typeface="Wingdings" panose="05000000000000000000" pitchFamily="2" charset="2"/>
              </a:rPr>
              <a:t>Eurocoordinateur</a:t>
            </a:r>
            <a:r>
              <a:rPr lang="fr-BE" dirty="0" smtClean="0">
                <a:sym typeface="Wingdings" panose="05000000000000000000" pitchFamily="2" charset="2"/>
              </a:rPr>
              <a:t>  acceptation / rejet du dossier par PC + clôture d’accès (</a:t>
            </a:r>
            <a:r>
              <a:rPr lang="fr-BE" dirty="0">
                <a:sym typeface="Wingdings" panose="05000000000000000000" pitchFamily="2" charset="2"/>
              </a:rPr>
              <a:t>2 – 3 semaines) </a:t>
            </a:r>
            <a:r>
              <a:rPr lang="fr-BE" dirty="0" smtClean="0">
                <a:sym typeface="Wingdings" panose="05000000000000000000" pitchFamily="2" charset="2"/>
              </a:rPr>
              <a:t>  demande de prolongation de délai </a:t>
            </a:r>
            <a:r>
              <a:rPr lang="fr-BE" dirty="0" err="1">
                <a:sym typeface="Wingdings" panose="05000000000000000000" pitchFamily="2" charset="2"/>
              </a:rPr>
              <a:t>é</a:t>
            </a:r>
            <a:r>
              <a:rPr lang="fr-BE" dirty="0" err="1" smtClean="0">
                <a:sym typeface="Wingdings" panose="05000000000000000000" pitchFamily="2" charset="2"/>
              </a:rPr>
              <a:t>vt</a:t>
            </a:r>
            <a:r>
              <a:rPr lang="fr-BE" dirty="0">
                <a:sym typeface="Wingdings" panose="05000000000000000000" pitchFamily="2" charset="2"/>
              </a:rPr>
              <a:t>. </a:t>
            </a:r>
            <a:r>
              <a:rPr lang="fr-BE" dirty="0" smtClean="0">
                <a:sym typeface="Wingdings" panose="05000000000000000000" pitchFamily="2" charset="2"/>
              </a:rPr>
              <a:t> réponse </a:t>
            </a:r>
            <a:r>
              <a:rPr lang="fr-BE" sz="2800" dirty="0" smtClean="0">
                <a:sym typeface="Wingdings" panose="05000000000000000000" pitchFamily="2" charset="2"/>
              </a:rPr>
              <a:t>(10 semaines – prolongation de délai possible) </a:t>
            </a:r>
            <a:r>
              <a:rPr lang="fr-BE" dirty="0" smtClean="0">
                <a:sym typeface="Wingdings" panose="05000000000000000000" pitchFamily="2" charset="2"/>
              </a:rPr>
              <a:t>par les départements techniques</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20</a:t>
            </a:fld>
            <a:endParaRPr lang="fr-BE"/>
          </a:p>
        </p:txBody>
      </p:sp>
    </p:spTree>
    <p:extLst>
      <p:ext uri="{BB962C8B-B14F-4D97-AF65-F5344CB8AC3E}">
        <p14:creationId xmlns:p14="http://schemas.microsoft.com/office/powerpoint/2010/main" val="821232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(8)</a:t>
            </a:r>
            <a:endParaRPr lang="en-US"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fr-BE" dirty="0" smtClean="0"/>
              <a:t>Quid </a:t>
            </a:r>
            <a:r>
              <a:rPr lang="fr-BE" u="sng" dirty="0" smtClean="0"/>
              <a:t>après réponse</a:t>
            </a:r>
            <a:r>
              <a:rPr lang="fr-BE" dirty="0" smtClean="0"/>
              <a:t>? COM peut:</a:t>
            </a:r>
          </a:p>
          <a:p>
            <a:r>
              <a:rPr lang="fr-BE" dirty="0" smtClean="0"/>
              <a:t>Poser des questions supplémentaires;</a:t>
            </a:r>
          </a:p>
          <a:p>
            <a:r>
              <a:rPr lang="fr-BE" dirty="0" smtClean="0"/>
              <a:t>Accepter la réponse à condition que l’EM l’informe quant aux mesures annoncées;</a:t>
            </a:r>
          </a:p>
          <a:p>
            <a:r>
              <a:rPr lang="fr-BE" dirty="0" smtClean="0"/>
              <a:t>Accepter la réponse et classer le dossier sans suite (≈ classement) et informer le plaignant;</a:t>
            </a:r>
          </a:p>
          <a:p>
            <a:r>
              <a:rPr lang="fr-BE" dirty="0" smtClean="0"/>
              <a:t>Rejeter la réponse et clôturer en vue d’entamer une procédure d’infraction (! EU Pilot = administratif + informel; décision infraction = politique + officielle)</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21</a:t>
            </a:fld>
            <a:endParaRPr lang="fr-BE"/>
          </a:p>
        </p:txBody>
      </p:sp>
    </p:spTree>
    <p:extLst>
      <p:ext uri="{BB962C8B-B14F-4D97-AF65-F5344CB8AC3E}">
        <p14:creationId xmlns:p14="http://schemas.microsoft.com/office/powerpoint/2010/main" val="660728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(9)</a:t>
            </a:r>
            <a:endParaRPr lang="en-US" dirty="0"/>
          </a:p>
        </p:txBody>
      </p:sp>
      <p:sp>
        <p:nvSpPr>
          <p:cNvPr id="3" name="Tijdelijke aanduiding voor inhoud 2"/>
          <p:cNvSpPr>
            <a:spLocks noGrp="1"/>
          </p:cNvSpPr>
          <p:nvPr>
            <p:ph idx="1"/>
          </p:nvPr>
        </p:nvSpPr>
        <p:spPr/>
        <p:txBody>
          <a:bodyPr/>
          <a:lstStyle/>
          <a:p>
            <a:r>
              <a:rPr lang="en-US" dirty="0">
                <a:hlinkClick r:id="rId2"/>
              </a:rPr>
              <a:t>https://</a:t>
            </a:r>
            <a:r>
              <a:rPr lang="en-US" dirty="0" smtClean="0">
                <a:hlinkClick r:id="rId2"/>
              </a:rPr>
              <a:t>webgate.ec.europa.eu/pilotms/index.cfm</a:t>
            </a:r>
            <a:r>
              <a:rPr lang="en-US" dirty="0" smtClean="0"/>
              <a:t>  </a:t>
            </a: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22</a:t>
            </a:fld>
            <a:endParaRPr lang="fr-BE"/>
          </a:p>
        </p:txBody>
      </p:sp>
    </p:spTree>
    <p:extLst>
      <p:ext uri="{BB962C8B-B14F-4D97-AF65-F5344CB8AC3E}">
        <p14:creationId xmlns:p14="http://schemas.microsoft.com/office/powerpoint/2010/main" val="3630718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(10)</a:t>
            </a:r>
            <a:endParaRPr lang="en-US"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fr-BE" u="sng" dirty="0" smtClean="0"/>
              <a:t>Recommandations</a:t>
            </a:r>
            <a:r>
              <a:rPr lang="fr-BE" dirty="0" smtClean="0"/>
              <a:t> visant à clôturer un dossier rapidement et positivement:</a:t>
            </a:r>
          </a:p>
          <a:p>
            <a:pPr marL="514350" indent="-514350">
              <a:buAutoNum type="arabicParenR"/>
            </a:pPr>
            <a:r>
              <a:rPr lang="fr-BE" dirty="0" smtClean="0"/>
              <a:t>Respectez / apprenez le droit européen;</a:t>
            </a:r>
          </a:p>
          <a:p>
            <a:pPr marL="514350" indent="-514350">
              <a:buAutoNum type="arabicParenR"/>
            </a:pPr>
            <a:r>
              <a:rPr lang="fr-BE" dirty="0" smtClean="0"/>
              <a:t>Informez l’administration/les pouvoir locaux de l’existence d’EU Pilot et de ses avantages et conséquences;</a:t>
            </a:r>
          </a:p>
          <a:p>
            <a:pPr marL="514350" indent="-514350">
              <a:buAutoNum type="arabicParenR"/>
            </a:pPr>
            <a:r>
              <a:rPr lang="fr-BE" dirty="0" smtClean="0"/>
              <a:t>Détermination de compétences dès le début;</a:t>
            </a:r>
          </a:p>
          <a:p>
            <a:pPr marL="514350" indent="-514350">
              <a:buAutoNum type="arabicParenR"/>
            </a:pPr>
            <a:r>
              <a:rPr lang="fr-BE" dirty="0" smtClean="0"/>
              <a:t>Esprit critique: s’agit-il d’un dossier EU Pilot ou </a:t>
            </a:r>
            <a:r>
              <a:rPr lang="fr-BE" dirty="0" err="1" smtClean="0"/>
              <a:t>Solvit</a:t>
            </a:r>
            <a:r>
              <a:rPr lang="fr-BE" dirty="0" smtClean="0"/>
              <a:t>?;</a:t>
            </a:r>
          </a:p>
          <a:p>
            <a:pPr marL="400050" lvl="1" indent="0">
              <a:buNone/>
            </a:pPr>
            <a:r>
              <a:rPr lang="fr-BE" dirty="0" smtClean="0"/>
              <a:t>	Motivation nécessaire </a:t>
            </a:r>
            <a:r>
              <a:rPr lang="fr-BE" dirty="0"/>
              <a:t>+ l’épuisement des moyens </a:t>
            </a:r>
            <a:r>
              <a:rPr lang="fr-BE" dirty="0" smtClean="0"/>
              <a:t>internes</a:t>
            </a:r>
          </a:p>
          <a:p>
            <a:pPr marL="514350" indent="-514350">
              <a:buAutoNum type="arabicParenR"/>
            </a:pPr>
            <a:r>
              <a:rPr lang="fr-BE" dirty="0" smtClean="0"/>
              <a:t>Si nécessaire, </a:t>
            </a:r>
            <a:r>
              <a:rPr lang="fr-BE" i="1" dirty="0" err="1" smtClean="0"/>
              <a:t>asap</a:t>
            </a:r>
            <a:r>
              <a:rPr lang="fr-BE" dirty="0" smtClean="0"/>
              <a:t> demande de traduction; </a:t>
            </a:r>
          </a:p>
          <a:p>
            <a:pPr marL="514350" indent="-514350">
              <a:buFont typeface="Arial" panose="020B0604020202020204" pitchFamily="34" charset="0"/>
              <a:buAutoNum type="arabicParenR"/>
            </a:pPr>
            <a:r>
              <a:rPr lang="fr-BE" dirty="0"/>
              <a:t>Prolongation de délai: </a:t>
            </a:r>
            <a:r>
              <a:rPr lang="fr-BE" dirty="0" smtClean="0"/>
              <a:t>motivation fondée;</a:t>
            </a:r>
          </a:p>
          <a:p>
            <a:pPr marL="514350" indent="-514350">
              <a:buAutoNum type="arabicParenR"/>
            </a:pPr>
            <a:endParaRPr lang="fr-BE" dirty="0" smtClean="0"/>
          </a:p>
          <a:p>
            <a:pPr marL="514350" indent="-514350">
              <a:buAutoNum type="arabicParenR"/>
            </a:pPr>
            <a:endParaRPr lang="fr-BE" dirty="0" smtClean="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23</a:t>
            </a:fld>
            <a:endParaRPr lang="fr-BE"/>
          </a:p>
        </p:txBody>
      </p:sp>
    </p:spTree>
    <p:extLst>
      <p:ext uri="{BB962C8B-B14F-4D97-AF65-F5344CB8AC3E}">
        <p14:creationId xmlns:p14="http://schemas.microsoft.com/office/powerpoint/2010/main" val="346000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(11)</a:t>
            </a:r>
            <a:endParaRPr lang="en-US" dirty="0"/>
          </a:p>
        </p:txBody>
      </p:sp>
      <p:sp>
        <p:nvSpPr>
          <p:cNvPr id="3" name="Tijdelijke aanduiding voor inhoud 2"/>
          <p:cNvSpPr>
            <a:spLocks noGrp="1"/>
          </p:cNvSpPr>
          <p:nvPr>
            <p:ph idx="1"/>
          </p:nvPr>
        </p:nvSpPr>
        <p:spPr/>
        <p:txBody>
          <a:bodyPr>
            <a:normAutofit fontScale="62500" lnSpcReduction="20000"/>
          </a:bodyPr>
          <a:lstStyle/>
          <a:p>
            <a:pPr marL="742950" indent="-742950">
              <a:buFont typeface="+mj-lt"/>
              <a:buAutoNum type="arabicPeriod" startAt="7"/>
            </a:pPr>
            <a:r>
              <a:rPr lang="fr-BE" sz="4400" dirty="0" smtClean="0"/>
              <a:t>Réponses:</a:t>
            </a:r>
          </a:p>
          <a:p>
            <a:pPr marL="914400" lvl="1" indent="-514350"/>
            <a:r>
              <a:rPr lang="fr-BE" sz="3600" dirty="0" smtClean="0"/>
              <a:t>Rédaction </a:t>
            </a:r>
            <a:r>
              <a:rPr lang="fr-BE" sz="3600" dirty="0" err="1" smtClean="0"/>
              <a:t>asap</a:t>
            </a:r>
            <a:r>
              <a:rPr lang="fr-BE" sz="3600" dirty="0" smtClean="0"/>
              <a:t> (réunions);</a:t>
            </a:r>
          </a:p>
          <a:p>
            <a:pPr marL="914400" lvl="1" indent="-514350"/>
            <a:r>
              <a:rPr lang="fr-BE" sz="3600" dirty="0" smtClean="0"/>
              <a:t>Répondez aux questions de la COM – soyez complets;</a:t>
            </a:r>
          </a:p>
          <a:p>
            <a:pPr marL="914400" lvl="1" indent="-514350"/>
            <a:r>
              <a:rPr lang="fr-BE" sz="3600" dirty="0" smtClean="0"/>
              <a:t>Prudence quant au contenu;</a:t>
            </a:r>
          </a:p>
          <a:p>
            <a:pPr marL="914400" lvl="1" indent="-514350"/>
            <a:r>
              <a:rPr lang="fr-BE" sz="3600" dirty="0" smtClean="0"/>
              <a:t>Cohérence dans les réponses;</a:t>
            </a:r>
          </a:p>
          <a:p>
            <a:pPr marL="914400" lvl="1" indent="-514350"/>
            <a:r>
              <a:rPr lang="fr-BE" sz="3600" dirty="0"/>
              <a:t>Se conformer au droit de l’UE (sens </a:t>
            </a:r>
            <a:r>
              <a:rPr lang="fr-BE" sz="3600" dirty="0" smtClean="0"/>
              <a:t>large);</a:t>
            </a:r>
          </a:p>
          <a:p>
            <a:pPr marL="800100" lvl="2" indent="0">
              <a:buNone/>
            </a:pPr>
            <a:r>
              <a:rPr lang="fr-BE" sz="3200" dirty="0" smtClean="0"/>
              <a:t>		(Ne pas défendre ce qui indéfendable)</a:t>
            </a:r>
          </a:p>
          <a:p>
            <a:pPr marL="914400" lvl="1" indent="-514350"/>
            <a:r>
              <a:rPr lang="fr-BE" sz="3600" dirty="0" smtClean="0"/>
              <a:t>Signature par le supérieur hiérarchique.</a:t>
            </a:r>
          </a:p>
          <a:p>
            <a:pPr marL="914400" lvl="1" indent="-514350"/>
            <a:endParaRPr lang="fr-BE" sz="3600" dirty="0" smtClean="0"/>
          </a:p>
          <a:p>
            <a:pPr marL="0" indent="0">
              <a:buNone/>
            </a:pPr>
            <a:r>
              <a:rPr lang="fr-BE" sz="4000" dirty="0" smtClean="0"/>
              <a:t>	Le </a:t>
            </a:r>
            <a:r>
              <a:rPr lang="fr-BE" sz="4000" dirty="0"/>
              <a:t>délai est </a:t>
            </a:r>
            <a:r>
              <a:rPr lang="fr-BE" sz="4000" dirty="0" smtClean="0"/>
              <a:t>relatif, </a:t>
            </a:r>
            <a:r>
              <a:rPr lang="fr-BE" sz="4000" dirty="0"/>
              <a:t>une bonne réponse </a:t>
            </a:r>
            <a:r>
              <a:rPr lang="fr-BE" sz="4000" dirty="0" smtClean="0"/>
              <a:t>est plus 	importante!</a:t>
            </a:r>
            <a:endParaRPr lang="en-US" sz="4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57192"/>
            <a:ext cx="6826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A4E69D53-DC5D-4522-98FC-D9AD655F59CF}" type="slidenum">
              <a:rPr lang="fr-BE" smtClean="0"/>
              <a:t>24</a:t>
            </a:fld>
            <a:endParaRPr lang="fr-BE"/>
          </a:p>
        </p:txBody>
      </p:sp>
    </p:spTree>
    <p:extLst>
      <p:ext uri="{BB962C8B-B14F-4D97-AF65-F5344CB8AC3E}">
        <p14:creationId xmlns:p14="http://schemas.microsoft.com/office/powerpoint/2010/main" val="4219141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(12)</a:t>
            </a:r>
            <a:endParaRPr lang="en-US" dirty="0"/>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startAt="8"/>
            </a:pPr>
            <a:r>
              <a:rPr lang="fr-FR" dirty="0"/>
              <a:t>Demander l’avis des agents plaidant devant la </a:t>
            </a:r>
            <a:r>
              <a:rPr lang="fr-FR" dirty="0" smtClean="0"/>
              <a:t>CJUE</a:t>
            </a:r>
            <a:endParaRPr lang="fr-FR" dirty="0"/>
          </a:p>
          <a:p>
            <a:pPr marL="914400" lvl="1" indent="-514350"/>
            <a:r>
              <a:rPr lang="fr-FR" dirty="0"/>
              <a:t>Avis </a:t>
            </a:r>
            <a:r>
              <a:rPr lang="fr-FR" dirty="0" smtClean="0"/>
              <a:t>non-contraignant;</a:t>
            </a:r>
            <a:endParaRPr lang="fr-FR" dirty="0"/>
          </a:p>
          <a:p>
            <a:pPr marL="914400" lvl="1" indent="-514350"/>
            <a:r>
              <a:rPr lang="fr-FR" dirty="0"/>
              <a:t>Seulement dans les cas où il y a référence / rapport avec la </a:t>
            </a:r>
            <a:r>
              <a:rPr lang="fr-FR" dirty="0">
                <a:solidFill>
                  <a:srgbClr val="FF0000"/>
                </a:solidFill>
              </a:rPr>
              <a:t>jurisprudence de la CJUE </a:t>
            </a:r>
            <a:r>
              <a:rPr lang="fr-FR" dirty="0"/>
              <a:t>ou avec les </a:t>
            </a:r>
            <a:r>
              <a:rPr lang="fr-FR" dirty="0">
                <a:solidFill>
                  <a:srgbClr val="FF0000"/>
                </a:solidFill>
              </a:rPr>
              <a:t>principes généraux </a:t>
            </a:r>
            <a:r>
              <a:rPr lang="fr-FR" dirty="0"/>
              <a:t>du droit de </a:t>
            </a:r>
            <a:r>
              <a:rPr lang="fr-FR" dirty="0" smtClean="0"/>
              <a:t>l’UE;</a:t>
            </a:r>
            <a:endParaRPr lang="fr-FR" dirty="0"/>
          </a:p>
          <a:p>
            <a:pPr marL="914400" lvl="1" indent="-514350"/>
            <a:r>
              <a:rPr lang="fr-FR" dirty="0"/>
              <a:t>Procédure abrégée (° dossier </a:t>
            </a:r>
            <a:r>
              <a:rPr lang="fr-FR" dirty="0" smtClean="0">
                <a:sym typeface="Wingdings" panose="05000000000000000000" pitchFamily="2" charset="2"/>
              </a:rPr>
              <a:t></a:t>
            </a:r>
            <a:r>
              <a:rPr lang="fr-FR" dirty="0" smtClean="0"/>
              <a:t> </a:t>
            </a:r>
            <a:r>
              <a:rPr lang="fr-FR" dirty="0"/>
              <a:t>point de contact </a:t>
            </a:r>
            <a:r>
              <a:rPr lang="fr-FR" dirty="0" smtClean="0">
                <a:sym typeface="Wingdings" panose="05000000000000000000" pitchFamily="2" charset="2"/>
              </a:rPr>
              <a:t></a:t>
            </a:r>
            <a:r>
              <a:rPr lang="fr-FR" dirty="0" smtClean="0"/>
              <a:t> </a:t>
            </a:r>
            <a:r>
              <a:rPr lang="fr-FR" dirty="0" err="1" smtClean="0"/>
              <a:t>Eurocoordinateurs</a:t>
            </a:r>
            <a:r>
              <a:rPr lang="fr-FR" dirty="0"/>
              <a:t> </a:t>
            </a:r>
            <a:r>
              <a:rPr lang="fr-FR" dirty="0" smtClean="0">
                <a:sym typeface="Wingdings" panose="05000000000000000000" pitchFamily="2" charset="2"/>
              </a:rPr>
              <a:t></a:t>
            </a:r>
            <a:r>
              <a:rPr lang="fr-FR" dirty="0" smtClean="0"/>
              <a:t> acceptation/rejet </a:t>
            </a:r>
            <a:r>
              <a:rPr lang="fr-FR" dirty="0" smtClean="0">
                <a:sym typeface="Wingdings" panose="05000000000000000000" pitchFamily="2" charset="2"/>
              </a:rPr>
              <a:t></a:t>
            </a:r>
            <a:r>
              <a:rPr lang="fr-FR" dirty="0" smtClean="0"/>
              <a:t> </a:t>
            </a:r>
            <a:r>
              <a:rPr lang="fr-FR" dirty="0"/>
              <a:t>agents CJUE </a:t>
            </a:r>
            <a:r>
              <a:rPr lang="fr-FR" dirty="0" smtClean="0">
                <a:sym typeface="Wingdings" panose="05000000000000000000" pitchFamily="2" charset="2"/>
              </a:rPr>
              <a:t></a:t>
            </a:r>
            <a:r>
              <a:rPr lang="fr-FR" dirty="0" smtClean="0"/>
              <a:t> </a:t>
            </a:r>
            <a:r>
              <a:rPr lang="fr-FR" dirty="0"/>
              <a:t>réponse à la </a:t>
            </a:r>
            <a:r>
              <a:rPr lang="fr-FR" dirty="0" smtClean="0"/>
              <a:t>COM).</a:t>
            </a:r>
            <a:endParaRPr lang="fr-FR" dirty="0"/>
          </a:p>
          <a:p>
            <a:pPr marL="514350" indent="-514350">
              <a:buFont typeface="+mj-lt"/>
              <a:buAutoNum type="arabicPeriod" startAt="8"/>
            </a:pP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25</a:t>
            </a:fld>
            <a:endParaRPr lang="fr-BE"/>
          </a:p>
        </p:txBody>
      </p:sp>
    </p:spTree>
    <p:extLst>
      <p:ext uri="{BB962C8B-B14F-4D97-AF65-F5344CB8AC3E}">
        <p14:creationId xmlns:p14="http://schemas.microsoft.com/office/powerpoint/2010/main" val="2765305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(13)</a:t>
            </a:r>
            <a:endParaRPr lang="en-US" dirty="0"/>
          </a:p>
        </p:txBody>
      </p:sp>
      <p:sp>
        <p:nvSpPr>
          <p:cNvPr id="3" name="Tijdelijke aanduiding voor inhoud 2"/>
          <p:cNvSpPr>
            <a:spLocks noGrp="1"/>
          </p:cNvSpPr>
          <p:nvPr>
            <p:ph idx="1"/>
          </p:nvPr>
        </p:nvSpPr>
        <p:spPr/>
        <p:txBody>
          <a:bodyPr/>
          <a:lstStyle/>
          <a:p>
            <a:pPr marL="514350" indent="-514350">
              <a:buFont typeface="+mj-lt"/>
              <a:buAutoNum type="arabicPeriod" startAt="9"/>
            </a:pPr>
            <a:r>
              <a:rPr lang="fr-BE" dirty="0" smtClean="0"/>
              <a:t>Tout au long de la procédure: communication avec la COM;</a:t>
            </a:r>
          </a:p>
          <a:p>
            <a:pPr marL="514350" indent="-514350">
              <a:buFont typeface="+mj-lt"/>
              <a:buAutoNum type="arabicPeriod" startAt="9"/>
            </a:pPr>
            <a:r>
              <a:rPr lang="fr-BE" dirty="0" smtClean="0"/>
              <a:t> N’attendez pas la mise en demeure pour prendre des mesures nationales.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256309"/>
            <a:ext cx="6762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A4E69D53-DC5D-4522-98FC-D9AD655F59CF}" type="slidenum">
              <a:rPr lang="fr-BE" smtClean="0"/>
              <a:t>26</a:t>
            </a:fld>
            <a:endParaRPr lang="fr-BE"/>
          </a:p>
        </p:txBody>
      </p:sp>
    </p:spTree>
    <p:extLst>
      <p:ext uri="{BB962C8B-B14F-4D97-AF65-F5344CB8AC3E}">
        <p14:creationId xmlns:p14="http://schemas.microsoft.com/office/powerpoint/2010/main" val="1179685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(14)</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7075850" cy="413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al 7"/>
          <p:cNvSpPr/>
          <p:nvPr/>
        </p:nvSpPr>
        <p:spPr>
          <a:xfrm>
            <a:off x="5364088" y="515719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al 8"/>
          <p:cNvSpPr/>
          <p:nvPr/>
        </p:nvSpPr>
        <p:spPr>
          <a:xfrm>
            <a:off x="7740352" y="515719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numéro de diapositive 2"/>
          <p:cNvSpPr>
            <a:spLocks noGrp="1"/>
          </p:cNvSpPr>
          <p:nvPr>
            <p:ph type="sldNum" sz="quarter" idx="12"/>
          </p:nvPr>
        </p:nvSpPr>
        <p:spPr/>
        <p:txBody>
          <a:bodyPr/>
          <a:lstStyle/>
          <a:p>
            <a:fld id="{A4E69D53-DC5D-4522-98FC-D9AD655F59CF}" type="slidenum">
              <a:rPr lang="fr-BE" smtClean="0"/>
              <a:t>27</a:t>
            </a:fld>
            <a:endParaRPr lang="fr-BE"/>
          </a:p>
        </p:txBody>
      </p:sp>
    </p:spTree>
    <p:extLst>
      <p:ext uri="{BB962C8B-B14F-4D97-AF65-F5344CB8AC3E}">
        <p14:creationId xmlns:p14="http://schemas.microsoft.com/office/powerpoint/2010/main" val="2247850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EU Pilot (15)</a:t>
            </a:r>
            <a:endParaRPr lang="en-US"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587" y="2152650"/>
            <a:ext cx="81248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al 4"/>
          <p:cNvSpPr/>
          <p:nvPr/>
        </p:nvSpPr>
        <p:spPr>
          <a:xfrm>
            <a:off x="4788024" y="558924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al 5"/>
          <p:cNvSpPr/>
          <p:nvPr/>
        </p:nvSpPr>
        <p:spPr>
          <a:xfrm>
            <a:off x="2339752" y="558924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numéro de diapositive 2"/>
          <p:cNvSpPr>
            <a:spLocks noGrp="1"/>
          </p:cNvSpPr>
          <p:nvPr>
            <p:ph type="sldNum" sz="quarter" idx="12"/>
          </p:nvPr>
        </p:nvSpPr>
        <p:spPr/>
        <p:txBody>
          <a:bodyPr/>
          <a:lstStyle/>
          <a:p>
            <a:fld id="{A4E69D53-DC5D-4522-98FC-D9AD655F59CF}" type="slidenum">
              <a:rPr lang="fr-BE" smtClean="0"/>
              <a:t>28</a:t>
            </a:fld>
            <a:endParaRPr lang="fr-BE"/>
          </a:p>
        </p:txBody>
      </p:sp>
    </p:spTree>
    <p:extLst>
      <p:ext uri="{BB962C8B-B14F-4D97-AF65-F5344CB8AC3E}">
        <p14:creationId xmlns:p14="http://schemas.microsoft.com/office/powerpoint/2010/main" val="195179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nl-NL" altLang="en-US" b="1" dirty="0" smtClean="0">
              <a:solidFill>
                <a:schemeClr val="accent1"/>
              </a:solidFill>
            </a:endParaRPr>
          </a:p>
          <a:p>
            <a:pPr marL="0" indent="0" algn="ctr">
              <a:buNone/>
            </a:pPr>
            <a:endParaRPr lang="nl-NL" altLang="en-US" b="1" dirty="0">
              <a:solidFill>
                <a:schemeClr val="accent1"/>
              </a:solidFill>
            </a:endParaRPr>
          </a:p>
          <a:p>
            <a:pPr marL="0" indent="0" algn="ctr">
              <a:buNone/>
            </a:pPr>
            <a:r>
              <a:rPr lang="nl-NL" altLang="en-US" b="1" dirty="0" smtClean="0">
                <a:solidFill>
                  <a:schemeClr val="accent1"/>
                </a:solidFill>
              </a:rPr>
              <a:t>3. LA </a:t>
            </a:r>
            <a:r>
              <a:rPr lang="nl-NL" altLang="en-US" b="1" dirty="0">
                <a:solidFill>
                  <a:schemeClr val="accent1"/>
                </a:solidFill>
              </a:rPr>
              <a:t>PHASE DE TRANSPOSITION </a:t>
            </a:r>
            <a:r>
              <a:rPr lang="nl-NL" altLang="en-US" b="1" dirty="0" smtClean="0">
                <a:solidFill>
                  <a:schemeClr val="accent1"/>
                </a:solidFill>
              </a:rPr>
              <a:t>DES </a:t>
            </a:r>
            <a:r>
              <a:rPr lang="nl-NL" altLang="en-US" b="1" dirty="0">
                <a:solidFill>
                  <a:schemeClr val="accent1"/>
                </a:solidFill>
              </a:rPr>
              <a:t>DIRECTIVES EUROPENNES</a:t>
            </a:r>
            <a:endParaRPr lang="en-US" dirty="0">
              <a:solidFill>
                <a:schemeClr val="accent1"/>
              </a:solidFill>
            </a:endParaRPr>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29</a:t>
            </a:fld>
            <a:endParaRPr lang="fr-BE"/>
          </a:p>
        </p:txBody>
      </p:sp>
    </p:spTree>
    <p:extLst>
      <p:ext uri="{BB962C8B-B14F-4D97-AF65-F5344CB8AC3E}">
        <p14:creationId xmlns:p14="http://schemas.microsoft.com/office/powerpoint/2010/main" val="260817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Introduction (2)</a:t>
            </a:r>
            <a:endParaRPr lang="en-US" dirty="0"/>
          </a:p>
        </p:txBody>
      </p:sp>
      <p:sp>
        <p:nvSpPr>
          <p:cNvPr id="3" name="Tijdelijke aanduiding voor inhoud 2"/>
          <p:cNvSpPr>
            <a:spLocks noGrp="1"/>
          </p:cNvSpPr>
          <p:nvPr>
            <p:ph idx="1"/>
          </p:nvPr>
        </p:nvSpPr>
        <p:spPr>
          <a:xfrm>
            <a:off x="539552" y="1988840"/>
            <a:ext cx="8229600" cy="4137323"/>
          </a:xfrm>
        </p:spPr>
        <p:txBody>
          <a:bodyPr>
            <a:normAutofit fontScale="85000" lnSpcReduction="20000"/>
          </a:bodyPr>
          <a:lstStyle/>
          <a:p>
            <a:pPr marL="0" indent="0">
              <a:buNone/>
            </a:pPr>
            <a:r>
              <a:rPr lang="fr-BE" b="1" u="sng" dirty="0" smtClean="0"/>
              <a:t>Traitement d’une plainte par la COM:</a:t>
            </a:r>
          </a:p>
          <a:p>
            <a:pPr marL="0" indent="0">
              <a:buNone/>
            </a:pPr>
            <a:r>
              <a:rPr lang="fr-BE" dirty="0" smtClean="0"/>
              <a:t>Plainte (dans sa propre langue – par internet ou par la poste) </a:t>
            </a:r>
            <a:r>
              <a:rPr lang="fr-BE" dirty="0" smtClean="0">
                <a:sym typeface="Wingdings" panose="05000000000000000000" pitchFamily="2" charset="2"/>
              </a:rPr>
              <a:t> confirmation de réception (15j) par COM  examen (12m ou plus)  3 options:</a:t>
            </a:r>
          </a:p>
          <a:p>
            <a:pPr marL="971550" lvl="1" indent="-514350">
              <a:buFont typeface="+mj-lt"/>
              <a:buAutoNum type="arabicPeriod"/>
            </a:pPr>
            <a:r>
              <a:rPr lang="fr-BE" dirty="0" smtClean="0">
                <a:sym typeface="Wingdings" panose="05000000000000000000" pitchFamily="2" charset="2"/>
              </a:rPr>
              <a:t>Si non-fondée: clôture par la COM;</a:t>
            </a:r>
          </a:p>
          <a:p>
            <a:pPr marL="971550" lvl="1" indent="-514350">
              <a:buFont typeface="+mj-lt"/>
              <a:buAutoNum type="arabicPeriod"/>
            </a:pPr>
            <a:r>
              <a:rPr lang="fr-BE" dirty="0" smtClean="0">
                <a:sym typeface="Wingdings" panose="05000000000000000000" pitchFamily="2" charset="2"/>
              </a:rPr>
              <a:t>Si possible, proposition de transmettre le dossier à </a:t>
            </a:r>
            <a:r>
              <a:rPr lang="fr-BE" dirty="0" err="1" smtClean="0">
                <a:sym typeface="Wingdings" panose="05000000000000000000" pitchFamily="2" charset="2"/>
              </a:rPr>
              <a:t>Solvit</a:t>
            </a:r>
            <a:r>
              <a:rPr lang="fr-BE" dirty="0" smtClean="0">
                <a:sym typeface="Wingdings" panose="05000000000000000000" pitchFamily="2" charset="2"/>
              </a:rPr>
              <a:t> ou autres services de médiation;</a:t>
            </a:r>
          </a:p>
          <a:p>
            <a:pPr marL="971550" lvl="1" indent="-514350">
              <a:buFont typeface="+mj-lt"/>
              <a:buAutoNum type="arabicPeriod"/>
            </a:pPr>
            <a:r>
              <a:rPr lang="fr-BE" dirty="0" smtClean="0">
                <a:sym typeface="Wingdings" panose="05000000000000000000" pitchFamily="2" charset="2"/>
              </a:rPr>
              <a:t>Transmission de la plainte à l’EM concerné (EU Pilot, </a:t>
            </a:r>
            <a:r>
              <a:rPr lang="fr-BE" dirty="0" err="1">
                <a:sym typeface="Wingdings" panose="05000000000000000000" pitchFamily="2" charset="2"/>
              </a:rPr>
              <a:t>é</a:t>
            </a:r>
            <a:r>
              <a:rPr lang="fr-BE" dirty="0" err="1" smtClean="0">
                <a:sym typeface="Wingdings" panose="05000000000000000000" pitchFamily="2" charset="2"/>
              </a:rPr>
              <a:t>vt</a:t>
            </a:r>
            <a:r>
              <a:rPr lang="fr-BE" dirty="0" smtClean="0">
                <a:sym typeface="Wingdings" panose="05000000000000000000" pitchFamily="2" charset="2"/>
              </a:rPr>
              <a:t>. </a:t>
            </a:r>
            <a:r>
              <a:rPr lang="fr-BE" dirty="0">
                <a:sym typeface="Wingdings" panose="05000000000000000000" pitchFamily="2" charset="2"/>
              </a:rPr>
              <a:t>p</a:t>
            </a:r>
            <a:r>
              <a:rPr lang="fr-BE" dirty="0" smtClean="0">
                <a:sym typeface="Wingdings" panose="05000000000000000000" pitchFamily="2" charset="2"/>
              </a:rPr>
              <a:t>rocédure d’infraction, saisine)</a:t>
            </a:r>
          </a:p>
          <a:p>
            <a:pPr marL="457200" lvl="1" indent="0">
              <a:buNone/>
            </a:pPr>
            <a:r>
              <a:rPr lang="fr-BE" dirty="0" smtClean="0">
                <a:sym typeface="Wingdings" panose="05000000000000000000" pitchFamily="2" charset="2"/>
              </a:rPr>
              <a:t>COM informe le plaignant de chaque étape et de la solution définitive.</a:t>
            </a:r>
          </a:p>
          <a:p>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3</a:t>
            </a:fld>
            <a:endParaRPr lang="fr-BE"/>
          </a:p>
        </p:txBody>
      </p:sp>
    </p:spTree>
    <p:extLst>
      <p:ext uri="{BB962C8B-B14F-4D97-AF65-F5344CB8AC3E}">
        <p14:creationId xmlns:p14="http://schemas.microsoft.com/office/powerpoint/2010/main" val="3963818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95536" y="1052736"/>
            <a:ext cx="6911975" cy="935038"/>
          </a:xfrm>
          <a:extLst>
            <a:ext uri="{909E8E84-426E-40DD-AFC4-6F175D3DCCD1}">
              <a14:hiddenFill xmlns:a14="http://schemas.microsoft.com/office/drawing/2010/main">
                <a:solidFill>
                  <a:srgbClr val="EAEAEA"/>
                </a:solidFill>
              </a14:hiddenFill>
            </a:ext>
          </a:extLst>
        </p:spPr>
        <p:txBody>
          <a:bodyPr>
            <a:normAutofit fontScale="90000"/>
          </a:bodyPr>
          <a:lstStyle/>
          <a:p>
            <a:r>
              <a:rPr lang="nl-NL" altLang="en-US" sz="3200" b="1" dirty="0" smtClean="0"/>
              <a:t>III. La PHASE DE TRANSPOSITION des DIRECTIVES EUROPENNES</a:t>
            </a:r>
          </a:p>
        </p:txBody>
      </p:sp>
      <p:sp>
        <p:nvSpPr>
          <p:cNvPr id="4099" name="Rectangle 3"/>
          <p:cNvSpPr>
            <a:spLocks noGrp="1" noChangeArrowheads="1"/>
          </p:cNvSpPr>
          <p:nvPr>
            <p:ph type="body" idx="4294967295"/>
          </p:nvPr>
        </p:nvSpPr>
        <p:spPr>
          <a:xfrm>
            <a:off x="521488" y="1988840"/>
            <a:ext cx="8640762" cy="4724616"/>
          </a:xfrm>
          <a:extLst>
            <a:ext uri="{909E8E84-426E-40DD-AFC4-6F175D3DCCD1}">
              <a14:hiddenFill xmlns:a14="http://schemas.microsoft.com/office/drawing/2010/main">
                <a:solidFill>
                  <a:srgbClr val="EAEAEA"/>
                </a:solidFill>
              </a14:hiddenFill>
            </a:ext>
          </a:extLst>
        </p:spPr>
        <p:txBody>
          <a:bodyPr>
            <a:normAutofit fontScale="92500"/>
          </a:bodyPr>
          <a:lstStyle/>
          <a:p>
            <a:pPr marL="0" indent="0" algn="ctr">
              <a:lnSpc>
                <a:spcPct val="80000"/>
              </a:lnSpc>
              <a:buFontTx/>
              <a:buNone/>
            </a:pPr>
            <a:r>
              <a:rPr lang="nl-NL" altLang="fr-FR" sz="2400" b="1" u="sng" dirty="0" smtClean="0">
                <a:ea typeface="ＭＳ Ｐゴシック" pitchFamily="34" charset="-128"/>
                <a:cs typeface="Times New Roman" pitchFamily="18" charset="0"/>
              </a:rPr>
              <a:t>CONSTAT ET DERNIERS CHIFFRES OFFICIELS</a:t>
            </a:r>
          </a:p>
          <a:p>
            <a:pPr>
              <a:lnSpc>
                <a:spcPct val="80000"/>
              </a:lnSpc>
              <a:buFont typeface="Wingdings" panose="05000000000000000000" pitchFamily="2" charset="2"/>
              <a:buChar char="Ø"/>
            </a:pPr>
            <a:r>
              <a:rPr lang="nl-NL" altLang="fr-FR" sz="2400" dirty="0" smtClean="0">
                <a:ea typeface="ＭＳ Ｐゴシック" pitchFamily="34" charset="-128"/>
                <a:cs typeface="Times New Roman" pitchFamily="18" charset="0"/>
              </a:rPr>
              <a:t>30ème  rapport </a:t>
            </a:r>
            <a:r>
              <a:rPr lang="nl-NL" altLang="fr-FR" sz="2400" dirty="0" err="1" smtClean="0">
                <a:ea typeface="ＭＳ Ｐゴシック" pitchFamily="34" charset="-128"/>
                <a:cs typeface="Times New Roman" pitchFamily="18" charset="0"/>
              </a:rPr>
              <a:t>semestriel</a:t>
            </a:r>
            <a:r>
              <a:rPr lang="nl-NL" altLang="fr-FR" sz="2400" dirty="0" smtClean="0">
                <a:ea typeface="ＭＳ Ｐゴシック" pitchFamily="34" charset="-128"/>
                <a:cs typeface="Times New Roman" pitchFamily="18" charset="0"/>
              </a:rPr>
              <a:t> de la </a:t>
            </a:r>
            <a:r>
              <a:rPr lang="nl-NL" altLang="fr-FR" sz="2400" dirty="0" err="1" smtClean="0">
                <a:ea typeface="ＭＳ Ｐゴシック" pitchFamily="34" charset="-128"/>
                <a:cs typeface="Times New Roman" pitchFamily="18" charset="0"/>
              </a:rPr>
              <a:t>Commission</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européenne</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sur</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le</a:t>
            </a:r>
            <a:r>
              <a:rPr lang="nl-NL" altLang="fr-FR" sz="2400" dirty="0" smtClean="0">
                <a:ea typeface="ＭＳ Ｐゴシック" pitchFamily="34" charset="-128"/>
                <a:cs typeface="Times New Roman" pitchFamily="18" charset="0"/>
              </a:rPr>
              <a:t> marché intérieur (</a:t>
            </a:r>
            <a:r>
              <a:rPr lang="nl-NL" altLang="fr-FR" sz="2400" dirty="0" err="1" smtClean="0">
                <a:ea typeface="ＭＳ Ｐゴシック" pitchFamily="34" charset="-128"/>
                <a:cs typeface="Times New Roman" pitchFamily="18" charset="0"/>
              </a:rPr>
              <a:t>situation</a:t>
            </a:r>
            <a:r>
              <a:rPr lang="nl-NL" altLang="fr-FR" sz="2400" dirty="0" smtClean="0">
                <a:ea typeface="ＭＳ Ｐゴシック" pitchFamily="34" charset="-128"/>
                <a:cs typeface="Times New Roman" pitchFamily="18" charset="0"/>
              </a:rPr>
              <a:t> au 10.11.2014, </a:t>
            </a:r>
            <a:r>
              <a:rPr lang="nl-NL" altLang="fr-FR" sz="2400" dirty="0" err="1" smtClean="0">
                <a:ea typeface="ＭＳ Ｐゴシック" pitchFamily="34" charset="-128"/>
                <a:cs typeface="Times New Roman" pitchFamily="18" charset="0"/>
              </a:rPr>
              <a:t>publié</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le</a:t>
            </a:r>
            <a:r>
              <a:rPr lang="nl-NL" altLang="fr-FR" sz="2400" dirty="0" smtClean="0">
                <a:ea typeface="ＭＳ Ｐゴシック" pitchFamily="34" charset="-128"/>
                <a:cs typeface="Times New Roman" pitchFamily="18" charset="0"/>
              </a:rPr>
              <a:t> 14.04.2015)</a:t>
            </a:r>
          </a:p>
          <a:p>
            <a:pPr>
              <a:lnSpc>
                <a:spcPct val="80000"/>
              </a:lnSpc>
              <a:buFont typeface="Wingdings" panose="05000000000000000000" pitchFamily="2" charset="2"/>
              <a:buChar char="Ø"/>
            </a:pPr>
            <a:r>
              <a:rPr lang="nl-NL" altLang="fr-FR" sz="2400" dirty="0">
                <a:ea typeface="ＭＳ Ｐゴシック" pitchFamily="34" charset="-128"/>
                <a:cs typeface="Times New Roman" pitchFamily="18" charset="0"/>
                <a:hlinkClick r:id="rId3"/>
              </a:rPr>
              <a:t>http://</a:t>
            </a:r>
            <a:r>
              <a:rPr lang="nl-NL" altLang="fr-FR" sz="2400" dirty="0" smtClean="0">
                <a:ea typeface="ＭＳ Ｐゴシック" pitchFamily="34" charset="-128"/>
                <a:cs typeface="Times New Roman" pitchFamily="18" charset="0"/>
                <a:hlinkClick r:id="rId3"/>
              </a:rPr>
              <a:t>ec.europa.eu/internal_market/scoreboard/index_en.htm</a:t>
            </a:r>
            <a:r>
              <a:rPr lang="nl-NL" altLang="fr-FR" sz="2400" dirty="0" smtClean="0">
                <a:ea typeface="ＭＳ Ｐゴシック" pitchFamily="34" charset="-128"/>
                <a:cs typeface="Times New Roman" pitchFamily="18" charset="0"/>
              </a:rPr>
              <a:t> </a:t>
            </a:r>
          </a:p>
          <a:p>
            <a:pPr marL="0" indent="0">
              <a:lnSpc>
                <a:spcPct val="80000"/>
              </a:lnSpc>
              <a:buNone/>
            </a:pPr>
            <a:endParaRPr lang="nl-NL" altLang="fr-FR" sz="2400" b="1" smtClean="0">
              <a:ea typeface="ＭＳ Ｐゴシック" pitchFamily="34" charset="-128"/>
              <a:cs typeface="Times New Roman" pitchFamily="18" charset="0"/>
            </a:endParaRPr>
          </a:p>
          <a:p>
            <a:pPr marL="0" indent="0">
              <a:lnSpc>
                <a:spcPct val="80000"/>
              </a:lnSpc>
              <a:buNone/>
            </a:pPr>
            <a:r>
              <a:rPr lang="nl-NL" altLang="fr-FR" sz="2400" b="1" smtClean="0">
                <a:ea typeface="ＭＳ Ｐゴシック" pitchFamily="34" charset="-128"/>
                <a:cs typeface="Times New Roman" pitchFamily="18" charset="0"/>
              </a:rPr>
              <a:t>Résultats</a:t>
            </a:r>
            <a:r>
              <a:rPr lang="nl-NL" altLang="fr-FR" sz="2400" b="1" dirty="0" smtClean="0">
                <a:ea typeface="ＭＳ Ｐゴシック" pitchFamily="34" charset="-128"/>
                <a:cs typeface="Times New Roman" pitchFamily="18" charset="0"/>
              </a:rPr>
              <a:t> </a:t>
            </a:r>
            <a:r>
              <a:rPr lang="nl-NL" altLang="fr-FR" sz="2400" b="1" dirty="0" err="1" smtClean="0">
                <a:ea typeface="ＭＳ Ｐゴシック" pitchFamily="34" charset="-128"/>
                <a:cs typeface="Times New Roman" pitchFamily="18" charset="0"/>
              </a:rPr>
              <a:t>Belgique</a:t>
            </a:r>
            <a:r>
              <a:rPr lang="nl-NL" altLang="fr-FR" sz="2400" b="1" dirty="0" smtClean="0">
                <a:ea typeface="ＭＳ Ｐゴシック" pitchFamily="34" charset="-128"/>
                <a:cs typeface="Times New Roman" pitchFamily="18" charset="0"/>
              </a:rPr>
              <a:t> </a:t>
            </a:r>
            <a:r>
              <a:rPr lang="nl-NL" altLang="fr-FR" sz="2400" b="1" dirty="0" err="1" smtClean="0">
                <a:ea typeface="ＭＳ Ｐゴシック" pitchFamily="34" charset="-128"/>
                <a:cs typeface="Times New Roman" pitchFamily="18" charset="0"/>
              </a:rPr>
              <a:t>très</a:t>
            </a:r>
            <a:r>
              <a:rPr lang="nl-NL" altLang="fr-FR" sz="2400" b="1" dirty="0" smtClean="0">
                <a:ea typeface="ＭＳ Ｐゴシック" pitchFamily="34" charset="-128"/>
                <a:cs typeface="Times New Roman" pitchFamily="18" charset="0"/>
              </a:rPr>
              <a:t> </a:t>
            </a:r>
            <a:r>
              <a:rPr lang="nl-NL" altLang="fr-FR" sz="2400" b="1" dirty="0" err="1" smtClean="0">
                <a:ea typeface="ＭＳ Ｐゴシック" pitchFamily="34" charset="-128"/>
                <a:cs typeface="Times New Roman" pitchFamily="18" charset="0"/>
              </a:rPr>
              <a:t>encourageants</a:t>
            </a:r>
            <a:r>
              <a:rPr lang="nl-NL" altLang="fr-FR" sz="2400" b="1" dirty="0" smtClean="0">
                <a:ea typeface="ＭＳ Ｐゴシック" pitchFamily="34" charset="-128"/>
                <a:cs typeface="Times New Roman" pitchFamily="18" charset="0"/>
              </a:rPr>
              <a:t> mais peut </a:t>
            </a:r>
            <a:r>
              <a:rPr lang="nl-NL" altLang="fr-FR" sz="2400" b="1" dirty="0" err="1" smtClean="0">
                <a:ea typeface="ＭＳ Ｐゴシック" pitchFamily="34" charset="-128"/>
                <a:cs typeface="Times New Roman" pitchFamily="18" charset="0"/>
              </a:rPr>
              <a:t>mieux</a:t>
            </a:r>
            <a:r>
              <a:rPr lang="nl-NL" altLang="fr-FR" sz="2400" b="1" dirty="0" smtClean="0">
                <a:ea typeface="ＭＳ Ｐゴシック" pitchFamily="34" charset="-128"/>
                <a:cs typeface="Times New Roman" pitchFamily="18" charset="0"/>
              </a:rPr>
              <a:t> faire </a:t>
            </a:r>
            <a:r>
              <a:rPr lang="nl-NL" altLang="fr-FR" sz="2400" dirty="0" smtClean="0">
                <a:ea typeface="ＭＳ Ｐゴシック" pitchFamily="34" charset="-128"/>
                <a:cs typeface="Times New Roman" pitchFamily="18" charset="0"/>
              </a:rPr>
              <a:t>!</a:t>
            </a:r>
            <a:endParaRPr lang="nl-NL" altLang="fr-FR" sz="2400" dirty="0">
              <a:ea typeface="ＭＳ Ｐゴシック" pitchFamily="34" charset="-128"/>
              <a:cs typeface="Times New Roman" pitchFamily="18" charset="0"/>
            </a:endParaRPr>
          </a:p>
          <a:p>
            <a:pPr>
              <a:lnSpc>
                <a:spcPct val="80000"/>
              </a:lnSpc>
              <a:buFont typeface="Wingdings" panose="05000000000000000000" pitchFamily="2" charset="2"/>
              <a:buChar char="ü"/>
            </a:pPr>
            <a:r>
              <a:rPr lang="nl-NL" altLang="fr-FR" sz="2400" dirty="0" smtClean="0">
                <a:ea typeface="ＭＳ Ｐゴシック" pitchFamily="34" charset="-128"/>
                <a:cs typeface="Times New Roman" pitchFamily="18" charset="0"/>
              </a:rPr>
              <a:t>Déficit de </a:t>
            </a:r>
            <a:r>
              <a:rPr lang="nl-NL" altLang="fr-FR" sz="2400" dirty="0" err="1" smtClean="0">
                <a:ea typeface="ＭＳ Ｐゴシック" pitchFamily="34" charset="-128"/>
                <a:cs typeface="Times New Roman" pitchFamily="18" charset="0"/>
              </a:rPr>
              <a:t>transposition</a:t>
            </a:r>
            <a:r>
              <a:rPr lang="nl-NL" altLang="fr-FR" sz="2400" dirty="0" smtClean="0">
                <a:ea typeface="ＭＳ Ｐゴシック" pitchFamily="34" charset="-128"/>
                <a:cs typeface="Times New Roman" pitchFamily="18" charset="0"/>
              </a:rPr>
              <a:t> : 0,7 % (moyenne UE : 0,5) </a:t>
            </a:r>
            <a:r>
              <a:rPr lang="nl-NL" altLang="fr-FR" sz="2400" dirty="0" err="1" smtClean="0">
                <a:ea typeface="ＭＳ Ｐゴシック" pitchFamily="34" charset="-128"/>
                <a:cs typeface="Times New Roman" pitchFamily="18" charset="0"/>
              </a:rPr>
              <a:t>alors</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qu’il</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était</a:t>
            </a:r>
            <a:r>
              <a:rPr lang="nl-NL" altLang="fr-FR" sz="2400" dirty="0" smtClean="0">
                <a:ea typeface="ＭＳ Ｐゴシック" pitchFamily="34" charset="-128"/>
                <a:cs typeface="Times New Roman" pitchFamily="18" charset="0"/>
              </a:rPr>
              <a:t> de 1,3% 6 </a:t>
            </a:r>
            <a:r>
              <a:rPr lang="nl-NL" altLang="fr-FR" sz="2400" dirty="0" err="1" smtClean="0">
                <a:ea typeface="ＭＳ Ｐゴシック" pitchFamily="34" charset="-128"/>
                <a:cs typeface="Times New Roman" pitchFamily="18" charset="0"/>
              </a:rPr>
              <a:t>mois</a:t>
            </a:r>
            <a:r>
              <a:rPr lang="nl-NL" altLang="fr-FR" sz="2400" dirty="0" smtClean="0">
                <a:ea typeface="ＭＳ Ｐゴシック" pitchFamily="34" charset="-128"/>
                <a:cs typeface="Times New Roman" pitchFamily="18" charset="0"/>
              </a:rPr>
              <a:t> plus </a:t>
            </a:r>
            <a:r>
              <a:rPr lang="nl-NL" altLang="fr-FR" sz="2400" dirty="0" err="1" smtClean="0">
                <a:ea typeface="ＭＳ Ｐゴシック" pitchFamily="34" charset="-128"/>
                <a:cs typeface="Times New Roman" pitchFamily="18" charset="0"/>
              </a:rPr>
              <a:t>tôt</a:t>
            </a:r>
            <a:endParaRPr lang="nl-NL" altLang="fr-FR" sz="2400" dirty="0" smtClean="0">
              <a:ea typeface="ＭＳ Ｐゴシック" pitchFamily="34" charset="-128"/>
              <a:cs typeface="Times New Roman" pitchFamily="18" charset="0"/>
            </a:endParaRPr>
          </a:p>
          <a:p>
            <a:pPr>
              <a:lnSpc>
                <a:spcPct val="80000"/>
              </a:lnSpc>
              <a:buFont typeface="Wingdings" panose="05000000000000000000" pitchFamily="2" charset="2"/>
              <a:buChar char="ü"/>
            </a:pPr>
            <a:r>
              <a:rPr lang="nl-NL" altLang="fr-FR" sz="2400" dirty="0" smtClean="0">
                <a:ea typeface="ＭＳ Ｐゴシック" pitchFamily="34" charset="-128"/>
                <a:cs typeface="Times New Roman" pitchFamily="18" charset="0"/>
              </a:rPr>
              <a:t>9 </a:t>
            </a:r>
            <a:r>
              <a:rPr lang="nl-NL" altLang="fr-FR" sz="2400" dirty="0" err="1" smtClean="0">
                <a:ea typeface="ＭＳ Ｐゴシック" pitchFamily="34" charset="-128"/>
                <a:cs typeface="Times New Roman" pitchFamily="18" charset="0"/>
              </a:rPr>
              <a:t>directives</a:t>
            </a:r>
            <a:r>
              <a:rPr lang="nl-NL" altLang="fr-FR" sz="2400" dirty="0" smtClean="0">
                <a:ea typeface="ＭＳ Ｐゴシック" pitchFamily="34" charset="-128"/>
                <a:cs typeface="Times New Roman" pitchFamily="18" charset="0"/>
              </a:rPr>
              <a:t> en </a:t>
            </a:r>
            <a:r>
              <a:rPr lang="nl-NL" altLang="fr-FR" sz="2400" dirty="0" err="1" smtClean="0">
                <a:ea typeface="ＭＳ Ｐゴシック" pitchFamily="34" charset="-128"/>
                <a:cs typeface="Times New Roman" pitchFamily="18" charset="0"/>
              </a:rPr>
              <a:t>retard</a:t>
            </a:r>
            <a:r>
              <a:rPr lang="nl-NL" altLang="fr-FR" sz="2400" dirty="0" smtClean="0">
                <a:ea typeface="ＭＳ Ｐゴシック" pitchFamily="34" charset="-128"/>
                <a:cs typeface="Times New Roman" pitchFamily="18" charset="0"/>
              </a:rPr>
              <a:t>  de </a:t>
            </a:r>
            <a:r>
              <a:rPr lang="nl-NL" altLang="fr-FR" sz="2400" dirty="0" err="1" smtClean="0">
                <a:ea typeface="ＭＳ Ｐゴシック" pitchFamily="34" charset="-128"/>
                <a:cs typeface="Times New Roman" pitchFamily="18" charset="0"/>
              </a:rPr>
              <a:t>transposition</a:t>
            </a:r>
            <a:r>
              <a:rPr lang="nl-NL" altLang="fr-FR" sz="2400" dirty="0" smtClean="0">
                <a:ea typeface="ＭＳ Ｐゴシック" pitchFamily="34" charset="-128"/>
                <a:cs typeface="Times New Roman" pitchFamily="18" charset="0"/>
              </a:rPr>
              <a:t> (16 </a:t>
            </a:r>
            <a:r>
              <a:rPr lang="nl-NL" altLang="fr-FR" sz="2400" dirty="0" err="1" smtClean="0">
                <a:ea typeface="ＭＳ Ｐゴシック" pitchFamily="34" charset="-128"/>
                <a:cs typeface="Times New Roman" pitchFamily="18" charset="0"/>
              </a:rPr>
              <a:t>directives</a:t>
            </a:r>
            <a:r>
              <a:rPr lang="nl-NL" altLang="fr-FR" sz="2400" dirty="0" smtClean="0">
                <a:ea typeface="ＭＳ Ｐゴシック" pitchFamily="34" charset="-128"/>
                <a:cs typeface="Times New Roman" pitchFamily="18" charset="0"/>
              </a:rPr>
              <a:t> 6 </a:t>
            </a:r>
            <a:r>
              <a:rPr lang="nl-NL" altLang="fr-FR" sz="2400" dirty="0" err="1" smtClean="0">
                <a:ea typeface="ＭＳ Ｐゴシック" pitchFamily="34" charset="-128"/>
                <a:cs typeface="Times New Roman" pitchFamily="18" charset="0"/>
              </a:rPr>
              <a:t>mois</a:t>
            </a:r>
            <a:r>
              <a:rPr lang="nl-NL" altLang="fr-FR" sz="2400" dirty="0" smtClean="0">
                <a:ea typeface="ＭＳ Ｐゴシック" pitchFamily="34" charset="-128"/>
                <a:cs typeface="Times New Roman" pitchFamily="18" charset="0"/>
              </a:rPr>
              <a:t> plus </a:t>
            </a:r>
            <a:r>
              <a:rPr lang="nl-NL" altLang="fr-FR" sz="2400" dirty="0" err="1" smtClean="0">
                <a:ea typeface="ＭＳ Ｐゴシック" pitchFamily="34" charset="-128"/>
                <a:cs typeface="Times New Roman" pitchFamily="18" charset="0"/>
              </a:rPr>
              <a:t>tôt</a:t>
            </a:r>
            <a:r>
              <a:rPr lang="nl-NL" altLang="fr-FR" sz="2400" dirty="0" smtClean="0">
                <a:ea typeface="ＭＳ Ｐゴシック" pitchFamily="34" charset="-128"/>
                <a:cs typeface="Times New Roman" pitchFamily="18" charset="0"/>
              </a:rPr>
              <a:t>)</a:t>
            </a:r>
          </a:p>
          <a:p>
            <a:pPr>
              <a:lnSpc>
                <a:spcPct val="80000"/>
              </a:lnSpc>
              <a:buFont typeface="Wingdings" panose="05000000000000000000" pitchFamily="2" charset="2"/>
              <a:buChar char="ü"/>
            </a:pPr>
            <a:r>
              <a:rPr lang="nl-NL" altLang="fr-FR" sz="2400" dirty="0" smtClean="0">
                <a:ea typeface="ＭＳ Ｐゴシック" pitchFamily="34" charset="-128"/>
                <a:cs typeface="Times New Roman" pitchFamily="18" charset="0"/>
              </a:rPr>
              <a:t>0 </a:t>
            </a:r>
            <a:r>
              <a:rPr lang="nl-NL" altLang="fr-FR" sz="2400" dirty="0" err="1" smtClean="0">
                <a:ea typeface="ＭＳ Ｐゴシック" pitchFamily="34" charset="-128"/>
                <a:cs typeface="Times New Roman" pitchFamily="18" charset="0"/>
              </a:rPr>
              <a:t>directives</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avec</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retard</a:t>
            </a:r>
            <a:r>
              <a:rPr lang="nl-NL" altLang="fr-FR" sz="2400" dirty="0" smtClean="0">
                <a:ea typeface="ＭＳ Ｐゴシック" pitchFamily="34" charset="-128"/>
                <a:cs typeface="Times New Roman" pitchFamily="18" charset="0"/>
              </a:rPr>
              <a:t> de </a:t>
            </a:r>
            <a:r>
              <a:rPr lang="nl-NL" altLang="fr-FR" sz="2400" dirty="0" err="1" smtClean="0">
                <a:ea typeface="ＭＳ Ｐゴシック" pitchFamily="34" charset="-128"/>
                <a:cs typeface="Times New Roman" pitchFamily="18" charset="0"/>
              </a:rPr>
              <a:t>transposition</a:t>
            </a:r>
            <a:r>
              <a:rPr lang="nl-NL" altLang="fr-FR" sz="2400" dirty="0" smtClean="0">
                <a:ea typeface="ＭＳ Ｐゴシック" pitchFamily="34" charset="-128"/>
                <a:cs typeface="Times New Roman" pitchFamily="18" charset="0"/>
              </a:rPr>
              <a:t> de plus de  2 </a:t>
            </a:r>
            <a:r>
              <a:rPr lang="nl-NL" altLang="fr-FR" sz="2400" dirty="0" err="1" smtClean="0">
                <a:ea typeface="ＭＳ Ｐゴシック" pitchFamily="34" charset="-128"/>
                <a:cs typeface="Times New Roman" pitchFamily="18" charset="0"/>
              </a:rPr>
              <a:t>ans</a:t>
            </a:r>
            <a:endParaRPr lang="nl-NL" altLang="fr-FR" sz="2400" dirty="0" smtClean="0">
              <a:ea typeface="ＭＳ Ｐゴシック" pitchFamily="34" charset="-128"/>
              <a:cs typeface="Times New Roman" pitchFamily="18" charset="0"/>
            </a:endParaRPr>
          </a:p>
          <a:p>
            <a:pPr>
              <a:lnSpc>
                <a:spcPct val="80000"/>
              </a:lnSpc>
              <a:buFont typeface="Wingdings" panose="05000000000000000000" pitchFamily="2" charset="2"/>
              <a:buChar char="ü"/>
            </a:pPr>
            <a:r>
              <a:rPr lang="nl-NL" altLang="fr-FR" sz="2400" dirty="0" smtClean="0">
                <a:ea typeface="ＭＳ Ｐゴシック" pitchFamily="34" charset="-128"/>
                <a:cs typeface="Times New Roman" pitchFamily="18" charset="0"/>
              </a:rPr>
              <a:t>En moyenne  7,9 </a:t>
            </a:r>
            <a:r>
              <a:rPr lang="nl-NL" altLang="fr-FR" sz="2400" dirty="0" err="1" smtClean="0">
                <a:ea typeface="ＭＳ Ｐゴシック" pitchFamily="34" charset="-128"/>
                <a:cs typeface="Times New Roman" pitchFamily="18" charset="0"/>
              </a:rPr>
              <a:t>mois</a:t>
            </a:r>
            <a:r>
              <a:rPr lang="nl-NL" altLang="fr-FR" sz="2400" dirty="0" smtClean="0">
                <a:ea typeface="ＭＳ Ｐゴシック" pitchFamily="34" charset="-128"/>
                <a:cs typeface="Times New Roman" pitchFamily="18" charset="0"/>
              </a:rPr>
              <a:t> de </a:t>
            </a:r>
            <a:r>
              <a:rPr lang="nl-NL" altLang="fr-FR" sz="2400" dirty="0" err="1" smtClean="0">
                <a:ea typeface="ＭＳ Ｐゴシック" pitchFamily="34" charset="-128"/>
                <a:cs typeface="Times New Roman" pitchFamily="18" charset="0"/>
              </a:rPr>
              <a:t>retard</a:t>
            </a:r>
            <a:r>
              <a:rPr lang="nl-NL" altLang="fr-FR" sz="2400" dirty="0" smtClean="0">
                <a:ea typeface="ＭＳ Ｐゴシック" pitchFamily="34" charset="-128"/>
                <a:cs typeface="Times New Roman" pitchFamily="18" charset="0"/>
              </a:rPr>
              <a:t> de </a:t>
            </a:r>
            <a:r>
              <a:rPr lang="nl-NL" altLang="fr-FR" sz="2400" dirty="0" err="1" smtClean="0">
                <a:ea typeface="ＭＳ Ｐゴシック" pitchFamily="34" charset="-128"/>
                <a:cs typeface="Times New Roman" pitchFamily="18" charset="0"/>
              </a:rPr>
              <a:t>transposition</a:t>
            </a:r>
            <a:r>
              <a:rPr lang="nl-NL" altLang="fr-FR" sz="2400" dirty="0" smtClean="0">
                <a:ea typeface="ＭＳ Ｐゴシック" pitchFamily="34" charset="-128"/>
                <a:cs typeface="Times New Roman" pitchFamily="18" charset="0"/>
              </a:rPr>
              <a:t> (moyenne UE : 9,2) : baisse </a:t>
            </a:r>
            <a:r>
              <a:rPr lang="nl-NL" altLang="fr-FR" sz="2400" dirty="0" err="1" smtClean="0">
                <a:ea typeface="ＭＳ Ｐゴシック" pitchFamily="34" charset="-128"/>
                <a:cs typeface="Times New Roman" pitchFamily="18" charset="0"/>
              </a:rPr>
              <a:t>significative</a:t>
            </a:r>
            <a:r>
              <a:rPr lang="nl-NL" altLang="fr-FR" sz="2400" dirty="0" smtClean="0">
                <a:ea typeface="ＭＳ Ｐゴシック" pitchFamily="34" charset="-128"/>
                <a:cs typeface="Times New Roman" pitchFamily="18" charset="0"/>
              </a:rPr>
              <a:t> par rapport à </a:t>
            </a:r>
            <a:r>
              <a:rPr lang="nl-NL" altLang="fr-FR" sz="2400" dirty="0" err="1" smtClean="0">
                <a:ea typeface="ＭＳ Ｐゴシック" pitchFamily="34" charset="-128"/>
                <a:cs typeface="Times New Roman" pitchFamily="18" charset="0"/>
              </a:rPr>
              <a:t>mai</a:t>
            </a:r>
            <a:r>
              <a:rPr lang="nl-NL" altLang="fr-FR" sz="2400" dirty="0" smtClean="0">
                <a:ea typeface="ＭＳ Ｐゴシック" pitchFamily="34" charset="-128"/>
                <a:cs typeface="Times New Roman" pitchFamily="18" charset="0"/>
              </a:rPr>
              <a:t> 2014 (9,2 </a:t>
            </a:r>
            <a:r>
              <a:rPr lang="nl-NL" altLang="fr-FR" sz="2400" dirty="0" err="1" smtClean="0">
                <a:ea typeface="ＭＳ Ｐゴシック" pitchFamily="34" charset="-128"/>
                <a:cs typeface="Times New Roman" pitchFamily="18" charset="0"/>
              </a:rPr>
              <a:t>mois</a:t>
            </a:r>
            <a:r>
              <a:rPr lang="nl-NL" altLang="fr-FR" sz="2400" dirty="0">
                <a:ea typeface="ＭＳ Ｐゴシック" pitchFamily="34" charset="-128"/>
                <a:cs typeface="Times New Roman" pitchFamily="18" charset="0"/>
              </a:rPr>
              <a:t> </a:t>
            </a:r>
            <a:r>
              <a:rPr lang="nl-NL" altLang="fr-FR" sz="2400" dirty="0" smtClean="0">
                <a:ea typeface="ＭＳ Ｐゴシック" pitchFamily="34" charset="-128"/>
                <a:cs typeface="Times New Roman" pitchFamily="18" charset="0"/>
              </a:rPr>
              <a:t>de moyenne) </a:t>
            </a:r>
          </a:p>
          <a:p>
            <a:pPr>
              <a:lnSpc>
                <a:spcPct val="80000"/>
              </a:lnSpc>
              <a:buFont typeface="Wingdings" panose="05000000000000000000" pitchFamily="2" charset="2"/>
              <a:buChar char="ü"/>
            </a:pPr>
            <a:r>
              <a:rPr lang="nl-NL" altLang="fr-FR" sz="2400" dirty="0" err="1" smtClean="0">
                <a:ea typeface="ＭＳ Ｐゴシック" pitchFamily="34" charset="-128"/>
                <a:cs typeface="Times New Roman" pitchFamily="18" charset="0"/>
              </a:rPr>
              <a:t>Chiffres</a:t>
            </a:r>
            <a:r>
              <a:rPr lang="nl-NL" altLang="fr-FR" sz="2400" dirty="0" smtClean="0">
                <a:ea typeface="ＭＳ Ｐゴシック" pitchFamily="34" charset="-128"/>
                <a:cs typeface="Times New Roman" pitchFamily="18" charset="0"/>
              </a:rPr>
              <a:t> ont </a:t>
            </a:r>
            <a:r>
              <a:rPr lang="nl-NL" altLang="fr-FR" sz="2400" dirty="0" err="1" smtClean="0">
                <a:ea typeface="ＭＳ Ｐゴシック" pitchFamily="34" charset="-128"/>
                <a:cs typeface="Times New Roman" pitchFamily="18" charset="0"/>
              </a:rPr>
              <a:t>évolué</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depuis</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lors</a:t>
            </a:r>
            <a:r>
              <a:rPr lang="nl-NL" altLang="fr-FR" sz="2400" dirty="0" smtClean="0">
                <a:ea typeface="ＭＳ Ｐゴシック" pitchFamily="34" charset="-128"/>
                <a:cs typeface="Times New Roman" pitchFamily="18" charset="0"/>
              </a:rPr>
              <a:t> : 31ème rapport (</a:t>
            </a:r>
            <a:r>
              <a:rPr lang="nl-NL" altLang="fr-FR" sz="2400" dirty="0" err="1" smtClean="0">
                <a:ea typeface="ＭＳ Ｐゴシック" pitchFamily="34" charset="-128"/>
                <a:cs typeface="Times New Roman" pitchFamily="18" charset="0"/>
              </a:rPr>
              <a:t>situation</a:t>
            </a:r>
            <a:r>
              <a:rPr lang="nl-NL" altLang="fr-FR" sz="2400" dirty="0" smtClean="0">
                <a:ea typeface="ＭＳ Ｐゴシック" pitchFamily="34" charset="-128"/>
                <a:cs typeface="Times New Roman" pitchFamily="18" charset="0"/>
              </a:rPr>
              <a:t> au 10.05.2015, non </a:t>
            </a:r>
            <a:r>
              <a:rPr lang="nl-NL" altLang="fr-FR" sz="2400" dirty="0" err="1" smtClean="0">
                <a:ea typeface="ＭＳ Ｐゴシック" pitchFamily="34" charset="-128"/>
                <a:cs typeface="Times New Roman" pitchFamily="18" charset="0"/>
              </a:rPr>
              <a:t>encore</a:t>
            </a:r>
            <a:r>
              <a:rPr lang="nl-NL" altLang="fr-FR" sz="2400" dirty="0" smtClean="0">
                <a:ea typeface="ＭＳ Ｐゴシック" pitchFamily="34" charset="-128"/>
                <a:cs typeface="Times New Roman" pitchFamily="18" charset="0"/>
              </a:rPr>
              <a:t> </a:t>
            </a:r>
            <a:r>
              <a:rPr lang="nl-NL" altLang="fr-FR" sz="2400" dirty="0" err="1" smtClean="0">
                <a:ea typeface="ＭＳ Ｐゴシック" pitchFamily="34" charset="-128"/>
                <a:cs typeface="Times New Roman" pitchFamily="18" charset="0"/>
              </a:rPr>
              <a:t>publié</a:t>
            </a:r>
            <a:r>
              <a:rPr lang="nl-NL" altLang="fr-FR" sz="2400" dirty="0" smtClean="0">
                <a:ea typeface="ＭＳ Ｐゴシック" pitchFamily="34" charset="-128"/>
                <a:cs typeface="Times New Roman" pitchFamily="18" charset="0"/>
              </a:rPr>
              <a:t>) : déficit de </a:t>
            </a:r>
            <a:r>
              <a:rPr lang="nl-NL" altLang="fr-FR" sz="2400" dirty="0" err="1" smtClean="0">
                <a:ea typeface="ＭＳ Ｐゴシック" pitchFamily="34" charset="-128"/>
                <a:cs typeface="Times New Roman" pitchFamily="18" charset="0"/>
              </a:rPr>
              <a:t>transposition</a:t>
            </a:r>
            <a:r>
              <a:rPr lang="nl-NL" altLang="fr-FR" sz="2400" dirty="0" smtClean="0">
                <a:ea typeface="ＭＳ Ｐゴシック" pitchFamily="34" charset="-128"/>
                <a:cs typeface="Times New Roman" pitchFamily="18" charset="0"/>
              </a:rPr>
              <a:t> : 0,8%</a:t>
            </a:r>
          </a:p>
          <a:p>
            <a:pPr marL="0" indent="0">
              <a:lnSpc>
                <a:spcPct val="80000"/>
              </a:lnSpc>
              <a:buNone/>
            </a:pPr>
            <a:endParaRPr lang="nl-NL" altLang="fr-FR" sz="2400" dirty="0" smtClean="0">
              <a:ea typeface="ＭＳ Ｐゴシック" pitchFamily="34" charset="-128"/>
              <a:cs typeface="Times New Roman" pitchFamily="18" charset="0"/>
            </a:endParaRPr>
          </a:p>
          <a:p>
            <a:pPr>
              <a:lnSpc>
                <a:spcPct val="80000"/>
              </a:lnSpc>
              <a:buFont typeface="Wingdings" panose="05000000000000000000" pitchFamily="2" charset="2"/>
              <a:buChar char="ü"/>
            </a:pPr>
            <a:endParaRPr lang="nl-NL" altLang="fr-FR" sz="2400" dirty="0" smtClean="0">
              <a:ea typeface="ＭＳ Ｐゴシック" pitchFamily="34" charset="-128"/>
              <a:cs typeface="Times New Roman" pitchFamily="18" charset="0"/>
            </a:endParaRPr>
          </a:p>
          <a:p>
            <a:pPr>
              <a:lnSpc>
                <a:spcPct val="80000"/>
              </a:lnSpc>
              <a:buFont typeface="Wingdings" panose="05000000000000000000" pitchFamily="2" charset="2"/>
              <a:buChar char="ü"/>
            </a:pPr>
            <a:endParaRPr lang="nl-NL" altLang="fr-FR" sz="2400" dirty="0" smtClean="0">
              <a:ea typeface="ＭＳ Ｐゴシック" pitchFamily="34" charset="-128"/>
              <a:cs typeface="Times New Roman" pitchFamily="18" charset="0"/>
            </a:endParaRPr>
          </a:p>
          <a:p>
            <a:pPr>
              <a:lnSpc>
                <a:spcPct val="80000"/>
              </a:lnSpc>
              <a:buFont typeface="Wingdings" panose="05000000000000000000" pitchFamily="2" charset="2"/>
              <a:buChar char="ü"/>
            </a:pPr>
            <a:endParaRPr lang="nl-NL" altLang="fr-FR" sz="2400" dirty="0" smtClean="0">
              <a:ea typeface="ＭＳ Ｐゴシック" pitchFamily="34" charset="-128"/>
              <a:cs typeface="Times New Roman" pitchFamily="18" charset="0"/>
            </a:endParaRPr>
          </a:p>
        </p:txBody>
      </p:sp>
      <p:sp>
        <p:nvSpPr>
          <p:cNvPr id="4100" name="Tijdelijke aanduiding voor voettekst 3"/>
          <p:cNvSpPr txBox="1">
            <a:spLocks noGrp="1"/>
          </p:cNvSpPr>
          <p:nvPr/>
        </p:nvSpPr>
        <p:spPr bwMode="auto">
          <a:xfrm>
            <a:off x="1512168" y="628416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30</a:t>
            </a:fld>
            <a:endParaRPr lang="fr-BE"/>
          </a:p>
        </p:txBody>
      </p:sp>
    </p:spTree>
    <p:extLst>
      <p:ext uri="{BB962C8B-B14F-4D97-AF65-F5344CB8AC3E}">
        <p14:creationId xmlns:p14="http://schemas.microsoft.com/office/powerpoint/2010/main" val="1977444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755576" y="1268760"/>
            <a:ext cx="8123238" cy="4979640"/>
          </a:xfrm>
          <a:extLst>
            <a:ext uri="{909E8E84-426E-40DD-AFC4-6F175D3DCCD1}">
              <a14:hiddenFill xmlns:a14="http://schemas.microsoft.com/office/drawing/2010/main">
                <a:solidFill>
                  <a:srgbClr val="EAEAEA"/>
                </a:solidFill>
              </a14:hiddenFill>
            </a:ext>
          </a:extLst>
        </p:spPr>
        <p:txBody>
          <a:bodyPr>
            <a:normAutofit fontScale="70000" lnSpcReduction="20000"/>
          </a:bodyPr>
          <a:lstStyle/>
          <a:p>
            <a:pPr marL="0" indent="0" algn="ctr">
              <a:lnSpc>
                <a:spcPct val="90000"/>
              </a:lnSpc>
              <a:buNone/>
            </a:pPr>
            <a:r>
              <a:rPr lang="nl-NL" altLang="fr-FR" sz="3100" b="1" u="sng" dirty="0" smtClean="0">
                <a:ea typeface="ＭＳ Ｐゴシック" pitchFamily="34" charset="-128"/>
                <a:cs typeface="Times New Roman" pitchFamily="18" charset="0"/>
              </a:rPr>
              <a:t>QUELQUES NOTIONS ET ELEMENTS IMPORTANTS</a:t>
            </a:r>
          </a:p>
          <a:p>
            <a:pPr marL="0" indent="0" algn="ctr">
              <a:lnSpc>
                <a:spcPct val="90000"/>
              </a:lnSpc>
              <a:buNone/>
            </a:pPr>
            <a:endParaRPr lang="nl-NL" altLang="fr-FR" sz="3100" b="1" u="sng" dirty="0">
              <a:ea typeface="ＭＳ Ｐゴシック" pitchFamily="34" charset="-128"/>
              <a:cs typeface="Times New Roman" pitchFamily="18" charset="0"/>
            </a:endParaRPr>
          </a:p>
          <a:p>
            <a:pPr>
              <a:lnSpc>
                <a:spcPct val="90000"/>
              </a:lnSpc>
              <a:buFont typeface="Wingdings" panose="05000000000000000000" pitchFamily="2" charset="2"/>
              <a:buChar char="Ø"/>
            </a:pPr>
            <a:r>
              <a:rPr lang="nl-NL" altLang="fr-FR" sz="2900" b="1" dirty="0" err="1" smtClean="0">
                <a:ea typeface="ＭＳ Ｐゴシック" pitchFamily="34" charset="-128"/>
                <a:cs typeface="Times New Roman" pitchFamily="18" charset="0"/>
              </a:rPr>
              <a:t>Délai</a:t>
            </a:r>
            <a:r>
              <a:rPr lang="nl-NL" altLang="fr-FR" sz="2900" b="1" dirty="0" smtClean="0">
                <a:ea typeface="ＭＳ Ｐゴシック" pitchFamily="34" charset="-128"/>
                <a:cs typeface="Times New Roman" pitchFamily="18" charset="0"/>
              </a:rPr>
              <a:t> de </a:t>
            </a:r>
            <a:r>
              <a:rPr lang="nl-NL" altLang="fr-FR" sz="2900" b="1" dirty="0" err="1" smtClean="0">
                <a:ea typeface="ＭＳ Ｐゴシック" pitchFamily="34" charset="-128"/>
                <a:cs typeface="Times New Roman" pitchFamily="18" charset="0"/>
              </a:rPr>
              <a:t>transposition</a:t>
            </a:r>
            <a:r>
              <a:rPr lang="nl-NL" altLang="fr-FR" sz="2900" b="1" dirty="0" smtClean="0">
                <a:ea typeface="ＭＳ Ｐゴシック" pitchFamily="34" charset="-128"/>
                <a:cs typeface="Times New Roman" pitchFamily="18" charset="0"/>
              </a:rPr>
              <a:t> </a:t>
            </a:r>
            <a:r>
              <a:rPr lang="nl-NL" altLang="fr-FR" sz="2900" dirty="0" smtClean="0">
                <a:ea typeface="ＭＳ Ｐゴシック" pitchFamily="34" charset="-128"/>
                <a:cs typeface="Times New Roman" pitchFamily="18" charset="0"/>
              </a:rPr>
              <a:t>: </a:t>
            </a:r>
            <a:r>
              <a:rPr lang="fr-FR" altLang="fr-FR" sz="2900" dirty="0" smtClean="0"/>
              <a:t>délai</a:t>
            </a:r>
            <a:r>
              <a:rPr lang="fr-FR" sz="2900" dirty="0" smtClean="0"/>
              <a:t> endéans lequel les </a:t>
            </a:r>
            <a:r>
              <a:rPr lang="fr-FR" sz="2900" dirty="0"/>
              <a:t>Etats membres doivent prendre les mesures (législatives, réglementaires et administratives) nécessaires à </a:t>
            </a:r>
            <a:r>
              <a:rPr lang="fr-FR" sz="2900" dirty="0" smtClean="0"/>
              <a:t>l’exécution de la directive</a:t>
            </a:r>
          </a:p>
          <a:p>
            <a:pPr>
              <a:lnSpc>
                <a:spcPct val="90000"/>
              </a:lnSpc>
              <a:buFont typeface="Wingdings" panose="05000000000000000000" pitchFamily="2" charset="2"/>
              <a:buChar char="Ø"/>
            </a:pPr>
            <a:r>
              <a:rPr lang="fr-FR" altLang="fr-FR" sz="2900" b="1" dirty="0" smtClean="0">
                <a:ea typeface="ＭＳ Ｐゴシック" pitchFamily="34" charset="-128"/>
                <a:cs typeface="Times New Roman" pitchFamily="18" charset="0"/>
              </a:rPr>
              <a:t>Délais très variables </a:t>
            </a:r>
            <a:r>
              <a:rPr lang="fr-FR" altLang="fr-FR" sz="2900" dirty="0" smtClean="0">
                <a:ea typeface="ＭＳ Ｐゴシック" pitchFamily="34" charset="-128"/>
                <a:cs typeface="Times New Roman" pitchFamily="18" charset="0"/>
              </a:rPr>
              <a:t>: de quelques mois voire semaines à plusieurs années</a:t>
            </a:r>
          </a:p>
          <a:p>
            <a:pPr>
              <a:lnSpc>
                <a:spcPct val="90000"/>
              </a:lnSpc>
              <a:buFont typeface="Wingdings" panose="05000000000000000000" pitchFamily="2" charset="2"/>
              <a:buChar char="Ø"/>
            </a:pPr>
            <a:r>
              <a:rPr lang="fr-FR" altLang="fr-FR" sz="2900" dirty="0" smtClean="0">
                <a:ea typeface="ＭＳ Ｐゴシック" pitchFamily="34" charset="-128"/>
                <a:cs typeface="Times New Roman" pitchFamily="18" charset="0"/>
              </a:rPr>
              <a:t>Parfois </a:t>
            </a:r>
            <a:r>
              <a:rPr lang="fr-FR" altLang="fr-FR" sz="2900" b="1" dirty="0" smtClean="0">
                <a:ea typeface="ＭＳ Ｐゴシック" pitchFamily="34" charset="-128"/>
                <a:cs typeface="Times New Roman" pitchFamily="18" charset="0"/>
              </a:rPr>
              <a:t>plusieurs délais </a:t>
            </a:r>
            <a:r>
              <a:rPr lang="fr-FR" altLang="fr-FR" sz="2900" dirty="0" smtClean="0">
                <a:ea typeface="ＭＳ Ｐゴシック" pitchFamily="34" charset="-128"/>
                <a:cs typeface="Times New Roman" pitchFamily="18" charset="0"/>
              </a:rPr>
              <a:t>dans une même directive</a:t>
            </a:r>
          </a:p>
          <a:p>
            <a:pPr>
              <a:buFont typeface="Wingdings" panose="05000000000000000000" pitchFamily="2" charset="2"/>
              <a:buChar char="Ø"/>
            </a:pPr>
            <a:r>
              <a:rPr lang="fr-FR" altLang="fr-FR" sz="2900" b="1" dirty="0" smtClean="0">
                <a:ea typeface="ＭＳ Ｐゴシック" pitchFamily="34" charset="-128"/>
                <a:cs typeface="Times New Roman" pitchFamily="18" charset="0"/>
              </a:rPr>
              <a:t>Pas de procédure d’infraction </a:t>
            </a:r>
            <a:r>
              <a:rPr lang="fr-FR" altLang="fr-FR" sz="2900" dirty="0" smtClean="0">
                <a:ea typeface="ＭＳ Ｐゴシック" pitchFamily="34" charset="-128"/>
                <a:cs typeface="Times New Roman" pitchFamily="18" charset="0"/>
              </a:rPr>
              <a:t>pendant le délai de transposition MAIS </a:t>
            </a:r>
            <a:r>
              <a:rPr lang="fr-FR" sz="2900" dirty="0"/>
              <a:t>Etats membres doivent s’abstenir, </a:t>
            </a:r>
            <a:r>
              <a:rPr lang="fr-FR" sz="2900" dirty="0" smtClean="0"/>
              <a:t>durant ce délai, </a:t>
            </a:r>
            <a:r>
              <a:rPr lang="fr-FR" sz="2900" dirty="0"/>
              <a:t>de prendre des </a:t>
            </a:r>
            <a:r>
              <a:rPr lang="fr-FR" sz="2900" dirty="0" smtClean="0"/>
              <a:t>mesures </a:t>
            </a:r>
            <a:r>
              <a:rPr lang="fr-FR" sz="2900" dirty="0"/>
              <a:t>de nature à compromettre </a:t>
            </a:r>
            <a:r>
              <a:rPr lang="fr-FR" sz="2900" dirty="0" smtClean="0"/>
              <a:t>l’effet utile de la directive (arrêt </a:t>
            </a:r>
            <a:r>
              <a:rPr lang="fr-FR" sz="2900" dirty="0"/>
              <a:t>du 18/12/1997 de la Cour de justice dans l’affaire préjudicielle C -129/96 (Inter-Environnement Wallonie ASBL c/ Région </a:t>
            </a:r>
            <a:r>
              <a:rPr lang="fr-FR" sz="2900" dirty="0" smtClean="0"/>
              <a:t>Wallonne)</a:t>
            </a:r>
          </a:p>
          <a:p>
            <a:pPr>
              <a:buFont typeface="Wingdings" panose="05000000000000000000" pitchFamily="2" charset="2"/>
              <a:buChar char="Ø"/>
            </a:pPr>
            <a:r>
              <a:rPr lang="fr-FR" sz="2900" dirty="0" smtClean="0"/>
              <a:t>Notification des mesures/textes de transposition via </a:t>
            </a:r>
            <a:r>
              <a:rPr lang="fr-FR" sz="2900" dirty="0"/>
              <a:t>la </a:t>
            </a:r>
            <a:r>
              <a:rPr lang="fr-FR" sz="2900" b="1" dirty="0"/>
              <a:t>base de données MNE</a:t>
            </a:r>
            <a:r>
              <a:rPr lang="fr-FR" sz="2900" dirty="0"/>
              <a:t> : </a:t>
            </a:r>
            <a:r>
              <a:rPr lang="fr-FR" sz="2900" dirty="0">
                <a:hlinkClick r:id="rId3"/>
              </a:rPr>
              <a:t>https://</a:t>
            </a:r>
            <a:r>
              <a:rPr lang="fr-FR" sz="2900" dirty="0" smtClean="0">
                <a:hlinkClick r:id="rId3"/>
              </a:rPr>
              <a:t>webgate.ec.europa.eu/mne/logonForm.cfm</a:t>
            </a:r>
            <a:r>
              <a:rPr lang="fr-FR" sz="2900" dirty="0" smtClean="0"/>
              <a:t>  </a:t>
            </a:r>
          </a:p>
          <a:p>
            <a:pPr>
              <a:buFont typeface="Wingdings" panose="05000000000000000000" pitchFamily="2" charset="2"/>
              <a:buChar char="Ø"/>
            </a:pPr>
            <a:r>
              <a:rPr lang="fr-FR" sz="2900" b="1" dirty="0" smtClean="0"/>
              <a:t>Traité de Lisbonne </a:t>
            </a:r>
            <a:r>
              <a:rPr lang="fr-FR" sz="2900" dirty="0" smtClean="0"/>
              <a:t>: Possibilité de condamnation à des sanctions financières dès 1</a:t>
            </a:r>
            <a:r>
              <a:rPr lang="fr-FR" sz="2900" baseline="30000" dirty="0" smtClean="0"/>
              <a:t>er</a:t>
            </a:r>
            <a:r>
              <a:rPr lang="fr-FR" sz="2900" dirty="0" smtClean="0"/>
              <a:t> arrêt de la Cour pour transposition tardive de directives UE législatives (article 260, §3 TFUE)</a:t>
            </a:r>
            <a:endParaRPr lang="fr-BE" sz="2900" dirty="0"/>
          </a:p>
          <a:p>
            <a:pPr>
              <a:buFont typeface="Wingdings" panose="05000000000000000000" pitchFamily="2" charset="2"/>
              <a:buChar char="Ø"/>
            </a:pPr>
            <a:endParaRPr lang="fr-BE" sz="2800" dirty="0"/>
          </a:p>
          <a:p>
            <a:pPr>
              <a:lnSpc>
                <a:spcPct val="90000"/>
              </a:lnSpc>
              <a:buFont typeface="Wingdings" panose="05000000000000000000" pitchFamily="2" charset="2"/>
              <a:buChar char="Ø"/>
            </a:pPr>
            <a:endParaRPr lang="fr-FR" altLang="fr-FR" sz="2800" dirty="0" smtClean="0">
              <a:ea typeface="ＭＳ Ｐゴシック" pitchFamily="34" charset="-128"/>
              <a:cs typeface="Times New Roman" pitchFamily="18" charset="0"/>
            </a:endParaRPr>
          </a:p>
          <a:p>
            <a:pPr>
              <a:lnSpc>
                <a:spcPct val="90000"/>
              </a:lnSpc>
              <a:buFont typeface="Wingdings" panose="05000000000000000000" pitchFamily="2" charset="2"/>
              <a:buChar char="Ø"/>
            </a:pPr>
            <a:endParaRPr lang="nl-NL" altLang="fr-FR" sz="2800" dirty="0">
              <a:ea typeface="ＭＳ Ｐゴシック" pitchFamily="34" charset="-128"/>
              <a:cs typeface="Times New Roman" pitchFamily="18" charset="0"/>
            </a:endParaRPr>
          </a:p>
        </p:txBody>
      </p:sp>
      <p:sp>
        <p:nvSpPr>
          <p:cNvPr id="5123"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pPr algn="ct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31</a:t>
            </a:fld>
            <a:endParaRPr lang="fr-BE"/>
          </a:p>
        </p:txBody>
      </p:sp>
    </p:spTree>
    <p:extLst>
      <p:ext uri="{BB962C8B-B14F-4D97-AF65-F5344CB8AC3E}">
        <p14:creationId xmlns:p14="http://schemas.microsoft.com/office/powerpoint/2010/main" val="1292457920"/>
      </p:ext>
    </p:extLst>
  </p:cSld>
  <p:clrMapOvr>
    <a:masterClrMapping/>
  </p:clrMapOvr>
  <mc:AlternateContent xmlns:mc="http://schemas.openxmlformats.org/markup-compatibility/2006" xmlns:p14="http://schemas.microsoft.com/office/powerpoint/2010/main">
    <mc:Choice Requires="p14">
      <p:transition spd="slow" p14:dur="1200" advClick="0" advTm="60000">
        <p:dissolve/>
      </p:transition>
    </mc:Choice>
    <mc:Fallback xmlns="">
      <p:transition spd="slow" advClick="0" advTm="60000">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251520" y="1215342"/>
            <a:ext cx="8713788" cy="4879318"/>
          </a:xfrm>
          <a:extLst>
            <a:ext uri="{909E8E84-426E-40DD-AFC4-6F175D3DCCD1}">
              <a14:hiddenFill xmlns:a14="http://schemas.microsoft.com/office/drawing/2010/main">
                <a:solidFill>
                  <a:srgbClr val="EAEAEA"/>
                </a:solidFill>
              </a14:hiddenFill>
            </a:ext>
          </a:extLst>
        </p:spPr>
        <p:txBody>
          <a:bodyPr>
            <a:normAutofit/>
          </a:bodyPr>
          <a:lstStyle/>
          <a:p>
            <a:pPr marL="0" indent="0">
              <a:lnSpc>
                <a:spcPct val="90000"/>
              </a:lnSpc>
              <a:buNone/>
            </a:pPr>
            <a:r>
              <a:rPr lang="nl-BE" altLang="fr-FR" sz="2400" b="1" dirty="0" smtClean="0">
                <a:ea typeface="ＭＳ Ｐゴシック" pitchFamily="34" charset="-128"/>
                <a:cs typeface="Arial" charset="0"/>
              </a:rPr>
              <a:t>EXAMEN DES SOURCES DE RETARD DE TRANSPOSITION</a:t>
            </a:r>
          </a:p>
          <a:p>
            <a:pPr marL="0" indent="0">
              <a:lnSpc>
                <a:spcPct val="90000"/>
              </a:lnSpc>
              <a:buNone/>
            </a:pPr>
            <a:r>
              <a:rPr lang="nl-BE" altLang="fr-FR" sz="2400" dirty="0" smtClean="0">
                <a:ea typeface="ＭＳ Ｐゴシック" pitchFamily="34" charset="-128"/>
                <a:cs typeface="Arial" charset="0"/>
              </a:rPr>
              <a:t>1)   Les plus </a:t>
            </a:r>
            <a:r>
              <a:rPr lang="nl-BE" altLang="fr-FR" sz="2400" dirty="0" err="1" smtClean="0">
                <a:ea typeface="ＭＳ Ｐゴシック" pitchFamily="34" charset="-128"/>
                <a:cs typeface="Arial" charset="0"/>
              </a:rPr>
              <a:t>basiques</a:t>
            </a:r>
            <a:r>
              <a:rPr lang="nl-BE" altLang="fr-FR" sz="2400" dirty="0" smtClean="0">
                <a:ea typeface="ＭＳ Ｐゴシック" pitchFamily="34" charset="-128"/>
                <a:cs typeface="Arial" charset="0"/>
              </a:rPr>
              <a:t> :</a:t>
            </a:r>
          </a:p>
          <a:p>
            <a:pPr lvl="1">
              <a:lnSpc>
                <a:spcPct val="90000"/>
              </a:lnSpc>
              <a:buFont typeface="Courier New" panose="02070309020205020404" pitchFamily="49" charset="0"/>
              <a:buChar char="o"/>
            </a:pPr>
            <a:r>
              <a:rPr lang="nl-BE" altLang="fr-FR" sz="2000" dirty="0" smtClean="0">
                <a:ea typeface="ＭＳ Ｐゴシック" pitchFamily="34" charset="-128"/>
                <a:cs typeface="Arial" charset="0"/>
              </a:rPr>
              <a:t>Absence de </a:t>
            </a:r>
            <a:r>
              <a:rPr lang="nl-BE" altLang="fr-FR" sz="2000" dirty="0" err="1" smtClean="0">
                <a:ea typeface="ＭＳ Ｐゴシック" pitchFamily="34" charset="-128"/>
                <a:cs typeface="Arial" charset="0"/>
              </a:rPr>
              <a:t>notification</a:t>
            </a:r>
            <a:r>
              <a:rPr lang="nl-BE" altLang="fr-FR" sz="2000" dirty="0" smtClean="0">
                <a:ea typeface="ＭＳ Ｐゴシック" pitchFamily="34" charset="-128"/>
                <a:cs typeface="Arial" charset="0"/>
              </a:rPr>
              <a:t> à la </a:t>
            </a:r>
            <a:r>
              <a:rPr lang="nl-BE" altLang="fr-FR" sz="2000" dirty="0" err="1" smtClean="0">
                <a:ea typeface="ＭＳ Ｐゴシック" pitchFamily="34" charset="-128"/>
                <a:cs typeface="Arial" charset="0"/>
              </a:rPr>
              <a:t>Commission</a:t>
            </a:r>
            <a:r>
              <a:rPr lang="nl-BE" altLang="fr-FR" sz="2000" dirty="0" smtClean="0">
                <a:ea typeface="ＭＳ Ｐゴシック" pitchFamily="34" charset="-128"/>
                <a:cs typeface="Arial" charset="0"/>
              </a:rPr>
              <a:t> des </a:t>
            </a:r>
            <a:r>
              <a:rPr lang="nl-BE" altLang="fr-FR" sz="2000" dirty="0" err="1" smtClean="0">
                <a:ea typeface="ＭＳ Ｐゴシック" pitchFamily="34" charset="-128"/>
                <a:cs typeface="Arial" charset="0"/>
              </a:rPr>
              <a:t>mesures</a:t>
            </a:r>
            <a:r>
              <a:rPr lang="nl-BE" altLang="fr-FR" sz="2000" dirty="0" smtClean="0">
                <a:ea typeface="ＭＳ Ｐゴシック" pitchFamily="34" charset="-128"/>
                <a:cs typeface="Arial" charset="0"/>
              </a:rPr>
              <a:t> </a:t>
            </a:r>
            <a:r>
              <a:rPr lang="nl-BE" altLang="fr-FR" sz="2000" dirty="0" err="1" smtClean="0">
                <a:ea typeface="ＭＳ Ｐゴシック" pitchFamily="34" charset="-128"/>
                <a:cs typeface="Arial" charset="0"/>
              </a:rPr>
              <a:t>nationales</a:t>
            </a:r>
            <a:r>
              <a:rPr lang="nl-BE" altLang="fr-FR" sz="2000" dirty="0" smtClean="0">
                <a:ea typeface="ＭＳ Ｐゴシック" pitchFamily="34" charset="-128"/>
                <a:cs typeface="Arial" charset="0"/>
              </a:rPr>
              <a:t> </a:t>
            </a:r>
            <a:r>
              <a:rPr lang="nl-BE" altLang="fr-FR" sz="2000" dirty="0" err="1" smtClean="0">
                <a:ea typeface="ＭＳ Ｐゴシック" pitchFamily="34" charset="-128"/>
                <a:cs typeface="Arial" charset="0"/>
              </a:rPr>
              <a:t>d’exécution</a:t>
            </a:r>
            <a:r>
              <a:rPr lang="nl-BE" altLang="fr-FR" sz="2000" dirty="0" smtClean="0">
                <a:ea typeface="ＭＳ Ｐゴシック" pitchFamily="34" charset="-128"/>
                <a:cs typeface="Arial" charset="0"/>
              </a:rPr>
              <a:t> (MNE)</a:t>
            </a:r>
          </a:p>
          <a:p>
            <a:pPr lvl="1">
              <a:lnSpc>
                <a:spcPct val="90000"/>
              </a:lnSpc>
              <a:buFont typeface="Courier New" panose="02070309020205020404" pitchFamily="49" charset="0"/>
              <a:buChar char="o"/>
            </a:pPr>
            <a:r>
              <a:rPr lang="nl-BE" altLang="fr-FR" sz="2000" dirty="0" smtClean="0">
                <a:ea typeface="ＭＳ Ｐゴシック" pitchFamily="34" charset="-128"/>
                <a:cs typeface="Arial" charset="0"/>
              </a:rPr>
              <a:t>Pas de </a:t>
            </a:r>
            <a:r>
              <a:rPr lang="nl-BE" altLang="fr-FR" sz="2000" dirty="0" err="1" smtClean="0">
                <a:ea typeface="ＭＳ Ｐゴシック" pitchFamily="34" charset="-128"/>
                <a:cs typeface="Arial" charset="0"/>
              </a:rPr>
              <a:t>notification</a:t>
            </a:r>
            <a:r>
              <a:rPr lang="nl-BE" altLang="fr-FR" sz="2000" dirty="0" smtClean="0">
                <a:ea typeface="ＭＳ Ｐゴシック" pitchFamily="34" charset="-128"/>
                <a:cs typeface="Arial" charset="0"/>
              </a:rPr>
              <a:t> à la </a:t>
            </a:r>
            <a:r>
              <a:rPr lang="nl-BE" altLang="fr-FR" sz="2000" dirty="0" err="1" smtClean="0">
                <a:ea typeface="ＭＳ Ｐゴシック" pitchFamily="34" charset="-128"/>
                <a:cs typeface="Arial" charset="0"/>
              </a:rPr>
              <a:t>Commission</a:t>
            </a:r>
            <a:r>
              <a:rPr lang="nl-BE" altLang="fr-FR" sz="2000" dirty="0" smtClean="0">
                <a:ea typeface="ＭＳ Ｐゴシック" pitchFamily="34" charset="-128"/>
                <a:cs typeface="Arial" charset="0"/>
              </a:rPr>
              <a:t> </a:t>
            </a:r>
            <a:r>
              <a:rPr lang="nl-BE" altLang="fr-FR" sz="2000" dirty="0" err="1" smtClean="0">
                <a:ea typeface="ＭＳ Ｐゴシック" pitchFamily="34" charset="-128"/>
                <a:cs typeface="Arial" charset="0"/>
              </a:rPr>
              <a:t>qu’une</a:t>
            </a:r>
            <a:r>
              <a:rPr lang="nl-BE" altLang="fr-FR" sz="2000" dirty="0" smtClean="0">
                <a:ea typeface="ＭＳ Ｐゴシック" pitchFamily="34" charset="-128"/>
                <a:cs typeface="Arial" charset="0"/>
              </a:rPr>
              <a:t> MNE </a:t>
            </a:r>
            <a:r>
              <a:rPr lang="nl-BE" altLang="fr-FR" sz="2000" dirty="0" err="1" smtClean="0">
                <a:ea typeface="ＭＳ Ｐゴシック" pitchFamily="34" charset="-128"/>
                <a:cs typeface="Arial" charset="0"/>
              </a:rPr>
              <a:t>n’est</a:t>
            </a:r>
            <a:r>
              <a:rPr lang="nl-BE" altLang="fr-FR" sz="2000" dirty="0" smtClean="0">
                <a:ea typeface="ＭＳ Ｐゴシック" pitchFamily="34" charset="-128"/>
                <a:cs typeface="Arial" charset="0"/>
              </a:rPr>
              <a:t> pas nécessaire</a:t>
            </a:r>
          </a:p>
          <a:p>
            <a:pPr lvl="1">
              <a:lnSpc>
                <a:spcPct val="90000"/>
              </a:lnSpc>
              <a:buFont typeface="Courier New" panose="02070309020205020404" pitchFamily="49" charset="0"/>
              <a:buChar char="o"/>
            </a:pPr>
            <a:r>
              <a:rPr lang="nl-BE" altLang="fr-FR" sz="2000" dirty="0">
                <a:ea typeface="ＭＳ Ｐゴシック" pitchFamily="34" charset="-128"/>
                <a:cs typeface="Arial" charset="0"/>
              </a:rPr>
              <a:t>Absence </a:t>
            </a:r>
            <a:r>
              <a:rPr lang="nl-BE" altLang="fr-FR" sz="2000" dirty="0" err="1">
                <a:ea typeface="ＭＳ Ｐゴシック" pitchFamily="34" charset="-128"/>
                <a:cs typeface="Arial" charset="0"/>
              </a:rPr>
              <a:t>ou</a:t>
            </a:r>
            <a:r>
              <a:rPr lang="nl-BE" altLang="fr-FR" sz="2000" dirty="0">
                <a:ea typeface="ＭＳ Ｐゴシック" pitchFamily="34" charset="-128"/>
                <a:cs typeface="Arial" charset="0"/>
              </a:rPr>
              <a:t> </a:t>
            </a:r>
            <a:r>
              <a:rPr lang="nl-BE" altLang="fr-FR" sz="2000" dirty="0" err="1">
                <a:ea typeface="ＭＳ Ｐゴシック" pitchFamily="34" charset="-128"/>
                <a:cs typeface="Arial" charset="0"/>
              </a:rPr>
              <a:t>publication</a:t>
            </a:r>
            <a:r>
              <a:rPr lang="nl-BE" altLang="fr-FR" sz="2000" dirty="0">
                <a:ea typeface="ＭＳ Ｐゴシック" pitchFamily="34" charset="-128"/>
                <a:cs typeface="Arial" charset="0"/>
              </a:rPr>
              <a:t> </a:t>
            </a:r>
            <a:r>
              <a:rPr lang="nl-BE" altLang="fr-FR" sz="2000" dirty="0" err="1">
                <a:ea typeface="ＭＳ Ｐゴシック" pitchFamily="34" charset="-128"/>
                <a:cs typeface="Arial" charset="0"/>
              </a:rPr>
              <a:t>tardive</a:t>
            </a:r>
            <a:r>
              <a:rPr lang="nl-BE" altLang="fr-FR" sz="2000" dirty="0">
                <a:ea typeface="ＭＳ Ｐゴシック" pitchFamily="34" charset="-128"/>
                <a:cs typeface="Arial" charset="0"/>
              </a:rPr>
              <a:t> au </a:t>
            </a:r>
            <a:r>
              <a:rPr lang="nl-BE" altLang="fr-FR" sz="2000" dirty="0" err="1">
                <a:ea typeface="ＭＳ Ｐゴシック" pitchFamily="34" charset="-128"/>
                <a:cs typeface="Arial" charset="0"/>
              </a:rPr>
              <a:t>Moniteur</a:t>
            </a:r>
            <a:r>
              <a:rPr lang="nl-BE" altLang="fr-FR" sz="2000" dirty="0">
                <a:ea typeface="ＭＳ Ｐゴシック" pitchFamily="34" charset="-128"/>
                <a:cs typeface="Arial" charset="0"/>
              </a:rPr>
              <a:t> </a:t>
            </a:r>
            <a:r>
              <a:rPr lang="nl-BE" altLang="fr-FR" sz="2000" dirty="0" err="1">
                <a:ea typeface="ＭＳ Ｐゴシック" pitchFamily="34" charset="-128"/>
                <a:cs typeface="Arial" charset="0"/>
              </a:rPr>
              <a:t>belge</a:t>
            </a:r>
            <a:r>
              <a:rPr lang="nl-BE" altLang="fr-FR" sz="2000" dirty="0">
                <a:ea typeface="ＭＳ Ｐゴシック" pitchFamily="34" charset="-128"/>
                <a:cs typeface="Arial" charset="0"/>
              </a:rPr>
              <a:t> de la MNE</a:t>
            </a:r>
            <a:endParaRPr lang="nl-BE" altLang="fr-FR" sz="2000" dirty="0" smtClean="0">
              <a:ea typeface="ＭＳ Ｐゴシック" pitchFamily="34" charset="-128"/>
              <a:cs typeface="Arial" charset="0"/>
            </a:endParaRPr>
          </a:p>
          <a:p>
            <a:pPr marL="0" indent="0">
              <a:lnSpc>
                <a:spcPct val="90000"/>
              </a:lnSpc>
              <a:buNone/>
            </a:pPr>
            <a:r>
              <a:rPr lang="nl-BE" altLang="fr-FR" sz="2000" dirty="0" smtClean="0">
                <a:ea typeface="ＭＳ Ｐゴシック" pitchFamily="34" charset="-128"/>
                <a:cs typeface="Arial" charset="0"/>
              </a:rPr>
              <a:t>	</a:t>
            </a:r>
          </a:p>
          <a:p>
            <a:pPr marL="457200" indent="-457200">
              <a:lnSpc>
                <a:spcPct val="90000"/>
              </a:lnSpc>
              <a:buAutoNum type="arabicParenR" startAt="2"/>
            </a:pPr>
            <a:r>
              <a:rPr lang="nl-BE" altLang="fr-FR" sz="2400" dirty="0" smtClean="0">
                <a:ea typeface="ＭＳ Ｐゴシック" pitchFamily="34" charset="-128"/>
                <a:cs typeface="Arial" charset="0"/>
              </a:rPr>
              <a:t>Des </a:t>
            </a:r>
            <a:r>
              <a:rPr lang="nl-BE" altLang="fr-FR" sz="2400" dirty="0" err="1" smtClean="0">
                <a:ea typeface="ＭＳ Ｐゴシック" pitchFamily="34" charset="-128"/>
                <a:cs typeface="Arial" charset="0"/>
              </a:rPr>
              <a:t>délais</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transposition</a:t>
            </a:r>
            <a:r>
              <a:rPr lang="nl-BE" altLang="fr-FR" sz="2400" dirty="0" smtClean="0">
                <a:ea typeface="ＭＳ Ｐゴシック" pitchFamily="34" charset="-128"/>
                <a:cs typeface="Arial" charset="0"/>
              </a:rPr>
              <a:t> </a:t>
            </a:r>
            <a:r>
              <a:rPr lang="nl-BE" altLang="fr-FR" sz="2400" b="1" dirty="0" err="1" smtClean="0">
                <a:ea typeface="ＭＳ Ｐゴシック" pitchFamily="34" charset="-128"/>
                <a:cs typeface="Arial" charset="0"/>
              </a:rPr>
              <a:t>trop</a:t>
            </a:r>
            <a:r>
              <a:rPr lang="nl-BE" altLang="fr-FR" sz="2400" b="1" dirty="0" smtClean="0">
                <a:ea typeface="ＭＳ Ｐゴシック" pitchFamily="34" charset="-128"/>
                <a:cs typeface="Arial" charset="0"/>
              </a:rPr>
              <a:t> courts </a:t>
            </a:r>
            <a:r>
              <a:rPr lang="nl-BE" altLang="fr-FR" sz="2400" dirty="0" err="1" smtClean="0">
                <a:ea typeface="ＭＳ Ｐゴシック" pitchFamily="34" charset="-128"/>
                <a:cs typeface="Arial" charset="0"/>
              </a:rPr>
              <a:t>négociés</a:t>
            </a:r>
            <a:r>
              <a:rPr lang="nl-BE" altLang="fr-FR" sz="2400" dirty="0" smtClean="0">
                <a:ea typeface="ＭＳ Ｐゴシック" pitchFamily="34" charset="-128"/>
                <a:cs typeface="Arial" charset="0"/>
              </a:rPr>
              <a:t> et </a:t>
            </a:r>
            <a:r>
              <a:rPr lang="nl-BE" altLang="fr-FR" sz="2400" dirty="0" err="1" smtClean="0">
                <a:ea typeface="ＭＳ Ｐゴシック" pitchFamily="34" charset="-128"/>
                <a:cs typeface="Arial" charset="0"/>
              </a:rPr>
              <a:t>acceptés</a:t>
            </a:r>
            <a:r>
              <a:rPr lang="nl-BE" altLang="fr-FR" sz="2400" dirty="0" smtClean="0">
                <a:ea typeface="ＭＳ Ｐゴシック" pitchFamily="34" charset="-128"/>
                <a:cs typeface="Arial" charset="0"/>
              </a:rPr>
              <a:t> par les EM (y </a:t>
            </a:r>
            <a:r>
              <a:rPr lang="nl-BE" altLang="fr-FR" sz="2400" dirty="0" err="1" smtClean="0">
                <a:ea typeface="ＭＳ Ｐゴシック" pitchFamily="34" charset="-128"/>
                <a:cs typeface="Arial" charset="0"/>
              </a:rPr>
              <a:t>compris</a:t>
            </a:r>
            <a:r>
              <a:rPr lang="nl-BE" altLang="fr-FR" sz="2400" dirty="0" smtClean="0">
                <a:ea typeface="ＭＳ Ｐゴシック" pitchFamily="34" charset="-128"/>
                <a:cs typeface="Arial" charset="0"/>
              </a:rPr>
              <a:t> BE) </a:t>
            </a:r>
          </a:p>
          <a:p>
            <a:pPr marL="457200" indent="-457200">
              <a:lnSpc>
                <a:spcPct val="90000"/>
              </a:lnSpc>
              <a:buAutoNum type="arabicParenR" startAt="2"/>
            </a:pPr>
            <a:r>
              <a:rPr lang="nl-BE" altLang="fr-FR" sz="2400" dirty="0" err="1" smtClean="0">
                <a:ea typeface="ＭＳ Ｐゴシック" pitchFamily="34" charset="-128"/>
                <a:cs typeface="Arial" charset="0"/>
              </a:rPr>
              <a:t>Manque</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communication</a:t>
            </a:r>
            <a:r>
              <a:rPr lang="nl-BE" altLang="fr-FR" sz="2400" dirty="0" smtClean="0">
                <a:ea typeface="ＭＳ Ｐゴシック" pitchFamily="34" charset="-128"/>
                <a:cs typeface="Arial" charset="0"/>
              </a:rPr>
              <a:t> </a:t>
            </a:r>
            <a:r>
              <a:rPr lang="nl-BE" altLang="fr-FR" sz="2400" b="1" dirty="0" smtClean="0">
                <a:ea typeface="ＭＳ Ｐゴシック" pitchFamily="34" charset="-128"/>
                <a:cs typeface="Arial" charset="0"/>
              </a:rPr>
              <a:t>en </a:t>
            </a:r>
            <a:r>
              <a:rPr lang="nl-BE" altLang="fr-FR" sz="2400" b="1" dirty="0" err="1" smtClean="0">
                <a:ea typeface="ＭＳ Ｐゴシック" pitchFamily="34" charset="-128"/>
                <a:cs typeface="Arial" charset="0"/>
              </a:rPr>
              <a:t>amont</a:t>
            </a:r>
            <a:r>
              <a:rPr lang="nl-BE" altLang="fr-FR" sz="2400" b="1" dirty="0" smtClean="0">
                <a:ea typeface="ＭＳ Ｐゴシック" pitchFamily="34" charset="-128"/>
                <a:cs typeface="Arial" charset="0"/>
              </a:rPr>
              <a:t> </a:t>
            </a:r>
            <a:r>
              <a:rPr lang="nl-BE" altLang="fr-FR" sz="2400" dirty="0" err="1" smtClean="0">
                <a:ea typeface="ＭＳ Ｐゴシック" pitchFamily="34" charset="-128"/>
                <a:cs typeface="Arial" charset="0"/>
              </a:rPr>
              <a:t>entre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pilote de la </a:t>
            </a:r>
            <a:r>
              <a:rPr lang="nl-BE" altLang="fr-FR" sz="2400" dirty="0" err="1" smtClean="0">
                <a:ea typeface="ＭＳ Ｐゴシック" pitchFamily="34" charset="-128"/>
                <a:cs typeface="Arial" charset="0"/>
              </a:rPr>
              <a:t>négociation</a:t>
            </a:r>
            <a:r>
              <a:rPr lang="nl-BE" altLang="fr-FR" sz="2400" dirty="0" smtClean="0">
                <a:ea typeface="ＭＳ Ｐゴシック" pitchFamily="34" charset="-128"/>
                <a:cs typeface="Arial" charset="0"/>
              </a:rPr>
              <a:t> et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chargé de la </a:t>
            </a:r>
            <a:r>
              <a:rPr lang="nl-BE" altLang="fr-FR" sz="2400" dirty="0" err="1" smtClean="0">
                <a:ea typeface="ＭＳ Ｐゴシック" pitchFamily="34" charset="-128"/>
                <a:cs typeface="Arial" charset="0"/>
              </a:rPr>
              <a:t>transposition</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qui</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découvre</a:t>
            </a:r>
            <a:r>
              <a:rPr lang="nl-BE" altLang="fr-FR" sz="2400" dirty="0" smtClean="0">
                <a:ea typeface="ＭＳ Ｐゴシック" pitchFamily="34" charset="-128"/>
                <a:cs typeface="Arial" charset="0"/>
              </a:rPr>
              <a:t> la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(et </a:t>
            </a:r>
            <a:r>
              <a:rPr lang="nl-BE" altLang="fr-FR" sz="2400" dirty="0" err="1" smtClean="0">
                <a:ea typeface="ＭＳ Ｐゴシック" pitchFamily="34" charset="-128"/>
                <a:cs typeface="Arial" charset="0"/>
              </a:rPr>
              <a:t>son</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délai</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seulement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lors</a:t>
            </a:r>
            <a:r>
              <a:rPr lang="nl-BE" altLang="fr-FR" sz="2400" dirty="0" smtClean="0">
                <a:ea typeface="ＭＳ Ｐゴシック" pitchFamily="34" charset="-128"/>
                <a:cs typeface="Arial" charset="0"/>
              </a:rPr>
              <a:t> de sa </a:t>
            </a:r>
            <a:r>
              <a:rPr lang="nl-BE" altLang="fr-FR" sz="2400" dirty="0" err="1" smtClean="0">
                <a:ea typeface="ＭＳ Ｐゴシック" pitchFamily="34" charset="-128"/>
                <a:cs typeface="Arial" charset="0"/>
              </a:rPr>
              <a:t>publication</a:t>
            </a:r>
            <a:r>
              <a:rPr lang="nl-BE" altLang="fr-FR" sz="2400" dirty="0" smtClean="0">
                <a:ea typeface="ＭＳ Ｐゴシック" pitchFamily="34" charset="-128"/>
                <a:cs typeface="Arial" charset="0"/>
              </a:rPr>
              <a:t> au JO UE</a:t>
            </a:r>
          </a:p>
          <a:p>
            <a:pPr marL="457200" indent="-457200">
              <a:lnSpc>
                <a:spcPct val="90000"/>
              </a:lnSpc>
              <a:buAutoNum type="arabicParenR" startAt="2"/>
            </a:pPr>
            <a:endParaRPr lang="nl-BE" altLang="fr-FR" sz="2000" dirty="0" smtClean="0">
              <a:ea typeface="ＭＳ Ｐゴシック" pitchFamily="34" charset="-128"/>
              <a:cs typeface="Arial" charset="0"/>
            </a:endParaRPr>
          </a:p>
          <a:p>
            <a:pPr marL="457200" indent="-457200">
              <a:lnSpc>
                <a:spcPct val="90000"/>
              </a:lnSpc>
              <a:buAutoNum type="arabicParenR" startAt="2"/>
            </a:pPr>
            <a:endParaRPr lang="nl-BE" altLang="fr-FR" sz="2000" dirty="0">
              <a:ea typeface="ＭＳ Ｐゴシック" pitchFamily="34" charset="-128"/>
              <a:cs typeface="Arial" charset="0"/>
            </a:endParaRPr>
          </a:p>
        </p:txBody>
      </p:sp>
      <p:sp>
        <p:nvSpPr>
          <p:cNvPr id="6147"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8"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32</a:t>
            </a:fld>
            <a:endParaRPr lang="fr-BE"/>
          </a:p>
        </p:txBody>
      </p:sp>
    </p:spTree>
    <p:extLst>
      <p:ext uri="{BB962C8B-B14F-4D97-AF65-F5344CB8AC3E}">
        <p14:creationId xmlns:p14="http://schemas.microsoft.com/office/powerpoint/2010/main" val="1323906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93901" y="1327849"/>
            <a:ext cx="8410575" cy="4897661"/>
          </a:xfrm>
          <a:extLst>
            <a:ext uri="{909E8E84-426E-40DD-AFC4-6F175D3DCCD1}">
              <a14:hiddenFill xmlns:a14="http://schemas.microsoft.com/office/drawing/2010/main">
                <a:solidFill>
                  <a:srgbClr val="EAEAEA"/>
                </a:solidFill>
              </a14:hiddenFill>
            </a:ext>
          </a:extLst>
        </p:spPr>
        <p:txBody>
          <a:bodyPr>
            <a:normAutofit fontScale="85000" lnSpcReduction="20000"/>
          </a:bodyPr>
          <a:lstStyle/>
          <a:p>
            <a:pPr marL="0" indent="0">
              <a:lnSpc>
                <a:spcPct val="80000"/>
              </a:lnSpc>
              <a:buNone/>
            </a:pPr>
            <a:r>
              <a:rPr lang="fr-BE" altLang="fr-FR" sz="2400" dirty="0" smtClean="0">
                <a:ea typeface="ＭＳ Ｐゴシック" pitchFamily="34" charset="-128"/>
                <a:cs typeface="Times New Roman" pitchFamily="18" charset="0"/>
              </a:rPr>
              <a:t>    </a:t>
            </a:r>
            <a:r>
              <a:rPr lang="nl-BE" altLang="fr-FR" sz="2400" b="1" dirty="0">
                <a:ea typeface="ＭＳ Ｐゴシック" pitchFamily="34" charset="-128"/>
                <a:cs typeface="Arial" charset="0"/>
              </a:rPr>
              <a:t>EXAMEN DES SOURCES DE RETARD DE </a:t>
            </a:r>
            <a:r>
              <a:rPr lang="nl-BE" altLang="fr-FR" sz="2400" b="1" dirty="0" smtClean="0">
                <a:ea typeface="ＭＳ Ｐゴシック" pitchFamily="34" charset="-128"/>
                <a:cs typeface="Arial" charset="0"/>
              </a:rPr>
              <a:t>TRANSPOSITION</a:t>
            </a:r>
          </a:p>
          <a:p>
            <a:pPr marL="0" indent="0">
              <a:lnSpc>
                <a:spcPct val="80000"/>
              </a:lnSpc>
              <a:buNone/>
            </a:pPr>
            <a:endParaRPr lang="nl-BE" altLang="fr-FR" sz="2400" b="1" dirty="0">
              <a:ea typeface="ＭＳ Ｐゴシック" pitchFamily="34" charset="-128"/>
              <a:cs typeface="Arial" charset="0"/>
            </a:endParaRPr>
          </a:p>
          <a:p>
            <a:pPr marL="0" indent="0">
              <a:lnSpc>
                <a:spcPct val="80000"/>
              </a:lnSpc>
              <a:buFontTx/>
              <a:buNone/>
            </a:pPr>
            <a:r>
              <a:rPr lang="fr-BE" altLang="fr-FR" sz="2400" dirty="0" smtClean="0">
                <a:ea typeface="ＭＳ Ｐゴシック" pitchFamily="34" charset="-128"/>
                <a:cs typeface="Times New Roman" pitchFamily="18" charset="0"/>
              </a:rPr>
              <a:t>4) Complexité institutionnelle belge et partage des compétences  : </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a:r>
            <a:br>
              <a:rPr lang="fr-BE" altLang="fr-FR" sz="2400" dirty="0" smtClean="0">
                <a:ea typeface="ＭＳ Ｐゴシック" pitchFamily="34" charset="-128"/>
                <a:cs typeface="Times New Roman" pitchFamily="18" charset="0"/>
              </a:rPr>
            </a:br>
            <a:r>
              <a:rPr lang="fr-BE" altLang="fr-FR" sz="2400" b="1" dirty="0" smtClean="0">
                <a:ea typeface="ＭＳ Ｐゴシック" pitchFamily="34" charset="-128"/>
                <a:cs typeface="Times New Roman" pitchFamily="18" charset="0"/>
              </a:rPr>
              <a:t>phénomène accentué encore par la 6</a:t>
            </a:r>
            <a:r>
              <a:rPr lang="fr-BE" altLang="fr-FR" sz="2400" b="1" baseline="30000" dirty="0" smtClean="0">
                <a:ea typeface="ＭＳ Ｐゴシック" pitchFamily="34" charset="-128"/>
                <a:cs typeface="Times New Roman" pitchFamily="18" charset="0"/>
              </a:rPr>
              <a:t>ème</a:t>
            </a:r>
            <a:r>
              <a:rPr lang="fr-BE" altLang="fr-FR" sz="2400" b="1" dirty="0" smtClean="0">
                <a:ea typeface="ＭＳ Ｐゴシック" pitchFamily="34" charset="-128"/>
                <a:cs typeface="Times New Roman" pitchFamily="18" charset="0"/>
              </a:rPr>
              <a:t> réforme de l’Etat (01.07.2014)! </a:t>
            </a:r>
            <a:br>
              <a:rPr lang="fr-BE" altLang="fr-FR" sz="2400" b="1" dirty="0" smtClean="0">
                <a:ea typeface="ＭＳ Ｐゴシック" pitchFamily="34" charset="-128"/>
                <a:cs typeface="Times New Roman" pitchFamily="18" charset="0"/>
              </a:rPr>
            </a:br>
            <a:endParaRPr lang="fr-BE" altLang="fr-FR" sz="2400" b="1" dirty="0" smtClean="0">
              <a:ea typeface="ＭＳ Ｐゴシック" pitchFamily="34" charset="-128"/>
              <a:cs typeface="Times New Roman" pitchFamily="18" charset="0"/>
            </a:endParaRPr>
          </a:p>
          <a:p>
            <a:pPr>
              <a:lnSpc>
                <a:spcPct val="80000"/>
              </a:lnSpc>
              <a:buFont typeface="Courier New" panose="02070309020205020404" pitchFamily="49" charset="0"/>
              <a:buChar char="o"/>
            </a:pPr>
            <a:r>
              <a:rPr lang="fr-BE" altLang="fr-FR" sz="2600" dirty="0" smtClean="0">
                <a:ea typeface="ＭＳ Ｐゴシック" pitchFamily="34" charset="-128"/>
                <a:cs typeface="Times New Roman" pitchFamily="18" charset="0"/>
              </a:rPr>
              <a:t>La transposition d’une même directive peut nécessiter l’adoption de MNE par différents niveaux de pouvoir (ex: des directives en matière de migration et d’asile)</a:t>
            </a:r>
          </a:p>
          <a:p>
            <a:pPr>
              <a:lnSpc>
                <a:spcPct val="80000"/>
              </a:lnSpc>
              <a:buFont typeface="Courier New" panose="02070309020205020404" pitchFamily="49" charset="0"/>
              <a:buChar char="o"/>
            </a:pPr>
            <a:r>
              <a:rPr lang="fr-BE" altLang="fr-FR" sz="2600" dirty="0" smtClean="0">
                <a:ea typeface="ＭＳ Ｐゴシック" pitchFamily="34" charset="-128"/>
                <a:cs typeface="Times New Roman" pitchFamily="18" charset="0"/>
              </a:rPr>
              <a:t>Les différents acteurs et niveaux de pouvoirs peuvent poursuivre des objectifs différents ce qui ne facilite pas le travail de transposition (ex : directives environnementales)</a:t>
            </a:r>
          </a:p>
          <a:p>
            <a:pPr>
              <a:lnSpc>
                <a:spcPct val="80000"/>
              </a:lnSpc>
              <a:buFont typeface="Courier New" panose="02070309020205020404" pitchFamily="49" charset="0"/>
              <a:buChar char="o"/>
            </a:pPr>
            <a:r>
              <a:rPr lang="fr-BE" altLang="fr-FR" sz="2600" dirty="0" smtClean="0">
                <a:ea typeface="ＭＳ Ｐゴシック" pitchFamily="34" charset="-128"/>
                <a:cs typeface="Times New Roman" pitchFamily="18" charset="0"/>
              </a:rPr>
              <a:t>Une seule directive peut elle-même poursuivre des objectifs multiples</a:t>
            </a:r>
          </a:p>
          <a:p>
            <a:pPr>
              <a:lnSpc>
                <a:spcPct val="80000"/>
              </a:lnSpc>
              <a:buFont typeface="Courier New" panose="02070309020205020404" pitchFamily="49" charset="0"/>
              <a:buChar char="o"/>
            </a:pPr>
            <a:r>
              <a:rPr lang="fr-BE" altLang="fr-FR" sz="2600" dirty="0" smtClean="0">
                <a:ea typeface="ＭＳ Ｐゴシック" pitchFamily="34" charset="-128"/>
                <a:cs typeface="Times New Roman" pitchFamily="18" charset="0"/>
              </a:rPr>
              <a:t>La complexité des situations se traduit par la complexité des solutions pour l’adoption des MNE (ex : transposition via un accord de coopération selon l’article 92 LSRI : 18 mois minimum pour assentiment parlementaire)</a:t>
            </a:r>
          </a:p>
          <a:p>
            <a:pPr>
              <a:lnSpc>
                <a:spcPct val="80000"/>
              </a:lnSpc>
              <a:buFont typeface="Courier New" panose="02070309020205020404" pitchFamily="49" charset="0"/>
              <a:buChar char="o"/>
            </a:pPr>
            <a:r>
              <a:rPr lang="fr-BE" altLang="fr-FR" sz="2600" dirty="0" smtClean="0">
                <a:ea typeface="ＭＳ Ｐゴシック" pitchFamily="34" charset="-128"/>
                <a:cs typeface="Times New Roman" pitchFamily="18" charset="0"/>
              </a:rPr>
              <a:t>6</a:t>
            </a:r>
            <a:r>
              <a:rPr lang="fr-BE" altLang="fr-FR" sz="2600" baseline="30000" dirty="0" smtClean="0">
                <a:ea typeface="ＭＳ Ｐゴシック" pitchFamily="34" charset="-128"/>
                <a:cs typeface="Times New Roman" pitchFamily="18" charset="0"/>
              </a:rPr>
              <a:t>ème</a:t>
            </a:r>
            <a:r>
              <a:rPr lang="fr-BE" altLang="fr-FR" sz="2600" dirty="0" smtClean="0">
                <a:ea typeface="ＭＳ Ｐゴシック" pitchFamily="34" charset="-128"/>
                <a:cs typeface="Times New Roman" pitchFamily="18" charset="0"/>
              </a:rPr>
              <a:t> réforme de l’Etat : source d’immobilisme pour </a:t>
            </a:r>
            <a:r>
              <a:rPr lang="fr-BE" altLang="fr-FR" sz="2600" smtClean="0">
                <a:ea typeface="ＭＳ Ｐゴシック" pitchFamily="34" charset="-128"/>
                <a:cs typeface="Times New Roman" pitchFamily="18" charset="0"/>
              </a:rPr>
              <a:t>la transposition ?</a:t>
            </a:r>
            <a:endParaRPr lang="fr-BE" altLang="fr-FR" sz="2600" dirty="0" smtClean="0">
              <a:ea typeface="ＭＳ Ｐゴシック" pitchFamily="34" charset="-128"/>
              <a:cs typeface="Times New Roman" pitchFamily="18" charset="0"/>
            </a:endParaRPr>
          </a:p>
          <a:p>
            <a:pPr marL="0" indent="0">
              <a:lnSpc>
                <a:spcPct val="80000"/>
              </a:lnSpc>
              <a:buNone/>
            </a:pPr>
            <a:endParaRPr lang="fr-BE" altLang="fr-FR" sz="2600" dirty="0" smtClean="0">
              <a:ea typeface="ＭＳ Ｐゴシック" pitchFamily="34" charset="-128"/>
              <a:cs typeface="Times New Roman" pitchFamily="18" charset="0"/>
            </a:endParaRPr>
          </a:p>
          <a:p>
            <a:pPr marL="0" indent="0">
              <a:lnSpc>
                <a:spcPct val="80000"/>
              </a:lnSpc>
              <a:buNone/>
            </a:pPr>
            <a:r>
              <a:rPr lang="fr-BE" altLang="fr-FR" sz="2000" dirty="0" smtClean="0">
                <a:ea typeface="ＭＳ Ｐゴシック" pitchFamily="34" charset="-128"/>
                <a:cs typeface="Times New Roman" pitchFamily="18" charset="0"/>
              </a:rPr>
              <a:t>  </a:t>
            </a:r>
            <a:endParaRPr lang="nl-NL" altLang="fr-FR" sz="2400" dirty="0" smtClean="0">
              <a:ea typeface="ＭＳ Ｐゴシック" pitchFamily="34" charset="-128"/>
              <a:cs typeface="Times New Roman" pitchFamily="18" charset="0"/>
            </a:endParaRPr>
          </a:p>
        </p:txBody>
      </p:sp>
      <p:sp>
        <p:nvSpPr>
          <p:cNvPr id="7171"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NL" altLang="en-US" sz="2400" b="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33</a:t>
            </a:fld>
            <a:endParaRPr lang="fr-BE"/>
          </a:p>
        </p:txBody>
      </p:sp>
    </p:spTree>
    <p:extLst>
      <p:ext uri="{BB962C8B-B14F-4D97-AF65-F5344CB8AC3E}">
        <p14:creationId xmlns:p14="http://schemas.microsoft.com/office/powerpoint/2010/main" val="744319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50825" y="1268761"/>
            <a:ext cx="8893175" cy="4968528"/>
          </a:xfrm>
          <a:extLst>
            <a:ext uri="{909E8E84-426E-40DD-AFC4-6F175D3DCCD1}">
              <a14:hiddenFill xmlns:a14="http://schemas.microsoft.com/office/drawing/2010/main">
                <a:solidFill>
                  <a:srgbClr val="EAEAEA"/>
                </a:solidFill>
              </a14:hiddenFill>
            </a:ext>
          </a:extLst>
        </p:spPr>
        <p:txBody>
          <a:bodyPr>
            <a:normAutofit/>
          </a:bodyPr>
          <a:lstStyle/>
          <a:p>
            <a:pPr marL="0" indent="0">
              <a:lnSpc>
                <a:spcPct val="90000"/>
              </a:lnSpc>
              <a:buNone/>
            </a:pPr>
            <a:r>
              <a:rPr lang="nl-BE" altLang="fr-FR" sz="2400" b="1" dirty="0">
                <a:ea typeface="ＭＳ Ｐゴシック" pitchFamily="34" charset="-128"/>
                <a:cs typeface="Arial" charset="0"/>
              </a:rPr>
              <a:t>EXAMEN DES SOURCES DE RETARD DE </a:t>
            </a:r>
            <a:r>
              <a:rPr lang="nl-BE" altLang="fr-FR" sz="2400" b="1" dirty="0" smtClean="0">
                <a:ea typeface="ＭＳ Ｐゴシック" pitchFamily="34" charset="-128"/>
                <a:cs typeface="Arial" charset="0"/>
              </a:rPr>
              <a:t>TRANSPOSITION</a:t>
            </a:r>
            <a:endParaRPr lang="nl-BE" altLang="fr-FR" sz="2400" b="1" dirty="0">
              <a:ea typeface="ＭＳ Ｐゴシック" pitchFamily="34" charset="-128"/>
              <a:cs typeface="Arial" charset="0"/>
            </a:endParaRPr>
          </a:p>
          <a:p>
            <a:pPr marL="0" indent="0">
              <a:lnSpc>
                <a:spcPct val="90000"/>
              </a:lnSpc>
              <a:buFontTx/>
              <a:buNone/>
            </a:pPr>
            <a:r>
              <a:rPr lang="fr-BE" altLang="fr-FR" sz="2400" dirty="0" smtClean="0">
                <a:ea typeface="ＭＳ Ｐゴシック" pitchFamily="34" charset="-128"/>
              </a:rPr>
              <a:t>5) Evolution au niveau UE :</a:t>
            </a:r>
          </a:p>
          <a:p>
            <a:pPr>
              <a:lnSpc>
                <a:spcPct val="90000"/>
              </a:lnSpc>
              <a:buFont typeface="Courier New" panose="02070309020205020404" pitchFamily="49" charset="0"/>
              <a:buChar char="o"/>
            </a:pPr>
            <a:r>
              <a:rPr lang="fr-BE" altLang="fr-FR" sz="2400" dirty="0" smtClean="0">
                <a:ea typeface="ＭＳ Ｐゴシック" pitchFamily="34" charset="-128"/>
              </a:rPr>
              <a:t>Passage progressif de directives techniques visant à l’harmonisation des législations et le bon fonctionnement du marché intérieur à des </a:t>
            </a:r>
            <a:r>
              <a:rPr lang="fr-BE" altLang="fr-FR" sz="2400" b="1" dirty="0" smtClean="0">
                <a:ea typeface="ＭＳ Ｐゴシック" pitchFamily="34" charset="-128"/>
              </a:rPr>
              <a:t>directives-cadre à caractère transversal </a:t>
            </a:r>
            <a:r>
              <a:rPr lang="fr-BE" altLang="fr-FR" sz="2400" dirty="0" smtClean="0">
                <a:ea typeface="ＭＳ Ｐゴシック" pitchFamily="34" charset="-128"/>
              </a:rPr>
              <a:t>avec des obligations de résultats de portée plus large (ex : directive 2010/40/UE fixant un cadre pour le déploiement des systèmes de transport intelligents)</a:t>
            </a:r>
          </a:p>
          <a:p>
            <a:pPr>
              <a:lnSpc>
                <a:spcPct val="90000"/>
              </a:lnSpc>
              <a:buFont typeface="Courier New" panose="02070309020205020404" pitchFamily="49" charset="0"/>
              <a:buChar char="o"/>
            </a:pPr>
            <a:r>
              <a:rPr lang="fr-BE" altLang="fr-FR" sz="2400" dirty="0" smtClean="0">
                <a:ea typeface="ＭＳ Ｐゴシック" pitchFamily="34" charset="-128"/>
              </a:rPr>
              <a:t>Phénomène accentué par l’usage de plus en plus fréquent </a:t>
            </a:r>
            <a:r>
              <a:rPr lang="fr-BE" altLang="fr-FR" sz="2400" b="1" dirty="0" smtClean="0">
                <a:ea typeface="ＭＳ Ｐゴシック" pitchFamily="34" charset="-128"/>
              </a:rPr>
              <a:t>d’actes délégués ou d’exécution </a:t>
            </a:r>
            <a:r>
              <a:rPr lang="fr-BE" altLang="fr-FR" sz="2400" dirty="0" smtClean="0">
                <a:ea typeface="ＭＳ Ｐゴシック" pitchFamily="34" charset="-128"/>
              </a:rPr>
              <a:t>(articles 290 et 291 TFUE)</a:t>
            </a:r>
          </a:p>
          <a:p>
            <a:pPr>
              <a:lnSpc>
                <a:spcPct val="90000"/>
              </a:lnSpc>
              <a:buFont typeface="Courier New" panose="02070309020205020404" pitchFamily="49" charset="0"/>
              <a:buChar char="o"/>
            </a:pPr>
            <a:r>
              <a:rPr lang="fr-BE" altLang="fr-FR" sz="2400" dirty="0" smtClean="0">
                <a:solidFill>
                  <a:srgbClr val="FF0000"/>
                </a:solidFill>
                <a:ea typeface="ＭＳ Ｐゴシック" pitchFamily="34" charset="-128"/>
              </a:rPr>
              <a:t>Que faut-il exactement transposer de la directive de base dès lors que de nombreux aspects doivent encore être réglés via des actes délégués et/ou d’exécution ? Transposer le « minimum </a:t>
            </a:r>
            <a:r>
              <a:rPr lang="fr-BE" altLang="fr-FR" sz="2400" dirty="0" err="1" smtClean="0">
                <a:solidFill>
                  <a:srgbClr val="FF0000"/>
                </a:solidFill>
                <a:ea typeface="ＭＳ Ｐゴシック" pitchFamily="34" charset="-128"/>
              </a:rPr>
              <a:t>minimorum</a:t>
            </a:r>
            <a:r>
              <a:rPr lang="fr-BE" altLang="fr-FR" sz="2400" dirty="0" smtClean="0">
                <a:solidFill>
                  <a:srgbClr val="FF0000"/>
                </a:solidFill>
                <a:ea typeface="ＭＳ Ｐゴシック" pitchFamily="34" charset="-128"/>
              </a:rPr>
              <a:t> » ? (définitions, etc…)</a:t>
            </a:r>
          </a:p>
          <a:p>
            <a:pPr marL="0" indent="0">
              <a:lnSpc>
                <a:spcPct val="90000"/>
              </a:lnSpc>
              <a:buNone/>
            </a:pPr>
            <a:endParaRPr lang="fr-BE" altLang="fr-FR" sz="2400" dirty="0" smtClean="0">
              <a:ea typeface="ＭＳ Ｐゴシック" pitchFamily="34" charset="-128"/>
            </a:endParaRPr>
          </a:p>
          <a:p>
            <a:pPr>
              <a:lnSpc>
                <a:spcPct val="90000"/>
              </a:lnSpc>
              <a:buFont typeface="Courier New" panose="02070309020205020404" pitchFamily="49" charset="0"/>
              <a:buChar char="o"/>
            </a:pPr>
            <a:endParaRPr lang="fr-BE" altLang="fr-FR" sz="2400" dirty="0" smtClean="0">
              <a:ea typeface="ＭＳ Ｐゴシック" pitchFamily="34" charset="-128"/>
            </a:endParaRPr>
          </a:p>
        </p:txBody>
      </p:sp>
      <p:sp>
        <p:nvSpPr>
          <p:cNvPr id="8195"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9"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34</a:t>
            </a:fld>
            <a:endParaRPr lang="fr-BE"/>
          </a:p>
        </p:txBody>
      </p:sp>
    </p:spTree>
    <p:extLst>
      <p:ext uri="{BB962C8B-B14F-4D97-AF65-F5344CB8AC3E}">
        <p14:creationId xmlns:p14="http://schemas.microsoft.com/office/powerpoint/2010/main" val="3986887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511175" y="1268760"/>
            <a:ext cx="8410575" cy="4520853"/>
          </a:xfrm>
          <a:extLst>
            <a:ext uri="{909E8E84-426E-40DD-AFC4-6F175D3DCCD1}">
              <a14:hiddenFill xmlns:a14="http://schemas.microsoft.com/office/drawing/2010/main">
                <a:solidFill>
                  <a:srgbClr val="EAEAEA"/>
                </a:solidFill>
              </a14:hiddenFill>
            </a:ext>
          </a:extLst>
        </p:spPr>
        <p:txBody>
          <a:bodyPr>
            <a:normAutofit lnSpcReduction="10000"/>
          </a:bodyPr>
          <a:lstStyle/>
          <a:p>
            <a:pPr marL="0" indent="0">
              <a:buNone/>
            </a:pPr>
            <a:r>
              <a:rPr lang="nl-BE" altLang="fr-FR" sz="2800" b="1" dirty="0">
                <a:ea typeface="ＭＳ Ｐゴシック" pitchFamily="34" charset="-128"/>
                <a:cs typeface="Arial" charset="0"/>
              </a:rPr>
              <a:t>EXAMEN DES SOURCES DE RETARD DE TRANSPOSITION </a:t>
            </a:r>
            <a:endParaRPr lang="nl-BE" altLang="fr-FR" sz="2800" b="1" dirty="0" smtClean="0">
              <a:ea typeface="ＭＳ Ｐゴシック" pitchFamily="34" charset="-128"/>
              <a:cs typeface="Arial" charset="0"/>
            </a:endParaRPr>
          </a:p>
          <a:p>
            <a:pPr marL="0" indent="0">
              <a:buNone/>
            </a:pPr>
            <a:r>
              <a:rPr lang="fr-BE" altLang="fr-FR" sz="2800" dirty="0" smtClean="0"/>
              <a:t>6) Manque de travail en amont sur la base juridique pour les MNE</a:t>
            </a:r>
          </a:p>
          <a:p>
            <a:pPr>
              <a:buFont typeface="Courier New" panose="02070309020205020404" pitchFamily="49" charset="0"/>
              <a:buChar char="o"/>
            </a:pPr>
            <a:r>
              <a:rPr lang="fr-BE" altLang="fr-FR" sz="2800" dirty="0" smtClean="0"/>
              <a:t>1</a:t>
            </a:r>
            <a:r>
              <a:rPr lang="fr-BE" altLang="fr-FR" sz="2800" baseline="30000" dirty="0" smtClean="0"/>
              <a:t>ère</a:t>
            </a:r>
            <a:r>
              <a:rPr lang="fr-BE" altLang="fr-FR" sz="2800" dirty="0" smtClean="0"/>
              <a:t> question : MNE est-elle nécessaire et si oui laquelle ? Législation actuelle déjà suffisante ?</a:t>
            </a:r>
          </a:p>
          <a:p>
            <a:pPr>
              <a:buFont typeface="Courier New" panose="02070309020205020404" pitchFamily="49" charset="0"/>
              <a:buChar char="o"/>
            </a:pPr>
            <a:r>
              <a:rPr lang="fr-BE" altLang="fr-FR" sz="2800" dirty="0" smtClean="0"/>
              <a:t>Délais seront différents s’il faut 1 Accord de coopération, 1 Loi, 1 AR ou 1 AM</a:t>
            </a:r>
          </a:p>
          <a:p>
            <a:pPr>
              <a:buFont typeface="Courier New" panose="02070309020205020404" pitchFamily="49" charset="0"/>
              <a:buChar char="o"/>
            </a:pPr>
            <a:r>
              <a:rPr lang="fr-BE" altLang="fr-FR" sz="2800" dirty="0" smtClean="0"/>
              <a:t>Autres problèmes : conflits de compétences ou base juridique inadéquate selon le Conseil d’Etat ou la Cour constitutionnelle</a:t>
            </a:r>
          </a:p>
        </p:txBody>
      </p:sp>
      <p:sp>
        <p:nvSpPr>
          <p:cNvPr id="9219"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8"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35</a:t>
            </a:fld>
            <a:endParaRPr lang="fr-BE"/>
          </a:p>
        </p:txBody>
      </p:sp>
    </p:spTree>
    <p:extLst>
      <p:ext uri="{BB962C8B-B14F-4D97-AF65-F5344CB8AC3E}">
        <p14:creationId xmlns:p14="http://schemas.microsoft.com/office/powerpoint/2010/main" val="1105839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99321" y="1268759"/>
            <a:ext cx="8410575" cy="4979641"/>
          </a:xfrm>
          <a:extLst>
            <a:ext uri="{909E8E84-426E-40DD-AFC4-6F175D3DCCD1}">
              <a14:hiddenFill xmlns:a14="http://schemas.microsoft.com/office/drawing/2010/main">
                <a:solidFill>
                  <a:srgbClr val="EAEAEA"/>
                </a:solidFill>
              </a14:hiddenFill>
            </a:ext>
          </a:extLst>
        </p:spPr>
        <p:txBody>
          <a:bodyPr>
            <a:normAutofit lnSpcReduction="10000"/>
          </a:bodyPr>
          <a:lstStyle/>
          <a:p>
            <a:pPr marL="0" indent="0">
              <a:lnSpc>
                <a:spcPct val="80000"/>
              </a:lnSpc>
              <a:buNone/>
            </a:pPr>
            <a:r>
              <a:rPr lang="nl-BE" altLang="fr-FR" sz="2400" b="1" dirty="0">
                <a:ea typeface="ＭＳ Ｐゴシック" pitchFamily="34" charset="-128"/>
                <a:cs typeface="Arial" charset="0"/>
              </a:rPr>
              <a:t>EXAMEN DES SOURCES DE RETARD DE TRANSPOSITION </a:t>
            </a:r>
            <a:endParaRPr lang="nl-BE" altLang="fr-FR" sz="2400" b="1" dirty="0" smtClean="0">
              <a:ea typeface="ＭＳ Ｐゴシック" pitchFamily="34" charset="-128"/>
              <a:cs typeface="Arial" charset="0"/>
            </a:endParaRPr>
          </a:p>
          <a:p>
            <a:pPr marL="0" indent="0">
              <a:lnSpc>
                <a:spcPct val="80000"/>
              </a:lnSpc>
              <a:buNone/>
            </a:pPr>
            <a:endParaRPr lang="nl-BE" altLang="fr-FR" sz="2400" b="1" dirty="0">
              <a:ea typeface="ＭＳ Ｐゴシック" pitchFamily="34" charset="-128"/>
              <a:cs typeface="Arial" charset="0"/>
            </a:endParaRPr>
          </a:p>
          <a:p>
            <a:pPr marL="0" indent="0">
              <a:lnSpc>
                <a:spcPct val="80000"/>
              </a:lnSpc>
              <a:buNone/>
            </a:pPr>
            <a:r>
              <a:rPr lang="nl-BE" altLang="fr-FR" sz="2400" dirty="0" smtClean="0">
                <a:ea typeface="ＭＳ Ｐゴシック" pitchFamily="34" charset="-128"/>
                <a:cs typeface="Arial" charset="0"/>
              </a:rPr>
              <a:t>7) </a:t>
            </a:r>
            <a:r>
              <a:rPr lang="nl-BE" altLang="fr-FR" sz="2400" dirty="0" err="1" smtClean="0">
                <a:ea typeface="ＭＳ Ｐゴシック" pitchFamily="34" charset="-128"/>
                <a:cs typeface="Arial" charset="0"/>
              </a:rPr>
              <a:t>Manque</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positionnement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ou</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positionnement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tardif</a:t>
            </a:r>
            <a:r>
              <a:rPr lang="nl-BE" altLang="fr-FR" sz="2400" dirty="0" smtClean="0">
                <a:ea typeface="ＭＳ Ｐゴシック" pitchFamily="34" charset="-128"/>
                <a:cs typeface="Arial" charset="0"/>
              </a:rPr>
              <a:t> des autorités </a:t>
            </a:r>
            <a:r>
              <a:rPr lang="nl-BE" altLang="fr-FR" sz="2400" dirty="0" err="1" smtClean="0">
                <a:ea typeface="ＭＳ Ｐゴシック" pitchFamily="34" charset="-128"/>
                <a:cs typeface="Arial" charset="0"/>
              </a:rPr>
              <a:t>politiques</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sur</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travail</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transposition</a:t>
            </a:r>
            <a:r>
              <a:rPr lang="nl-BE" altLang="fr-FR" sz="2400" dirty="0" smtClean="0">
                <a:ea typeface="ＭＳ Ｐゴシック" pitchFamily="34" charset="-128"/>
                <a:cs typeface="Arial" charset="0"/>
              </a:rPr>
              <a:t> :</a:t>
            </a:r>
          </a:p>
          <a:p>
            <a:pPr marL="0" indent="0">
              <a:lnSpc>
                <a:spcPct val="80000"/>
              </a:lnSpc>
              <a:buNone/>
            </a:pPr>
            <a:endParaRPr lang="nl-BE" altLang="fr-FR" sz="2400" dirty="0" smtClean="0">
              <a:ea typeface="ＭＳ Ｐゴシック" pitchFamily="34" charset="-128"/>
              <a:cs typeface="Arial" charset="0"/>
            </a:endParaRPr>
          </a:p>
          <a:p>
            <a:pPr>
              <a:lnSpc>
                <a:spcPct val="80000"/>
              </a:lnSpc>
              <a:buFont typeface="Courier New" panose="02070309020205020404" pitchFamily="49" charset="0"/>
              <a:buChar char="o"/>
            </a:pPr>
            <a:r>
              <a:rPr lang="nl-BE" altLang="fr-FR" sz="2400" dirty="0" err="1" smtClean="0">
                <a:ea typeface="ＭＳ Ｐゴシック" pitchFamily="34" charset="-128"/>
                <a:cs typeface="Arial" charset="0"/>
              </a:rPr>
              <a:t>Souhait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d’intégrer</a:t>
            </a:r>
            <a:r>
              <a:rPr lang="nl-BE" altLang="fr-FR" sz="2400" dirty="0" smtClean="0">
                <a:ea typeface="ＭＳ Ｐゴシック" pitchFamily="34" charset="-128"/>
                <a:cs typeface="Arial" charset="0"/>
              </a:rPr>
              <a:t> la </a:t>
            </a:r>
            <a:r>
              <a:rPr lang="nl-BE" altLang="fr-FR" sz="2400" dirty="0" err="1" smtClean="0">
                <a:ea typeface="ＭＳ Ｐゴシック" pitchFamily="34" charset="-128"/>
                <a:cs typeface="Arial" charset="0"/>
              </a:rPr>
              <a:t>transposition</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d’une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dans </a:t>
            </a:r>
            <a:r>
              <a:rPr lang="nl-BE" altLang="fr-FR" sz="2400" dirty="0" err="1" smtClean="0">
                <a:ea typeface="ＭＳ Ｐゴシック" pitchFamily="34" charset="-128"/>
                <a:cs typeface="Arial" charset="0"/>
              </a:rPr>
              <a:t>une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réforme</a:t>
            </a:r>
            <a:r>
              <a:rPr lang="nl-BE" altLang="fr-FR" sz="2400" dirty="0" smtClean="0">
                <a:ea typeface="ＭＳ Ｐゴシック" pitchFamily="34" charset="-128"/>
                <a:cs typeface="Arial" charset="0"/>
              </a:rPr>
              <a:t> plus large, </a:t>
            </a:r>
            <a:r>
              <a:rPr lang="nl-BE" altLang="fr-FR" sz="2400" dirty="0" err="1" smtClean="0">
                <a:ea typeface="ＭＳ Ｐゴシック" pitchFamily="34" charset="-128"/>
                <a:cs typeface="Arial" charset="0"/>
              </a:rPr>
              <a:t>ce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qui</a:t>
            </a:r>
            <a:r>
              <a:rPr lang="nl-BE" altLang="fr-FR" sz="2400" dirty="0" smtClean="0">
                <a:ea typeface="ＭＳ Ｐゴシック" pitchFamily="34" charset="-128"/>
                <a:cs typeface="Arial" charset="0"/>
              </a:rPr>
              <a:t> peut </a:t>
            </a:r>
            <a:r>
              <a:rPr lang="nl-BE" altLang="fr-FR" sz="2400" dirty="0" err="1" smtClean="0">
                <a:ea typeface="ＭＳ Ｐゴシック" pitchFamily="34" charset="-128"/>
                <a:cs typeface="Arial" charset="0"/>
              </a:rPr>
              <a:t>impliquer</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un</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risque</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retard</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accru</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problème</a:t>
            </a:r>
            <a:r>
              <a:rPr lang="nl-BE" altLang="fr-FR" sz="2400" dirty="0" smtClean="0">
                <a:ea typeface="ＭＳ Ｐゴシック" pitchFamily="34" charset="-128"/>
                <a:cs typeface="Arial" charset="0"/>
              </a:rPr>
              <a:t> de la “</a:t>
            </a:r>
            <a:r>
              <a:rPr lang="nl-BE" altLang="fr-FR" sz="2400" dirty="0" err="1" smtClean="0">
                <a:ea typeface="ＭＳ Ｐゴシック" pitchFamily="34" charset="-128"/>
                <a:cs typeface="Arial" charset="0"/>
              </a:rPr>
              <a:t>surréglementation</a:t>
            </a:r>
            <a:r>
              <a:rPr lang="nl-BE" altLang="fr-FR" sz="2400" dirty="0" smtClean="0">
                <a:ea typeface="ＭＳ Ｐゴシック" pitchFamily="34" charset="-128"/>
                <a:cs typeface="Arial" charset="0"/>
              </a:rPr>
              <a:t>”)</a:t>
            </a:r>
          </a:p>
          <a:p>
            <a:pPr>
              <a:lnSpc>
                <a:spcPct val="80000"/>
              </a:lnSpc>
              <a:buFont typeface="Courier New" panose="02070309020205020404" pitchFamily="49" charset="0"/>
              <a:buChar char="o"/>
            </a:pPr>
            <a:r>
              <a:rPr lang="nl-BE" altLang="fr-FR" sz="2400" dirty="0" err="1" smtClean="0">
                <a:ea typeface="ＭＳ Ｐゴシック" pitchFamily="34" charset="-128"/>
                <a:cs typeface="Arial" charset="0"/>
              </a:rPr>
              <a:t>Souhait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d’aller</a:t>
            </a:r>
            <a:r>
              <a:rPr lang="nl-BE" altLang="fr-FR" sz="2400" dirty="0" smtClean="0">
                <a:ea typeface="ＭＳ Ｐゴシック" pitchFamily="34" charset="-128"/>
                <a:cs typeface="Arial" charset="0"/>
              </a:rPr>
              <a:t> plus </a:t>
            </a:r>
            <a:r>
              <a:rPr lang="nl-BE" altLang="fr-FR" sz="2400" dirty="0" err="1" smtClean="0">
                <a:ea typeface="ＭＳ Ｐゴシック" pitchFamily="34" charset="-128"/>
                <a:cs typeface="Arial" charset="0"/>
              </a:rPr>
              <a:t>loin</a:t>
            </a:r>
            <a:r>
              <a:rPr lang="nl-BE" altLang="fr-FR" sz="2400" dirty="0" smtClean="0">
                <a:ea typeface="ＭＳ Ｐゴシック" pitchFamily="34" charset="-128"/>
                <a:cs typeface="Arial" charset="0"/>
              </a:rPr>
              <a:t> que la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a:t>
            </a:r>
          </a:p>
          <a:p>
            <a:pPr>
              <a:lnSpc>
                <a:spcPct val="80000"/>
              </a:lnSpc>
              <a:buFont typeface="Courier New" panose="02070309020205020404" pitchFamily="49" charset="0"/>
              <a:buChar char="o"/>
            </a:pPr>
            <a:r>
              <a:rPr lang="nl-BE" altLang="fr-FR" sz="2400" dirty="0" err="1" smtClean="0">
                <a:ea typeface="ＭＳ Ｐゴシック" pitchFamily="34" charset="-128"/>
                <a:cs typeface="Arial" charset="0"/>
              </a:rPr>
              <a:t>Difficulté</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d’obtenir</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un</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accord</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politique</a:t>
            </a:r>
            <a:r>
              <a:rPr lang="nl-BE" altLang="fr-FR" sz="2400" dirty="0" smtClean="0">
                <a:ea typeface="ＭＳ Ｐゴシック" pitchFamily="34" charset="-128"/>
                <a:cs typeface="Arial" charset="0"/>
              </a:rPr>
              <a:t> quant </a:t>
            </a:r>
            <a:r>
              <a:rPr lang="nl-BE" altLang="fr-FR" sz="2400" dirty="0" err="1" smtClean="0">
                <a:ea typeface="ＭＳ Ｐゴシック" pitchFamily="34" charset="-128"/>
                <a:cs typeface="Arial" charset="0"/>
              </a:rPr>
              <a:t>aux</a:t>
            </a:r>
            <a:r>
              <a:rPr lang="nl-BE" altLang="fr-FR" sz="2400" dirty="0" smtClean="0">
                <a:ea typeface="ＭＳ Ｐゴシック" pitchFamily="34" charset="-128"/>
                <a:cs typeface="Arial" charset="0"/>
              </a:rPr>
              <a:t> options </a:t>
            </a:r>
            <a:r>
              <a:rPr lang="nl-BE" altLang="fr-FR" sz="2400" dirty="0" err="1" smtClean="0">
                <a:ea typeface="ＭＳ Ｐゴシック" pitchFamily="34" charset="-128"/>
                <a:cs typeface="Arial" charset="0"/>
              </a:rPr>
              <a:t>laissées</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ouvertes</a:t>
            </a:r>
            <a:r>
              <a:rPr lang="nl-BE" altLang="fr-FR" sz="2400" dirty="0" smtClean="0">
                <a:ea typeface="ＭＳ Ｐゴシック" pitchFamily="34" charset="-128"/>
                <a:cs typeface="Arial" charset="0"/>
              </a:rPr>
              <a:t> par </a:t>
            </a:r>
            <a:r>
              <a:rPr lang="nl-BE" altLang="fr-FR" sz="2400" dirty="0" err="1" smtClean="0">
                <a:ea typeface="ＭＳ Ｐゴシック" pitchFamily="34" charset="-128"/>
                <a:cs typeface="Arial" charset="0"/>
              </a:rPr>
              <a:t>une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(plus </a:t>
            </a:r>
            <a:r>
              <a:rPr lang="nl-BE" altLang="fr-FR" sz="2400" dirty="0" err="1" smtClean="0">
                <a:ea typeface="ＭＳ Ｐゴシック" pitchFamily="34" charset="-128"/>
                <a:cs typeface="Arial" charset="0"/>
              </a:rPr>
              <a:t>une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est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optionnelle</a:t>
            </a:r>
            <a:r>
              <a:rPr lang="nl-BE" altLang="fr-FR" sz="2400" dirty="0" smtClean="0">
                <a:ea typeface="ＭＳ Ｐゴシック" pitchFamily="34" charset="-128"/>
                <a:cs typeface="Arial" charset="0"/>
              </a:rPr>
              <a:t>”, plus </a:t>
            </a:r>
            <a:r>
              <a:rPr lang="nl-BE" altLang="fr-FR" sz="2400" dirty="0" err="1" smtClean="0">
                <a:ea typeface="ＭＳ Ｐゴシック" pitchFamily="34" charset="-128"/>
                <a:cs typeface="Arial" charset="0"/>
              </a:rPr>
              <a:t>ce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risque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est</a:t>
            </a:r>
            <a:r>
              <a:rPr lang="nl-BE" altLang="fr-FR" sz="2400" dirty="0" smtClean="0">
                <a:ea typeface="ＭＳ Ｐゴシック" pitchFamily="34" charset="-128"/>
                <a:cs typeface="Arial" charset="0"/>
              </a:rPr>
              <a:t> important)</a:t>
            </a:r>
          </a:p>
          <a:p>
            <a:pPr>
              <a:lnSpc>
                <a:spcPct val="80000"/>
              </a:lnSpc>
              <a:buFont typeface="Courier New" panose="02070309020205020404" pitchFamily="49" charset="0"/>
              <a:buChar char="o"/>
            </a:pPr>
            <a:r>
              <a:rPr lang="nl-BE" altLang="fr-FR" sz="2400" dirty="0" err="1" smtClean="0">
                <a:ea typeface="ＭＳ Ｐゴシック" pitchFamily="34" charset="-128"/>
                <a:cs typeface="Arial" charset="0"/>
              </a:rPr>
              <a:t>Autre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risque</a:t>
            </a:r>
            <a:r>
              <a:rPr lang="nl-BE" altLang="fr-FR" sz="2400" dirty="0" smtClean="0">
                <a:ea typeface="ＭＳ Ｐゴシック" pitchFamily="34" charset="-128"/>
                <a:cs typeface="Arial" charset="0"/>
              </a:rPr>
              <a:t> : </a:t>
            </a:r>
            <a:r>
              <a:rPr lang="nl-BE" altLang="fr-FR" sz="2400" dirty="0" err="1" smtClean="0">
                <a:ea typeface="ＭＳ Ｐゴシック" pitchFamily="34" charset="-128"/>
                <a:cs typeface="Arial" charset="0"/>
              </a:rPr>
              <a:t>difficultés</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transposition</a:t>
            </a:r>
            <a:r>
              <a:rPr lang="nl-BE" altLang="fr-FR" sz="2400" dirty="0" smtClean="0">
                <a:ea typeface="ＭＳ Ｐゴシック" pitchFamily="34" charset="-128"/>
                <a:cs typeface="Arial" charset="0"/>
              </a:rPr>
              <a:t> pas </a:t>
            </a:r>
            <a:r>
              <a:rPr lang="nl-BE" altLang="fr-FR" sz="2400" dirty="0" err="1" smtClean="0">
                <a:ea typeface="ＭＳ Ｐゴシック" pitchFamily="34" charset="-128"/>
                <a:cs typeface="Arial" charset="0"/>
              </a:rPr>
              <a:t>connues</a:t>
            </a:r>
            <a:r>
              <a:rPr lang="nl-BE" altLang="fr-FR" sz="2400" dirty="0" smtClean="0">
                <a:ea typeface="ＭＳ Ｐゴシック" pitchFamily="34" charset="-128"/>
                <a:cs typeface="Arial" charset="0"/>
              </a:rPr>
              <a:t>/</a:t>
            </a:r>
            <a:r>
              <a:rPr lang="nl-BE" altLang="fr-FR" sz="2400" dirty="0" err="1" smtClean="0">
                <a:ea typeface="ＭＳ Ｐゴシック" pitchFamily="34" charset="-128"/>
                <a:cs typeface="Arial" charset="0"/>
              </a:rPr>
              <a:t>reconnues</a:t>
            </a:r>
            <a:r>
              <a:rPr lang="nl-BE" altLang="fr-FR" sz="2400" dirty="0" smtClean="0">
                <a:ea typeface="ＭＳ Ｐゴシック" pitchFamily="34" charset="-128"/>
                <a:cs typeface="Arial" charset="0"/>
              </a:rPr>
              <a:t> par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négociateur</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qui</a:t>
            </a:r>
            <a:r>
              <a:rPr lang="nl-BE" altLang="fr-FR" sz="2400" dirty="0" smtClean="0">
                <a:ea typeface="ＭＳ Ｐゴシック" pitchFamily="34" charset="-128"/>
                <a:cs typeface="Arial" charset="0"/>
              </a:rPr>
              <a:t> a </a:t>
            </a:r>
            <a:r>
              <a:rPr lang="nl-BE" altLang="fr-FR" sz="2400" dirty="0" err="1" smtClean="0">
                <a:ea typeface="ＭＳ Ｐゴシック" pitchFamily="34" charset="-128"/>
                <a:cs typeface="Arial" charset="0"/>
              </a:rPr>
              <a:t>tendance</a:t>
            </a:r>
            <a:r>
              <a:rPr lang="nl-BE" altLang="fr-FR" sz="2400" dirty="0" smtClean="0">
                <a:ea typeface="ＭＳ Ｐゴシック" pitchFamily="34" charset="-128"/>
                <a:cs typeface="Arial" charset="0"/>
              </a:rPr>
              <a:t> à </a:t>
            </a:r>
            <a:r>
              <a:rPr lang="nl-BE" altLang="fr-FR" sz="2400" dirty="0" err="1" smtClean="0">
                <a:ea typeface="ＭＳ Ｐゴシック" pitchFamily="34" charset="-128"/>
                <a:cs typeface="Arial" charset="0"/>
              </a:rPr>
              <a:t>défendre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un</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texte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qui</a:t>
            </a:r>
            <a:r>
              <a:rPr lang="nl-BE" altLang="fr-FR" sz="2400" dirty="0" smtClean="0">
                <a:ea typeface="ＭＳ Ｐゴシック" pitchFamily="34" charset="-128"/>
                <a:cs typeface="Arial" charset="0"/>
              </a:rPr>
              <a:t> va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plus </a:t>
            </a:r>
            <a:r>
              <a:rPr lang="nl-BE" altLang="fr-FR" sz="2400" dirty="0" err="1" smtClean="0">
                <a:ea typeface="ＭＳ Ｐゴシック" pitchFamily="34" charset="-128"/>
                <a:cs typeface="Arial" charset="0"/>
              </a:rPr>
              <a:t>loin</a:t>
            </a:r>
            <a:r>
              <a:rPr lang="nl-BE" altLang="fr-FR" sz="2400" dirty="0">
                <a:ea typeface="ＭＳ Ｐゴシック" pitchFamily="34" charset="-128"/>
                <a:cs typeface="Arial" charset="0"/>
              </a:rPr>
              <a:t> </a:t>
            </a:r>
            <a:r>
              <a:rPr lang="nl-BE" altLang="fr-FR" sz="2400" dirty="0" err="1" smtClean="0">
                <a:ea typeface="ＭＳ Ｐゴシック" pitchFamily="34" charset="-128"/>
                <a:cs typeface="Arial" charset="0"/>
              </a:rPr>
              <a:t>possible</a:t>
            </a:r>
            <a:endParaRPr lang="nl-BE" altLang="fr-FR" sz="2400" dirty="0" smtClean="0">
              <a:ea typeface="ＭＳ Ｐゴシック" pitchFamily="34" charset="-128"/>
              <a:cs typeface="Arial" charset="0"/>
            </a:endParaRPr>
          </a:p>
          <a:p>
            <a:pPr>
              <a:lnSpc>
                <a:spcPct val="80000"/>
              </a:lnSpc>
              <a:buFont typeface="Courier New" panose="02070309020205020404" pitchFamily="49" charset="0"/>
              <a:buChar char="o"/>
            </a:pPr>
            <a:endParaRPr lang="nl-BE" altLang="fr-FR" sz="2400" dirty="0">
              <a:ea typeface="ＭＳ Ｐゴシック" pitchFamily="34" charset="-128"/>
              <a:cs typeface="Arial" charset="0"/>
            </a:endParaRPr>
          </a:p>
          <a:p>
            <a:pPr marL="0" indent="0">
              <a:lnSpc>
                <a:spcPct val="80000"/>
              </a:lnSpc>
              <a:buNone/>
            </a:pPr>
            <a:endParaRPr lang="nl-NL" altLang="fr-FR" sz="2400" dirty="0" smtClean="0"/>
          </a:p>
        </p:txBody>
      </p:sp>
      <p:sp>
        <p:nvSpPr>
          <p:cNvPr id="10243"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Rectangle 2"/>
          <p:cNvSpPr txBox="1">
            <a:spLocks noChangeArrowheads="1"/>
          </p:cNvSpPr>
          <p:nvPr/>
        </p:nvSpPr>
        <p:spPr>
          <a:xfrm>
            <a:off x="395536" y="1052736"/>
            <a:ext cx="6911975" cy="216024"/>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fontScale="32500" lnSpcReduction="20000"/>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36</a:t>
            </a:fld>
            <a:endParaRPr lang="fr-BE"/>
          </a:p>
        </p:txBody>
      </p:sp>
    </p:spTree>
    <p:extLst>
      <p:ext uri="{BB962C8B-B14F-4D97-AF65-F5344CB8AC3E}">
        <p14:creationId xmlns:p14="http://schemas.microsoft.com/office/powerpoint/2010/main" val="2899977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lstStyle/>
          <a:p>
            <a:pPr marL="0" indent="0">
              <a:buNone/>
            </a:pPr>
            <a:r>
              <a:rPr lang="nl-BE" altLang="fr-FR" sz="2400" b="1" dirty="0">
                <a:ea typeface="ＭＳ Ｐゴシック" pitchFamily="34" charset="-128"/>
                <a:cs typeface="Arial" charset="0"/>
              </a:rPr>
              <a:t>EXAMEN DES SOURCES DE RETARD DE TRANSPOSITION </a:t>
            </a:r>
            <a:endParaRPr lang="nl-BE" altLang="fr-FR" sz="2400" b="1" dirty="0" smtClean="0">
              <a:ea typeface="ＭＳ Ｐゴシック" pitchFamily="34" charset="-128"/>
              <a:cs typeface="Arial" charset="0"/>
            </a:endParaRPr>
          </a:p>
          <a:p>
            <a:pPr marL="0" indent="0">
              <a:buNone/>
            </a:pPr>
            <a:endParaRPr lang="nl-BE" altLang="fr-FR" sz="2400" dirty="0" smtClean="0">
              <a:ea typeface="ＭＳ Ｐゴシック" pitchFamily="34" charset="-128"/>
              <a:cs typeface="Arial" charset="0"/>
            </a:endParaRPr>
          </a:p>
          <a:p>
            <a:pPr marL="0" indent="0">
              <a:buNone/>
            </a:pPr>
            <a:r>
              <a:rPr lang="nl-BE" altLang="fr-FR" sz="2400" dirty="0" smtClean="0">
                <a:ea typeface="ＭＳ Ｐゴシック" pitchFamily="34" charset="-128"/>
                <a:cs typeface="Arial" charset="0"/>
              </a:rPr>
              <a:t>8)</a:t>
            </a:r>
            <a:r>
              <a:rPr lang="nl-BE" altLang="fr-FR" sz="2400" b="1" dirty="0" smtClean="0">
                <a:ea typeface="ＭＳ Ｐゴシック" pitchFamily="34" charset="-128"/>
                <a:cs typeface="Arial" charset="0"/>
              </a:rPr>
              <a:t> </a:t>
            </a:r>
            <a:r>
              <a:rPr lang="nl-BE" altLang="fr-FR" sz="2400" dirty="0" err="1" smtClean="0">
                <a:ea typeface="ＭＳ Ｐゴシック" pitchFamily="34" charset="-128"/>
                <a:cs typeface="Arial" charset="0"/>
              </a:rPr>
              <a:t>Manque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d’association</a:t>
            </a:r>
            <a:r>
              <a:rPr lang="nl-BE" altLang="fr-FR" sz="2400" dirty="0" smtClean="0">
                <a:ea typeface="ＭＳ Ｐゴシック" pitchFamily="34" charset="-128"/>
                <a:cs typeface="Arial" charset="0"/>
              </a:rPr>
              <a:t> des </a:t>
            </a:r>
            <a:r>
              <a:rPr lang="nl-BE" altLang="fr-FR" sz="2400" dirty="0" err="1" smtClean="0">
                <a:ea typeface="ＭＳ Ｐゴシック" pitchFamily="34" charset="-128"/>
                <a:cs typeface="Arial" charset="0"/>
              </a:rPr>
              <a:t>parties</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prenantes</a:t>
            </a:r>
            <a:r>
              <a:rPr lang="nl-BE" altLang="fr-FR" sz="2400" dirty="0" smtClean="0">
                <a:ea typeface="ＭＳ Ｐゴシック" pitchFamily="34" charset="-128"/>
                <a:cs typeface="Arial" charset="0"/>
              </a:rPr>
              <a:t> en </a:t>
            </a:r>
            <a:r>
              <a:rPr lang="nl-BE" altLang="fr-FR" sz="2400" dirty="0" err="1" smtClean="0">
                <a:ea typeface="ＭＳ Ｐゴシック" pitchFamily="34" charset="-128"/>
                <a:cs typeface="Arial" charset="0"/>
              </a:rPr>
              <a:t>amont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lors</a:t>
            </a:r>
            <a:r>
              <a:rPr lang="nl-BE" altLang="fr-FR" sz="2400" dirty="0" smtClean="0">
                <a:ea typeface="ＭＳ Ｐゴシック" pitchFamily="34" charset="-128"/>
                <a:cs typeface="Arial" charset="0"/>
              </a:rPr>
              <a:t> de la </a:t>
            </a:r>
            <a:r>
              <a:rPr lang="nl-BE" altLang="fr-FR" sz="2400" dirty="0" err="1" smtClean="0">
                <a:ea typeface="ＭＳ Ｐゴシック" pitchFamily="34" charset="-128"/>
                <a:cs typeface="Arial" charset="0"/>
              </a:rPr>
              <a:t>négociation</a:t>
            </a:r>
            <a:r>
              <a:rPr lang="nl-BE" altLang="fr-FR" sz="2400" dirty="0" smtClean="0">
                <a:ea typeface="ＭＳ Ｐゴシック" pitchFamily="34" charset="-128"/>
                <a:cs typeface="Arial" charset="0"/>
              </a:rPr>
              <a:t> des </a:t>
            </a:r>
            <a:r>
              <a:rPr lang="nl-BE" altLang="fr-FR" sz="2400" dirty="0" err="1" smtClean="0">
                <a:ea typeface="ＭＳ Ｐゴシック" pitchFamily="34" charset="-128"/>
                <a:cs typeface="Arial" charset="0"/>
              </a:rPr>
              <a:t>textes</a:t>
            </a:r>
            <a:r>
              <a:rPr lang="nl-BE" altLang="fr-FR" sz="2400" dirty="0" smtClean="0">
                <a:ea typeface="ＭＳ Ｐゴシック" pitchFamily="34" charset="-128"/>
                <a:cs typeface="Arial" charset="0"/>
              </a:rPr>
              <a:t> UE</a:t>
            </a:r>
          </a:p>
          <a:p>
            <a:pPr>
              <a:buFont typeface="Courier New" panose="02070309020205020404" pitchFamily="49" charset="0"/>
              <a:buChar char="o"/>
            </a:pPr>
            <a:r>
              <a:rPr lang="nl-BE" altLang="fr-FR" sz="2400" dirty="0" smtClean="0">
                <a:ea typeface="ＭＳ Ｐゴシック" pitchFamily="34" charset="-128"/>
                <a:cs typeface="Arial" charset="0"/>
              </a:rPr>
              <a:t>Déficit de </a:t>
            </a:r>
            <a:r>
              <a:rPr lang="nl-BE" altLang="fr-FR" sz="2400" dirty="0" err="1" smtClean="0">
                <a:ea typeface="ＭＳ Ｐゴシック" pitchFamily="34" charset="-128"/>
                <a:cs typeface="Arial" charset="0"/>
              </a:rPr>
              <a:t>connaissance</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textes</a:t>
            </a:r>
            <a:r>
              <a:rPr lang="nl-BE" altLang="fr-FR" sz="2400" dirty="0" smtClean="0">
                <a:ea typeface="ＭＳ Ｐゴシック" pitchFamily="34" charset="-128"/>
                <a:cs typeface="Arial" charset="0"/>
              </a:rPr>
              <a:t> UE</a:t>
            </a:r>
          </a:p>
          <a:p>
            <a:pPr>
              <a:buFont typeface="Courier New" panose="02070309020205020404" pitchFamily="49" charset="0"/>
              <a:buChar char="o"/>
            </a:pPr>
            <a:r>
              <a:rPr lang="nl-BE" altLang="fr-FR" sz="2400" dirty="0" smtClean="0">
                <a:ea typeface="ＭＳ Ｐゴシック" pitchFamily="34" charset="-128"/>
                <a:cs typeface="Arial" charset="0"/>
              </a:rPr>
              <a:t>Déficit de prise en </a:t>
            </a:r>
            <a:r>
              <a:rPr lang="nl-BE" altLang="fr-FR" sz="2400" dirty="0" err="1" smtClean="0">
                <a:ea typeface="ＭＳ Ｐゴシック" pitchFamily="34" charset="-128"/>
                <a:cs typeface="Arial" charset="0"/>
              </a:rPr>
              <a:t>compte</a:t>
            </a:r>
            <a:r>
              <a:rPr lang="nl-BE" altLang="fr-FR" sz="2400" dirty="0" smtClean="0">
                <a:ea typeface="ＭＳ Ｐゴシック" pitchFamily="34" charset="-128"/>
                <a:cs typeface="Arial" charset="0"/>
              </a:rPr>
              <a:t> des remarques des stakeholders dans la </a:t>
            </a:r>
            <a:r>
              <a:rPr lang="nl-BE" altLang="fr-FR" sz="2400" dirty="0" err="1" smtClean="0">
                <a:ea typeface="ＭＳ Ｐゴシック" pitchFamily="34" charset="-128"/>
                <a:cs typeface="Arial" charset="0"/>
              </a:rPr>
              <a:t>phase</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négociation</a:t>
            </a:r>
            <a:endParaRPr lang="nl-BE" altLang="fr-FR" sz="2400" dirty="0" smtClean="0">
              <a:ea typeface="ＭＳ Ｐゴシック" pitchFamily="34" charset="-128"/>
              <a:cs typeface="Arial" charset="0"/>
            </a:endParaRPr>
          </a:p>
          <a:p>
            <a:pPr marL="0" indent="0">
              <a:buNone/>
            </a:pPr>
            <a:endParaRPr lang="nl-BE" altLang="fr-FR" sz="2400" dirty="0" smtClean="0">
              <a:ea typeface="ＭＳ Ｐゴシック" pitchFamily="34" charset="-128"/>
              <a:cs typeface="Arial" charset="0"/>
            </a:endParaRPr>
          </a:p>
          <a:p>
            <a:pPr marL="0" indent="0">
              <a:buNone/>
            </a:pPr>
            <a:r>
              <a:rPr lang="nl-BE" altLang="fr-FR" sz="2400" dirty="0" smtClean="0">
                <a:ea typeface="ＭＳ Ｐゴシック" pitchFamily="34" charset="-128"/>
                <a:cs typeface="Arial" charset="0"/>
              </a:rPr>
              <a:t>9) </a:t>
            </a:r>
            <a:r>
              <a:rPr lang="nl-BE" altLang="fr-FR" sz="2400" b="1" dirty="0" smtClean="0">
                <a:ea typeface="ＭＳ Ｐゴシック" pitchFamily="34" charset="-128"/>
                <a:cs typeface="Arial" charset="0"/>
              </a:rPr>
              <a:t>Forte </a:t>
            </a:r>
            <a:r>
              <a:rPr lang="nl-BE" altLang="fr-FR" sz="2400" b="1" dirty="0" err="1" smtClean="0">
                <a:ea typeface="ＭＳ Ｐゴシック" pitchFamily="34" charset="-128"/>
                <a:cs typeface="Arial" charset="0"/>
              </a:rPr>
              <a:t>tradition</a:t>
            </a:r>
            <a:r>
              <a:rPr lang="nl-BE" altLang="fr-FR" sz="2400" b="1" dirty="0" smtClean="0">
                <a:ea typeface="ＭＳ Ｐゴシック" pitchFamily="34" charset="-128"/>
                <a:cs typeface="Arial" charset="0"/>
              </a:rPr>
              <a:t> </a:t>
            </a:r>
            <a:r>
              <a:rPr lang="nl-BE" altLang="fr-FR" sz="2400" b="1" dirty="0" err="1" smtClean="0">
                <a:ea typeface="ＭＳ Ｐゴシック" pitchFamily="34" charset="-128"/>
                <a:cs typeface="Arial" charset="0"/>
              </a:rPr>
              <a:t>consultative</a:t>
            </a:r>
            <a:r>
              <a:rPr lang="nl-BE" altLang="fr-FR" sz="2400" b="1" dirty="0" smtClean="0">
                <a:ea typeface="ＭＳ Ｐゴシック" pitchFamily="34" charset="-128"/>
                <a:cs typeface="Arial" charset="0"/>
              </a:rPr>
              <a:t> en </a:t>
            </a:r>
            <a:r>
              <a:rPr lang="nl-BE" altLang="fr-FR" sz="2400" b="1" dirty="0" err="1" smtClean="0">
                <a:ea typeface="ＭＳ Ｐゴシック" pitchFamily="34" charset="-128"/>
                <a:cs typeface="Arial" charset="0"/>
              </a:rPr>
              <a:t>Belgique</a:t>
            </a:r>
            <a:r>
              <a:rPr lang="nl-BE" altLang="fr-FR" sz="2400" b="1" dirty="0" smtClean="0">
                <a:ea typeface="ＭＳ Ｐゴシック" pitchFamily="34" charset="-128"/>
                <a:cs typeface="Arial" charset="0"/>
              </a:rPr>
              <a:t> !  </a:t>
            </a:r>
            <a:r>
              <a:rPr lang="nl-BE" altLang="fr-FR" sz="2400" dirty="0" smtClean="0">
                <a:ea typeface="ＭＳ Ｐゴシック" pitchFamily="34" charset="-128"/>
                <a:cs typeface="Arial" charset="0"/>
              </a:rPr>
              <a:t>: les remarques des stakeholders/</a:t>
            </a:r>
            <a:r>
              <a:rPr lang="nl-BE" altLang="fr-FR" sz="2400" dirty="0" err="1" smtClean="0">
                <a:ea typeface="ＭＳ Ｐゴシック" pitchFamily="34" charset="-128"/>
                <a:cs typeface="Arial" charset="0"/>
              </a:rPr>
              <a:t>organes</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consultatifs</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portent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souvent</a:t>
            </a:r>
            <a:r>
              <a:rPr lang="nl-BE" altLang="fr-FR" sz="2400" dirty="0" smtClean="0">
                <a:ea typeface="ＭＳ Ｐゴシック" pitchFamily="34" charset="-128"/>
                <a:cs typeface="Arial" charset="0"/>
              </a:rPr>
              <a:t> plus </a:t>
            </a:r>
            <a:r>
              <a:rPr lang="nl-BE" altLang="fr-FR" sz="2400" dirty="0" err="1" smtClean="0">
                <a:ea typeface="ＭＳ Ｐゴシック" pitchFamily="34" charset="-128"/>
                <a:cs typeface="Arial" charset="0"/>
              </a:rPr>
              <a:t>sur</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fond de la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que </a:t>
            </a:r>
            <a:r>
              <a:rPr lang="nl-BE" altLang="fr-FR" sz="2400" dirty="0" err="1" smtClean="0">
                <a:ea typeface="ＭＳ Ｐゴシック" pitchFamily="34" charset="-128"/>
                <a:cs typeface="Arial" charset="0"/>
              </a:rPr>
              <a:t>sur</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projet</a:t>
            </a:r>
            <a:r>
              <a:rPr lang="nl-BE" altLang="fr-FR" sz="2400" dirty="0" smtClean="0">
                <a:ea typeface="ＭＳ Ｐゴシック" pitchFamily="34" charset="-128"/>
                <a:cs typeface="Arial" charset="0"/>
              </a:rPr>
              <a:t> de MNE </a:t>
            </a:r>
            <a:r>
              <a:rPr lang="nl-BE" altLang="fr-FR" sz="2400" dirty="0" err="1" smtClean="0">
                <a:ea typeface="ＭＳ Ｐゴシック" pitchFamily="34" charset="-128"/>
                <a:cs typeface="Arial" charset="0"/>
              </a:rPr>
              <a:t>avec</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risque</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conflit</a:t>
            </a:r>
            <a:r>
              <a:rPr lang="nl-BE" altLang="fr-FR" sz="2400" dirty="0" smtClean="0">
                <a:ea typeface="ＭＳ Ｐゴシック" pitchFamily="34" charset="-128"/>
                <a:cs typeface="Arial" charset="0"/>
              </a:rPr>
              <a:t> et de source de </a:t>
            </a:r>
            <a:r>
              <a:rPr lang="nl-BE" altLang="fr-FR" sz="2400" dirty="0" err="1" smtClean="0">
                <a:ea typeface="ＭＳ Ｐゴシック" pitchFamily="34" charset="-128"/>
                <a:cs typeface="Arial" charset="0"/>
              </a:rPr>
              <a:t>retard</a:t>
            </a:r>
            <a:endParaRPr lang="nl-BE" altLang="fr-FR" sz="2400" dirty="0">
              <a:ea typeface="ＭＳ Ｐゴシック" pitchFamily="34" charset="-128"/>
              <a:cs typeface="Arial" charset="0"/>
            </a:endParaRPr>
          </a:p>
          <a:p>
            <a:pPr marL="0" indent="0">
              <a:buNone/>
            </a:pPr>
            <a:endParaRPr lang="fr-BE"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37</a:t>
            </a:fld>
            <a:endParaRPr lang="fr-BE"/>
          </a:p>
        </p:txBody>
      </p:sp>
    </p:spTree>
    <p:extLst>
      <p:ext uri="{BB962C8B-B14F-4D97-AF65-F5344CB8AC3E}">
        <p14:creationId xmlns:p14="http://schemas.microsoft.com/office/powerpoint/2010/main" val="299078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5256584"/>
          </a:xfrm>
        </p:spPr>
        <p:txBody>
          <a:bodyPr>
            <a:normAutofit fontScale="92500" lnSpcReduction="20000"/>
          </a:bodyPr>
          <a:lstStyle/>
          <a:p>
            <a:pPr marL="0" indent="0">
              <a:buNone/>
            </a:pPr>
            <a:r>
              <a:rPr lang="fr-BE" sz="2400" b="1" dirty="0" smtClean="0"/>
              <a:t>RECOMMANDATIONS SUR LA BASE DE CES CONSTATS</a:t>
            </a:r>
          </a:p>
          <a:p>
            <a:pPr marL="0" indent="0">
              <a:buNone/>
            </a:pPr>
            <a:r>
              <a:rPr lang="fr-BE" sz="2400" b="1" dirty="0" smtClean="0">
                <a:solidFill>
                  <a:srgbClr val="FF0000"/>
                </a:solidFill>
              </a:rPr>
              <a:t>FONDAMENTAL : travail en </a:t>
            </a:r>
            <a:r>
              <a:rPr lang="fr-BE" sz="2400" b="1" u="sng" dirty="0" smtClean="0">
                <a:solidFill>
                  <a:srgbClr val="FF0000"/>
                </a:solidFill>
              </a:rPr>
              <a:t>amont</a:t>
            </a:r>
            <a:r>
              <a:rPr lang="fr-BE" sz="2400" b="1" dirty="0">
                <a:solidFill>
                  <a:srgbClr val="FF0000"/>
                </a:solidFill>
              </a:rPr>
              <a:t>.</a:t>
            </a:r>
            <a:r>
              <a:rPr lang="fr-BE" sz="2400" b="1" dirty="0" smtClean="0">
                <a:solidFill>
                  <a:srgbClr val="FF0000"/>
                </a:solidFill>
              </a:rPr>
              <a:t> Le travail de transposition doit débuter bien avant l’adoption formelle de la directive (phase de négociation)</a:t>
            </a:r>
          </a:p>
          <a:p>
            <a:pPr marL="457200" indent="-457200">
              <a:buAutoNum type="arabicParenR"/>
            </a:pPr>
            <a:r>
              <a:rPr lang="fr-BE" sz="2400" b="1" dirty="0" smtClean="0"/>
              <a:t>Négociation du délai de transposition </a:t>
            </a:r>
            <a:r>
              <a:rPr lang="fr-BE" sz="2400" dirty="0" smtClean="0"/>
              <a:t>: le délai de transposition fait partie du dispositif de la directive et est donc négociable. Dans la mesure du possible, délai de transposition réaliste en fonction des MNE qui devront être adoptées. MAIS parfois difficile car compromis à 28 EM !</a:t>
            </a:r>
          </a:p>
          <a:p>
            <a:pPr marL="457200" indent="-457200">
              <a:buAutoNum type="arabicParenR"/>
            </a:pPr>
            <a:r>
              <a:rPr lang="fr-BE" sz="2400" b="1" dirty="0" smtClean="0"/>
              <a:t>Analyse d’impact juridique </a:t>
            </a:r>
            <a:r>
              <a:rPr lang="fr-BE" sz="2400" dirty="0" smtClean="0"/>
              <a:t>de la proposition  de directive : quelles modifications législatives et réglementaires en droit belge ? MAIS charge administrative importante (fiche d’impact </a:t>
            </a:r>
            <a:r>
              <a:rPr lang="fr-BE" sz="2400" dirty="0" err="1" smtClean="0"/>
              <a:t>pro-active</a:t>
            </a:r>
            <a:r>
              <a:rPr lang="fr-BE" sz="2400" dirty="0" smtClean="0"/>
              <a:t>) par rapport à  des propositions pouvant évoluer en cours de négociation voir même ne jamais être adoptées </a:t>
            </a:r>
            <a:r>
              <a:rPr lang="fr-BE" sz="2400" i="1" dirty="0" smtClean="0"/>
              <a:t>in fine </a:t>
            </a:r>
            <a:r>
              <a:rPr lang="fr-BE" sz="2400" dirty="0" smtClean="0"/>
              <a:t>! </a:t>
            </a:r>
          </a:p>
          <a:p>
            <a:pPr marL="457200" indent="-457200">
              <a:buAutoNum type="arabicParenR"/>
            </a:pPr>
            <a:r>
              <a:rPr lang="fr-BE" sz="2400" b="1" dirty="0" smtClean="0"/>
              <a:t>Dès ce stade </a:t>
            </a:r>
            <a:r>
              <a:rPr lang="fr-BE" sz="2400" dirty="0" smtClean="0"/>
              <a:t>, contacts entre le négociateur et les services qui devront transposer/transcrire le texte dans le législation nationale </a:t>
            </a:r>
            <a:r>
              <a:rPr lang="fr-BE" sz="2400" b="1" dirty="0" smtClean="0">
                <a:solidFill>
                  <a:srgbClr val="FF0000"/>
                </a:solidFill>
              </a:rPr>
              <a:t>(chacun y est gagnant !)</a:t>
            </a:r>
            <a:endParaRPr lang="fr-BE" sz="2400" b="1" dirty="0">
              <a:solidFill>
                <a:srgbClr val="FF0000"/>
              </a:solidFill>
            </a:endParaRPr>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38</a:t>
            </a:fld>
            <a:endParaRPr lang="fr-BE"/>
          </a:p>
        </p:txBody>
      </p:sp>
    </p:spTree>
    <p:extLst>
      <p:ext uri="{BB962C8B-B14F-4D97-AF65-F5344CB8AC3E}">
        <p14:creationId xmlns:p14="http://schemas.microsoft.com/office/powerpoint/2010/main" val="1885395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normAutofit fontScale="92500" lnSpcReduction="20000"/>
          </a:bodyPr>
          <a:lstStyle/>
          <a:p>
            <a:pPr marL="0" indent="0">
              <a:buNone/>
            </a:pPr>
            <a:r>
              <a:rPr lang="fr-BE" sz="2400" b="1" dirty="0"/>
              <a:t>RECOMMANDATIONS SUR LA BASE DE CES </a:t>
            </a:r>
            <a:r>
              <a:rPr lang="fr-BE" sz="2400" b="1" dirty="0" smtClean="0"/>
              <a:t>CONSTATS</a:t>
            </a:r>
            <a:endParaRPr lang="fr-BE" dirty="0" smtClean="0"/>
          </a:p>
          <a:p>
            <a:pPr marL="0" indent="0">
              <a:buNone/>
            </a:pPr>
            <a:r>
              <a:rPr lang="fr-BE" sz="2400" b="1" dirty="0" smtClean="0">
                <a:solidFill>
                  <a:srgbClr val="FF0000"/>
                </a:solidFill>
              </a:rPr>
              <a:t>Travail en aval une fois la directive adoptée et publiée</a:t>
            </a:r>
          </a:p>
          <a:p>
            <a:pPr marL="0" indent="0">
              <a:buNone/>
            </a:pPr>
            <a:endParaRPr lang="fr-BE" sz="2400" b="1" dirty="0" smtClean="0">
              <a:solidFill>
                <a:srgbClr val="FF0000"/>
              </a:solidFill>
            </a:endParaRPr>
          </a:p>
          <a:p>
            <a:pPr marL="0" indent="0">
              <a:buNone/>
            </a:pPr>
            <a:r>
              <a:rPr lang="fr-BE" sz="2400" b="1" dirty="0" smtClean="0"/>
              <a:t>1) Désigner rapidement </a:t>
            </a:r>
            <a:r>
              <a:rPr lang="fr-BE" sz="2400" dirty="0" smtClean="0"/>
              <a:t>l’agent chargé de la l’élaboration des textes de transposition</a:t>
            </a:r>
          </a:p>
          <a:p>
            <a:pPr marL="0" indent="0">
              <a:buNone/>
            </a:pPr>
            <a:r>
              <a:rPr lang="fr-BE" sz="2400" b="1" dirty="0" smtClean="0"/>
              <a:t>2) Associer étroitement </a:t>
            </a:r>
            <a:r>
              <a:rPr lang="fr-BE" sz="2400" dirty="0" smtClean="0"/>
              <a:t>l’agent qui a négocié la proposition de directive avec l’agent chargé d’élaborer les textes de transposition : </a:t>
            </a:r>
            <a:r>
              <a:rPr lang="fr-BE" sz="2400" b="1" dirty="0" smtClean="0">
                <a:solidFill>
                  <a:srgbClr val="FF0000"/>
                </a:solidFill>
              </a:rPr>
              <a:t>car souvent services différents pour négociation et transposition ! </a:t>
            </a:r>
            <a:endParaRPr lang="fr-BE" sz="2400" dirty="0" smtClean="0"/>
          </a:p>
          <a:p>
            <a:pPr marL="0" indent="0">
              <a:buNone/>
            </a:pPr>
            <a:r>
              <a:rPr lang="fr-BE" sz="2400" b="1" dirty="0" smtClean="0"/>
              <a:t>3)</a:t>
            </a:r>
            <a:r>
              <a:rPr lang="fr-BE" sz="2400" dirty="0" smtClean="0"/>
              <a:t> Transposition = </a:t>
            </a:r>
            <a:r>
              <a:rPr lang="fr-BE" sz="2400" b="1" dirty="0" smtClean="0"/>
              <a:t>travail collectif </a:t>
            </a:r>
            <a:r>
              <a:rPr lang="fr-BE" sz="2400" dirty="0" smtClean="0"/>
              <a:t>entre juristes et services fonctionnels</a:t>
            </a:r>
          </a:p>
          <a:p>
            <a:pPr marL="0" indent="0">
              <a:buNone/>
            </a:pPr>
            <a:r>
              <a:rPr lang="fr-BE" sz="2400" b="1" dirty="0" smtClean="0"/>
              <a:t>4)</a:t>
            </a:r>
            <a:r>
              <a:rPr lang="fr-BE" sz="2400" dirty="0" smtClean="0"/>
              <a:t> Si plusieurs départements concernés : désigner rapidement une </a:t>
            </a:r>
            <a:r>
              <a:rPr lang="fr-BE" sz="2400" b="1" dirty="0" smtClean="0"/>
              <a:t>autorité pilote </a:t>
            </a:r>
            <a:r>
              <a:rPr lang="fr-BE" sz="2400" dirty="0" smtClean="0"/>
              <a:t>( = chargée de transposer l’aspect essentiel, le « cœur » de la directive)</a:t>
            </a:r>
          </a:p>
          <a:p>
            <a:pPr marL="0" indent="0">
              <a:buNone/>
            </a:pPr>
            <a:r>
              <a:rPr lang="fr-BE" sz="2400" b="1" dirty="0" smtClean="0"/>
              <a:t>5)</a:t>
            </a:r>
            <a:r>
              <a:rPr lang="fr-BE" sz="2400" dirty="0" smtClean="0"/>
              <a:t> </a:t>
            </a:r>
            <a:r>
              <a:rPr lang="fr-BE" sz="2400" b="1" dirty="0" smtClean="0"/>
              <a:t>Premiers projets </a:t>
            </a:r>
            <a:r>
              <a:rPr lang="fr-BE" sz="2400" dirty="0" smtClean="0"/>
              <a:t>de textes doivent être élaborés </a:t>
            </a:r>
            <a:r>
              <a:rPr lang="fr-BE" sz="2400" b="1" dirty="0" smtClean="0"/>
              <a:t>assez vite </a:t>
            </a:r>
            <a:r>
              <a:rPr lang="fr-BE" sz="2400" dirty="0" smtClean="0"/>
              <a:t>accompagnés d’un planning/feuille de route (</a:t>
            </a:r>
            <a:r>
              <a:rPr lang="fr-BE" sz="2400" b="1" dirty="0" smtClean="0">
                <a:solidFill>
                  <a:srgbClr val="FF0000"/>
                </a:solidFill>
              </a:rPr>
              <a:t>ne pas laisser « endormir » le dossier !)</a:t>
            </a:r>
            <a:endParaRPr lang="fr-BE" sz="2400" b="1" dirty="0">
              <a:solidFill>
                <a:srgbClr val="FF0000"/>
              </a:solidFill>
            </a:endParaRPr>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39</a:t>
            </a:fld>
            <a:endParaRPr lang="fr-BE"/>
          </a:p>
        </p:txBody>
      </p:sp>
    </p:spTree>
    <p:extLst>
      <p:ext uri="{BB962C8B-B14F-4D97-AF65-F5344CB8AC3E}">
        <p14:creationId xmlns:p14="http://schemas.microsoft.com/office/powerpoint/2010/main" val="10448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fr-BE" dirty="0" smtClean="0"/>
          </a:p>
          <a:p>
            <a:pPr marL="0" indent="0">
              <a:buNone/>
            </a:pPr>
            <a:endParaRPr lang="fr-BE" dirty="0" smtClean="0"/>
          </a:p>
          <a:p>
            <a:pPr marL="0" indent="0" algn="ctr">
              <a:buNone/>
            </a:pPr>
            <a:endParaRPr lang="fr-BE" b="1" dirty="0" smtClean="0">
              <a:solidFill>
                <a:schemeClr val="accent1"/>
              </a:solidFill>
            </a:endParaRPr>
          </a:p>
          <a:p>
            <a:pPr marL="0" indent="0" algn="ctr">
              <a:buNone/>
            </a:pPr>
            <a:r>
              <a:rPr lang="fr-BE" b="1" dirty="0" smtClean="0">
                <a:solidFill>
                  <a:schemeClr val="accent1"/>
                </a:solidFill>
              </a:rPr>
              <a:t>1. SOLVIT</a:t>
            </a:r>
            <a:endParaRPr lang="en-US"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4</a:t>
            </a:fld>
            <a:endParaRPr lang="fr-BE"/>
          </a:p>
        </p:txBody>
      </p:sp>
    </p:spTree>
    <p:extLst>
      <p:ext uri="{BB962C8B-B14F-4D97-AF65-F5344CB8AC3E}">
        <p14:creationId xmlns:p14="http://schemas.microsoft.com/office/powerpoint/2010/main" val="1088458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2"/>
          <p:cNvSpPr>
            <a:spLocks noGrp="1"/>
          </p:cNvSpPr>
          <p:nvPr>
            <p:ph idx="4294967295"/>
          </p:nvPr>
        </p:nvSpPr>
        <p:spPr>
          <a:xfrm>
            <a:off x="323528" y="1173935"/>
            <a:ext cx="7673975" cy="5256584"/>
          </a:xfrm>
          <a:extLst>
            <a:ext uri="{909E8E84-426E-40DD-AFC4-6F175D3DCCD1}">
              <a14:hiddenFill xmlns:a14="http://schemas.microsoft.com/office/drawing/2010/main">
                <a:solidFill>
                  <a:srgbClr val="EAEAEA"/>
                </a:solidFill>
              </a14:hiddenFill>
            </a:ext>
          </a:extLst>
        </p:spPr>
        <p:txBody>
          <a:bodyPr/>
          <a:lstStyle/>
          <a:p>
            <a:pPr marL="0" indent="0">
              <a:buFontTx/>
              <a:buNone/>
            </a:pPr>
            <a:r>
              <a:rPr lang="fr-BE" sz="2400" b="1" dirty="0" smtClean="0"/>
              <a:t>RECOMMANDATIONS </a:t>
            </a:r>
            <a:r>
              <a:rPr lang="fr-BE" sz="2400" b="1" dirty="0"/>
              <a:t>SUR LA BASE DE CES </a:t>
            </a:r>
            <a:r>
              <a:rPr lang="fr-BE" sz="2400" b="1" dirty="0" smtClean="0"/>
              <a:t>CONSTATS</a:t>
            </a:r>
          </a:p>
          <a:p>
            <a:pPr marL="0" indent="0">
              <a:buFontTx/>
              <a:buNone/>
            </a:pPr>
            <a:r>
              <a:rPr lang="fr-BE" altLang="en-US" sz="2400" b="1" dirty="0" smtClean="0">
                <a:solidFill>
                  <a:srgbClr val="FF0000"/>
                </a:solidFill>
              </a:rPr>
              <a:t>Associer rapidement le pouvoir politique (cabinets)</a:t>
            </a:r>
          </a:p>
          <a:p>
            <a:pPr marL="0" indent="0">
              <a:buNone/>
            </a:pPr>
            <a:r>
              <a:rPr lang="fr-BE" altLang="en-US" sz="2400" b="1" dirty="0" smtClean="0"/>
              <a:t>1) </a:t>
            </a:r>
            <a:r>
              <a:rPr lang="fr-BE" altLang="en-US" sz="2400" dirty="0" smtClean="0"/>
              <a:t>Avoir une personne de contact au sein des cabinets ministériels ( </a:t>
            </a:r>
            <a:r>
              <a:rPr lang="fr-BE" altLang="en-US" sz="2400" b="1" dirty="0" smtClean="0"/>
              <a:t>en particulier avec les nouveaux cabinets !)</a:t>
            </a:r>
          </a:p>
          <a:p>
            <a:pPr marL="0" indent="0">
              <a:buNone/>
            </a:pPr>
            <a:r>
              <a:rPr lang="fr-BE" altLang="en-US" sz="2400" b="1" dirty="0" smtClean="0"/>
              <a:t>2) </a:t>
            </a:r>
            <a:r>
              <a:rPr lang="fr-BE" altLang="en-US" sz="2400" dirty="0" smtClean="0"/>
              <a:t>Informer le cabinet de l’état des lieux (directives en retard, directives qui arrivent bientôt à échéance, etc…)</a:t>
            </a:r>
          </a:p>
          <a:p>
            <a:pPr marL="0" indent="0">
              <a:buNone/>
            </a:pPr>
            <a:r>
              <a:rPr lang="fr-BE" altLang="en-US" sz="2400" b="1" dirty="0" smtClean="0"/>
              <a:t>3)</a:t>
            </a:r>
            <a:r>
              <a:rPr lang="fr-BE" altLang="en-US" sz="2400" dirty="0" smtClean="0"/>
              <a:t> Recommander au cabinet d’éviter de recourir à la « </a:t>
            </a:r>
            <a:r>
              <a:rPr lang="fr-BE" altLang="en-US" sz="2400" dirty="0" err="1" smtClean="0"/>
              <a:t>surréglementation</a:t>
            </a:r>
            <a:r>
              <a:rPr lang="fr-BE" altLang="en-US" sz="2400" dirty="0" smtClean="0"/>
              <a:t> » déconseillée par COM (</a:t>
            </a:r>
            <a:r>
              <a:rPr lang="nl-BE" altLang="en-US" sz="2400" dirty="0">
                <a:ea typeface="ＭＳ Ｐゴシック" pitchFamily="34" charset="-128"/>
                <a:cs typeface="Arial" charset="0"/>
              </a:rPr>
              <a:t> </a:t>
            </a:r>
            <a:r>
              <a:rPr lang="nl-BE" altLang="en-US" sz="2400" dirty="0" smtClean="0">
                <a:ea typeface="ＭＳ Ｐゴシック" pitchFamily="34" charset="-128"/>
                <a:cs typeface="Arial" charset="0"/>
              </a:rPr>
              <a:t>= </a:t>
            </a:r>
            <a:r>
              <a:rPr lang="nl-BE" altLang="fr-FR" sz="2400" dirty="0" err="1" smtClean="0">
                <a:ea typeface="ＭＳ Ｐゴシック" pitchFamily="34" charset="-128"/>
                <a:cs typeface="Arial" charset="0"/>
              </a:rPr>
              <a:t>intégrer</a:t>
            </a:r>
            <a:r>
              <a:rPr lang="nl-BE" altLang="fr-FR" sz="2400" dirty="0" smtClean="0">
                <a:ea typeface="ＭＳ Ｐゴシック" pitchFamily="34" charset="-128"/>
                <a:cs typeface="Arial" charset="0"/>
              </a:rPr>
              <a:t> </a:t>
            </a:r>
            <a:r>
              <a:rPr lang="nl-BE" altLang="fr-FR" sz="2400" dirty="0">
                <a:ea typeface="ＭＳ Ｐゴシック" pitchFamily="34" charset="-128"/>
                <a:cs typeface="Arial" charset="0"/>
              </a:rPr>
              <a:t>la </a:t>
            </a:r>
            <a:r>
              <a:rPr lang="nl-BE" altLang="fr-FR" sz="2400" dirty="0" err="1">
                <a:ea typeface="ＭＳ Ｐゴシック" pitchFamily="34" charset="-128"/>
                <a:cs typeface="Arial" charset="0"/>
              </a:rPr>
              <a:t>transposition</a:t>
            </a:r>
            <a:r>
              <a:rPr lang="nl-BE" altLang="fr-FR" sz="2400" dirty="0">
                <a:ea typeface="ＭＳ Ｐゴシック" pitchFamily="34" charset="-128"/>
                <a:cs typeface="Arial" charset="0"/>
              </a:rPr>
              <a:t> </a:t>
            </a:r>
            <a:r>
              <a:rPr lang="nl-BE" altLang="fr-FR" sz="2400" dirty="0" err="1">
                <a:ea typeface="ＭＳ Ｐゴシック" pitchFamily="34" charset="-128"/>
                <a:cs typeface="Arial" charset="0"/>
              </a:rPr>
              <a:t>d’une</a:t>
            </a:r>
            <a:r>
              <a:rPr lang="nl-BE" altLang="fr-FR" sz="2400" dirty="0">
                <a:ea typeface="ＭＳ Ｐゴシック" pitchFamily="34" charset="-128"/>
                <a:cs typeface="Arial" charset="0"/>
              </a:rPr>
              <a:t> </a:t>
            </a:r>
            <a:r>
              <a:rPr lang="nl-BE" altLang="fr-FR" sz="2400" dirty="0" err="1">
                <a:ea typeface="ＭＳ Ｐゴシック" pitchFamily="34" charset="-128"/>
                <a:cs typeface="Arial" charset="0"/>
              </a:rPr>
              <a:t>directive</a:t>
            </a:r>
            <a:r>
              <a:rPr lang="nl-BE" altLang="fr-FR" sz="2400" dirty="0">
                <a:ea typeface="ＭＳ Ｐゴシック" pitchFamily="34" charset="-128"/>
                <a:cs typeface="Arial" charset="0"/>
              </a:rPr>
              <a:t> dans </a:t>
            </a:r>
            <a:r>
              <a:rPr lang="nl-BE" altLang="fr-FR" sz="2400" dirty="0" err="1">
                <a:ea typeface="ＭＳ Ｐゴシック" pitchFamily="34" charset="-128"/>
                <a:cs typeface="Arial" charset="0"/>
              </a:rPr>
              <a:t>une</a:t>
            </a:r>
            <a:r>
              <a:rPr lang="nl-BE" altLang="fr-FR" sz="2400" dirty="0">
                <a:ea typeface="ＭＳ Ｐゴシック" pitchFamily="34" charset="-128"/>
                <a:cs typeface="Arial" charset="0"/>
              </a:rPr>
              <a:t> </a:t>
            </a:r>
            <a:r>
              <a:rPr lang="nl-BE" altLang="fr-FR" sz="2400" dirty="0" err="1">
                <a:ea typeface="ＭＳ Ｐゴシック" pitchFamily="34" charset="-128"/>
                <a:cs typeface="Arial" charset="0"/>
              </a:rPr>
              <a:t>réforme</a:t>
            </a:r>
            <a:r>
              <a:rPr lang="nl-BE" altLang="fr-FR" sz="2400" dirty="0">
                <a:ea typeface="ＭＳ Ｐゴシック" pitchFamily="34" charset="-128"/>
                <a:cs typeface="Arial" charset="0"/>
              </a:rPr>
              <a:t> plus </a:t>
            </a:r>
            <a:r>
              <a:rPr lang="nl-BE" altLang="fr-FR" sz="2400" dirty="0" smtClean="0">
                <a:ea typeface="ＭＳ Ｐゴシック" pitchFamily="34" charset="-128"/>
                <a:cs typeface="Arial" charset="0"/>
              </a:rPr>
              <a:t>large). Ex : </a:t>
            </a:r>
            <a:r>
              <a:rPr lang="nl-BE" altLang="fr-FR" sz="2400" dirty="0" err="1" smtClean="0">
                <a:ea typeface="ＭＳ Ｐゴシック" pitchFamily="34" charset="-128"/>
                <a:cs typeface="Arial" charset="0"/>
              </a:rPr>
              <a:t>transposition</a:t>
            </a:r>
            <a:r>
              <a:rPr lang="nl-BE" altLang="fr-FR" sz="2400" dirty="0" smtClean="0">
                <a:ea typeface="ＭＳ Ｐゴシック" pitchFamily="34" charset="-128"/>
                <a:cs typeface="Arial" charset="0"/>
              </a:rPr>
              <a:t> de </a:t>
            </a:r>
            <a:r>
              <a:rPr lang="nl-BE" altLang="fr-FR" sz="2400" dirty="0" err="1" smtClean="0">
                <a:ea typeface="ＭＳ Ｐゴシック" pitchFamily="34" charset="-128"/>
                <a:cs typeface="Arial" charset="0"/>
              </a:rPr>
              <a:t>directive</a:t>
            </a:r>
            <a:r>
              <a:rPr lang="nl-BE" altLang="fr-FR" sz="2400" dirty="0" smtClean="0">
                <a:ea typeface="ＭＳ Ｐゴシック" pitchFamily="34" charset="-128"/>
                <a:cs typeface="Arial" charset="0"/>
              </a:rPr>
              <a:t> dans </a:t>
            </a:r>
            <a:r>
              <a:rPr lang="nl-BE" altLang="fr-FR" sz="2400" dirty="0" err="1" smtClean="0">
                <a:ea typeface="ＭＳ Ｐゴシック" pitchFamily="34" charset="-128"/>
                <a:cs typeface="Arial" charset="0"/>
              </a:rPr>
              <a:t>loi-programme</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ou</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loi</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portant</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dispositions</a:t>
            </a:r>
            <a:r>
              <a:rPr lang="nl-BE" altLang="fr-FR" sz="2400" dirty="0" smtClean="0">
                <a:ea typeface="ＭＳ Ｐゴシック" pitchFamily="34" charset="-128"/>
                <a:cs typeface="Arial" charset="0"/>
              </a:rPr>
              <a:t> </a:t>
            </a:r>
            <a:r>
              <a:rPr lang="nl-BE" altLang="fr-FR" sz="2400" dirty="0" err="1" smtClean="0">
                <a:ea typeface="ＭＳ Ｐゴシック" pitchFamily="34" charset="-128"/>
                <a:cs typeface="Arial" charset="0"/>
              </a:rPr>
              <a:t>diverses</a:t>
            </a:r>
            <a:r>
              <a:rPr lang="nl-BE" altLang="fr-FR" sz="2400" dirty="0" smtClean="0">
                <a:ea typeface="ＭＳ Ｐゴシック" pitchFamily="34" charset="-128"/>
                <a:cs typeface="Arial" charset="0"/>
              </a:rPr>
              <a:t>. </a:t>
            </a:r>
            <a:r>
              <a:rPr lang="nl-BE" altLang="fr-FR" sz="2400" b="1" dirty="0" smtClean="0">
                <a:solidFill>
                  <a:srgbClr val="FF0000"/>
                </a:solidFill>
                <a:ea typeface="ＭＳ Ｐゴシック" pitchFamily="34" charset="-128"/>
                <a:cs typeface="Arial" charset="0"/>
              </a:rPr>
              <a:t>MAIS </a:t>
            </a:r>
            <a:r>
              <a:rPr lang="nl-BE" altLang="fr-FR" sz="2400" b="1" dirty="0" err="1" smtClean="0">
                <a:solidFill>
                  <a:srgbClr val="FF0000"/>
                </a:solidFill>
                <a:ea typeface="ＭＳ Ｐゴシック" pitchFamily="34" charset="-128"/>
                <a:cs typeface="Arial" charset="0"/>
              </a:rPr>
              <a:t>parfois</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cela</a:t>
            </a:r>
            <a:r>
              <a:rPr lang="nl-BE" altLang="fr-FR" sz="2400" b="1" dirty="0" smtClean="0">
                <a:solidFill>
                  <a:srgbClr val="FF0000"/>
                </a:solidFill>
                <a:ea typeface="ＭＳ Ｐゴシック" pitchFamily="34" charset="-128"/>
                <a:cs typeface="Arial" charset="0"/>
              </a:rPr>
              <a:t> peut </a:t>
            </a:r>
            <a:r>
              <a:rPr lang="nl-BE" altLang="fr-FR" sz="2400" b="1" dirty="0" err="1" smtClean="0">
                <a:solidFill>
                  <a:srgbClr val="FF0000"/>
                </a:solidFill>
                <a:ea typeface="ＭＳ Ｐゴシック" pitchFamily="34" charset="-128"/>
                <a:cs typeface="Arial" charset="0"/>
              </a:rPr>
              <a:t>être</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utile</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car</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ce</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sont</a:t>
            </a:r>
            <a:r>
              <a:rPr lang="nl-BE" altLang="fr-FR" sz="2400" b="1" dirty="0" smtClean="0">
                <a:solidFill>
                  <a:srgbClr val="FF0000"/>
                </a:solidFill>
                <a:ea typeface="ＭＳ Ｐゴシック" pitchFamily="34" charset="-128"/>
                <a:cs typeface="Arial" charset="0"/>
              </a:rPr>
              <a:t> des </a:t>
            </a:r>
            <a:r>
              <a:rPr lang="nl-BE" altLang="fr-FR" sz="2400" b="1" dirty="0" err="1" smtClean="0">
                <a:solidFill>
                  <a:srgbClr val="FF0000"/>
                </a:solidFill>
                <a:ea typeface="ＭＳ Ｐゴシック" pitchFamily="34" charset="-128"/>
                <a:cs typeface="Arial" charset="0"/>
              </a:rPr>
              <a:t>lois</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qui</a:t>
            </a:r>
            <a:r>
              <a:rPr lang="nl-BE" altLang="fr-FR" sz="2400" b="1" dirty="0" smtClean="0">
                <a:solidFill>
                  <a:srgbClr val="FF0000"/>
                </a:solidFill>
                <a:ea typeface="ＭＳ Ｐゴシック" pitchFamily="34" charset="-128"/>
                <a:cs typeface="Arial" charset="0"/>
              </a:rPr>
              <a:t> </a:t>
            </a:r>
            <a:r>
              <a:rPr lang="nl-BE" altLang="fr-FR" sz="2400" b="1" dirty="0" err="1" smtClean="0">
                <a:solidFill>
                  <a:srgbClr val="FF0000"/>
                </a:solidFill>
                <a:ea typeface="ＭＳ Ｐゴシック" pitchFamily="34" charset="-128"/>
                <a:cs typeface="Arial" charset="0"/>
              </a:rPr>
              <a:t>bénéficient</a:t>
            </a:r>
            <a:r>
              <a:rPr lang="nl-BE" altLang="fr-FR" sz="2400" b="1" dirty="0" smtClean="0">
                <a:solidFill>
                  <a:srgbClr val="FF0000"/>
                </a:solidFill>
                <a:ea typeface="ＭＳ Ｐゴシック" pitchFamily="34" charset="-128"/>
                <a:cs typeface="Arial" charset="0"/>
              </a:rPr>
              <a:t> de </a:t>
            </a:r>
            <a:r>
              <a:rPr lang="nl-BE" altLang="fr-FR" sz="2400" b="1" dirty="0" err="1" smtClean="0">
                <a:solidFill>
                  <a:srgbClr val="FF0000"/>
                </a:solidFill>
                <a:ea typeface="ＭＳ Ｐゴシック" pitchFamily="34" charset="-128"/>
                <a:cs typeface="Arial" charset="0"/>
              </a:rPr>
              <a:t>l’urgence</a:t>
            </a:r>
            <a:r>
              <a:rPr lang="nl-BE" altLang="fr-FR" sz="2400" b="1" dirty="0" smtClean="0">
                <a:solidFill>
                  <a:srgbClr val="FF0000"/>
                </a:solidFill>
                <a:ea typeface="ＭＳ Ｐゴシック" pitchFamily="34" charset="-128"/>
                <a:cs typeface="Arial" charset="0"/>
              </a:rPr>
              <a:t> au </a:t>
            </a:r>
            <a:r>
              <a:rPr lang="nl-BE" altLang="fr-FR" sz="2400" b="1" dirty="0">
                <a:solidFill>
                  <a:srgbClr val="FF0000"/>
                </a:solidFill>
                <a:ea typeface="ＭＳ Ｐゴシック" pitchFamily="34" charset="-128"/>
                <a:cs typeface="Arial" charset="0"/>
              </a:rPr>
              <a:t>P</a:t>
            </a:r>
            <a:r>
              <a:rPr lang="nl-BE" altLang="fr-FR" sz="2400" b="1" dirty="0" smtClean="0">
                <a:solidFill>
                  <a:srgbClr val="FF0000"/>
                </a:solidFill>
                <a:ea typeface="ＭＳ Ｐゴシック" pitchFamily="34" charset="-128"/>
                <a:cs typeface="Arial" charset="0"/>
              </a:rPr>
              <a:t>arlement ! </a:t>
            </a:r>
            <a:endParaRPr lang="fr-BE" altLang="en-US" sz="2400" b="1" dirty="0" smtClean="0">
              <a:solidFill>
                <a:srgbClr val="FF0000"/>
              </a:solidFill>
            </a:endParaRPr>
          </a:p>
          <a:p>
            <a:pPr marL="457200" indent="-457200">
              <a:buFontTx/>
              <a:buAutoNum type="arabicParenR"/>
            </a:pPr>
            <a:endParaRPr lang="fr-BE" altLang="en-US" sz="2400" dirty="0" smtClean="0"/>
          </a:p>
        </p:txBody>
      </p:sp>
      <p:sp>
        <p:nvSpPr>
          <p:cNvPr id="12291"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10" name="Titel 1"/>
          <p:cNvSpPr txBox="1">
            <a:spLocks/>
          </p:cNvSpPr>
          <p:nvPr/>
        </p:nvSpPr>
        <p:spPr>
          <a:xfrm>
            <a:off x="251520" y="908720"/>
            <a:ext cx="6783387" cy="1143000"/>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BE"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40</a:t>
            </a:fld>
            <a:endParaRPr lang="fr-BE"/>
          </a:p>
        </p:txBody>
      </p:sp>
    </p:spTree>
    <p:extLst>
      <p:ext uri="{BB962C8B-B14F-4D97-AF65-F5344CB8AC3E}">
        <p14:creationId xmlns:p14="http://schemas.microsoft.com/office/powerpoint/2010/main" val="3485717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2"/>
          <p:cNvSpPr>
            <a:spLocks noGrp="1"/>
          </p:cNvSpPr>
          <p:nvPr>
            <p:ph idx="4294967295"/>
          </p:nvPr>
        </p:nvSpPr>
        <p:spPr>
          <a:xfrm>
            <a:off x="715963" y="1124744"/>
            <a:ext cx="8078787" cy="4752181"/>
          </a:xfrm>
          <a:extLst>
            <a:ext uri="{909E8E84-426E-40DD-AFC4-6F175D3DCCD1}">
              <a14:hiddenFill xmlns:a14="http://schemas.microsoft.com/office/drawing/2010/main">
                <a:solidFill>
                  <a:srgbClr val="EAEAEA"/>
                </a:solidFill>
              </a14:hiddenFill>
            </a:ext>
          </a:extLst>
        </p:spPr>
        <p:txBody>
          <a:bodyPr>
            <a:normAutofit fontScale="85000" lnSpcReduction="10000"/>
          </a:bodyPr>
          <a:lstStyle/>
          <a:p>
            <a:pPr marL="0" indent="0">
              <a:buFontTx/>
              <a:buNone/>
            </a:pPr>
            <a:r>
              <a:rPr lang="fr-BE" sz="2400" b="1" dirty="0"/>
              <a:t>RECOMMANDATIONS SUR LA BASE DE CES CONSTATS</a:t>
            </a:r>
          </a:p>
          <a:p>
            <a:pPr marL="0" indent="0">
              <a:buFontTx/>
              <a:buNone/>
            </a:pPr>
            <a:r>
              <a:rPr lang="fr-BE" altLang="en-US" sz="2400" b="1" dirty="0">
                <a:solidFill>
                  <a:srgbClr val="FF0000"/>
                </a:solidFill>
              </a:rPr>
              <a:t>Associer </a:t>
            </a:r>
            <a:r>
              <a:rPr lang="fr-BE" altLang="en-US" sz="2400" b="1" dirty="0" smtClean="0">
                <a:solidFill>
                  <a:srgbClr val="FF0000"/>
                </a:solidFill>
              </a:rPr>
              <a:t>le </a:t>
            </a:r>
            <a:r>
              <a:rPr lang="fr-BE" altLang="en-US" sz="2400" b="1" dirty="0">
                <a:solidFill>
                  <a:srgbClr val="FF0000"/>
                </a:solidFill>
              </a:rPr>
              <a:t>pouvoir politique </a:t>
            </a:r>
            <a:r>
              <a:rPr lang="fr-BE" altLang="en-US" sz="2400" b="1" dirty="0" smtClean="0">
                <a:solidFill>
                  <a:srgbClr val="FF0000"/>
                </a:solidFill>
              </a:rPr>
              <a:t>(Parlement)</a:t>
            </a:r>
          </a:p>
          <a:p>
            <a:pPr marL="0" indent="0">
              <a:buNone/>
            </a:pPr>
            <a:r>
              <a:rPr lang="fr-BE" altLang="en-US" sz="2400" b="1" dirty="0" smtClean="0"/>
              <a:t>1) </a:t>
            </a:r>
            <a:r>
              <a:rPr lang="fr-BE" altLang="en-US" sz="2400" dirty="0" smtClean="0"/>
              <a:t>Informer les </a:t>
            </a:r>
            <a:r>
              <a:rPr lang="fr-BE" altLang="en-US" sz="2400" b="1" dirty="0" smtClean="0"/>
              <a:t>personnes de contact </a:t>
            </a:r>
            <a:r>
              <a:rPr lang="fr-BE" altLang="en-US" sz="2400" dirty="0" smtClean="0"/>
              <a:t>de la Chambre et du Sénat des projets de loi visant à transposer des directives UE</a:t>
            </a:r>
          </a:p>
          <a:p>
            <a:pPr marL="0" indent="0">
              <a:buNone/>
            </a:pPr>
            <a:r>
              <a:rPr lang="fr-BE" altLang="en-US" sz="2400" b="1" dirty="0" smtClean="0"/>
              <a:t>2) </a:t>
            </a:r>
            <a:r>
              <a:rPr lang="fr-BE" altLang="en-US" sz="2400" dirty="0" smtClean="0"/>
              <a:t>Essayer dans la mesure du possible que ces projets de loi puissent être traités en </a:t>
            </a:r>
            <a:r>
              <a:rPr lang="fr-BE" altLang="en-US" sz="2400" b="1" dirty="0" smtClean="0"/>
              <a:t>priorité à la Chambre</a:t>
            </a:r>
            <a:r>
              <a:rPr lang="fr-BE" altLang="en-US" sz="2400" dirty="0" smtClean="0"/>
              <a:t> ( auparavant justification de </a:t>
            </a:r>
            <a:r>
              <a:rPr lang="fr-BE" altLang="en-US" sz="2400" b="1" dirty="0" smtClean="0"/>
              <a:t>l’article 80 de la Constitution </a:t>
            </a:r>
            <a:r>
              <a:rPr lang="fr-BE" altLang="en-US" sz="2400" dirty="0" smtClean="0"/>
              <a:t>pour réduire les délais d’évocation et d’examen par le Sénat mais avec  6</a:t>
            </a:r>
            <a:r>
              <a:rPr lang="fr-BE" altLang="en-US" sz="2400" baseline="30000" dirty="0" smtClean="0"/>
              <a:t>ème</a:t>
            </a:r>
            <a:r>
              <a:rPr lang="fr-BE" altLang="en-US" sz="2400" dirty="0" smtClean="0"/>
              <a:t>  réforme de l’Etat, article abrogé - Sénat ne dispose plus de droit d’évocation et d’examen. </a:t>
            </a:r>
            <a:r>
              <a:rPr lang="fr-BE" altLang="en-US" sz="2400" b="1" dirty="0" smtClean="0"/>
              <a:t>Désormais faire usage de </a:t>
            </a:r>
            <a:r>
              <a:rPr lang="fr-BE" altLang="en-US" sz="2400" b="1" u="sng" dirty="0" smtClean="0"/>
              <a:t>l’article 51 </a:t>
            </a:r>
            <a:r>
              <a:rPr lang="fr-BE" altLang="en-US" sz="2400" b="1" dirty="0" smtClean="0"/>
              <a:t>du règlement de la Chambre </a:t>
            </a:r>
            <a:r>
              <a:rPr lang="fr-BE" altLang="en-US" sz="2400" dirty="0" smtClean="0"/>
              <a:t>avec décision du Conseil des Ministres ) </a:t>
            </a:r>
          </a:p>
          <a:p>
            <a:pPr marL="0" indent="0">
              <a:buNone/>
            </a:pPr>
            <a:r>
              <a:rPr lang="fr-BE" altLang="en-US" sz="2400" b="1" dirty="0" smtClean="0"/>
              <a:t>3) </a:t>
            </a:r>
            <a:r>
              <a:rPr lang="fr-BE" altLang="en-US" sz="2400" dirty="0" smtClean="0"/>
              <a:t>En période « d’</a:t>
            </a:r>
            <a:r>
              <a:rPr lang="fr-BE" altLang="en-US" sz="2400" b="1" dirty="0" smtClean="0"/>
              <a:t>affaires courantes</a:t>
            </a:r>
            <a:r>
              <a:rPr lang="fr-BE" altLang="en-US" sz="2400" dirty="0" smtClean="0"/>
              <a:t> », faire en sorte que les projets de loi  visant à transposer des directives  ne soient pas bloqués et puissent encore être traités (depuis 2007, contacts entre la Chancellerie du Premier ministre, le Ministre des Affaires étrangères et les Présidents de la Chambre et du Sénat afin d’aboutir à un accord commun sur le traitement de certains projets de lois</a:t>
            </a:r>
            <a:endParaRPr lang="fr-BE" altLang="en-US" sz="2400" dirty="0"/>
          </a:p>
          <a:p>
            <a:pPr marL="0" indent="0">
              <a:spcAft>
                <a:spcPts val="600"/>
              </a:spcAft>
              <a:buFontTx/>
              <a:buNone/>
            </a:pPr>
            <a:endParaRPr lang="fr-BE" altLang="fr-FR" sz="2400" dirty="0" smtClean="0">
              <a:ea typeface="ＭＳ Ｐゴシック" pitchFamily="34" charset="-128"/>
            </a:endParaRPr>
          </a:p>
        </p:txBody>
      </p:sp>
      <p:sp>
        <p:nvSpPr>
          <p:cNvPr id="13315"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Titel 1"/>
          <p:cNvSpPr txBox="1">
            <a:spLocks/>
          </p:cNvSpPr>
          <p:nvPr/>
        </p:nvSpPr>
        <p:spPr>
          <a:xfrm>
            <a:off x="251520" y="908720"/>
            <a:ext cx="6783387" cy="1143000"/>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BE"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41</a:t>
            </a:fld>
            <a:endParaRPr lang="fr-BE"/>
          </a:p>
        </p:txBody>
      </p:sp>
    </p:spTree>
    <p:extLst>
      <p:ext uri="{BB962C8B-B14F-4D97-AF65-F5344CB8AC3E}">
        <p14:creationId xmlns:p14="http://schemas.microsoft.com/office/powerpoint/2010/main" val="123897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67544" y="1052736"/>
            <a:ext cx="7848600" cy="4771495"/>
          </a:xfrm>
          <a:extLst>
            <a:ext uri="{909E8E84-426E-40DD-AFC4-6F175D3DCCD1}">
              <a14:hiddenFill xmlns:a14="http://schemas.microsoft.com/office/drawing/2010/main">
                <a:solidFill>
                  <a:srgbClr val="EAEAEA"/>
                </a:solidFill>
              </a14:hiddenFill>
            </a:ext>
          </a:extLst>
        </p:spPr>
        <p:txBody>
          <a:bodyPr>
            <a:normAutofit lnSpcReduction="10000"/>
          </a:bodyPr>
          <a:lstStyle/>
          <a:p>
            <a:pPr marL="0" indent="0">
              <a:lnSpc>
                <a:spcPct val="80000"/>
              </a:lnSpc>
              <a:buNone/>
            </a:pPr>
            <a:r>
              <a:rPr lang="fr-BE" sz="2400" b="1" dirty="0"/>
              <a:t>RECOMMANDATIONS SUR LA BASE DE CES CONSTATS</a:t>
            </a:r>
          </a:p>
          <a:p>
            <a:pPr marL="0" indent="0">
              <a:lnSpc>
                <a:spcPct val="80000"/>
              </a:lnSpc>
              <a:buFontTx/>
              <a:buNone/>
            </a:pPr>
            <a:r>
              <a:rPr lang="fr-BE" altLang="fr-FR" sz="2400" b="1" dirty="0" smtClean="0">
                <a:solidFill>
                  <a:srgbClr val="FF0000"/>
                </a:solidFill>
              </a:rPr>
              <a:t>Accélérer la signature et la publication des textes de transposition/MNE</a:t>
            </a:r>
          </a:p>
          <a:p>
            <a:pPr marL="0" indent="0">
              <a:lnSpc>
                <a:spcPct val="80000"/>
              </a:lnSpc>
              <a:buFontTx/>
              <a:buNone/>
            </a:pPr>
            <a:endParaRPr lang="fr-BE" altLang="fr-FR" sz="2400" b="1" dirty="0">
              <a:solidFill>
                <a:srgbClr val="FF0000"/>
              </a:solidFill>
            </a:endParaRPr>
          </a:p>
          <a:p>
            <a:pPr marL="457200" indent="-457200">
              <a:lnSpc>
                <a:spcPct val="80000"/>
              </a:lnSpc>
              <a:buFontTx/>
              <a:buAutoNum type="arabicParenR"/>
            </a:pPr>
            <a:r>
              <a:rPr lang="fr-BE" altLang="fr-FR" sz="2400" dirty="0" smtClean="0"/>
              <a:t>Dans le cas d’un texte devant être signé par de </a:t>
            </a:r>
            <a:r>
              <a:rPr lang="fr-BE" altLang="fr-FR" sz="2400" b="1" dirty="0" smtClean="0"/>
              <a:t>nombreux Ministres/Secrétaires d’Etat</a:t>
            </a:r>
            <a:r>
              <a:rPr lang="fr-BE" altLang="fr-FR" sz="2400" dirty="0" smtClean="0"/>
              <a:t>,  « profiter » d’un Conseil des Ministres pour faire signer le texte par les différents Ministres/Secrétaires d’Etat compétents</a:t>
            </a:r>
          </a:p>
          <a:p>
            <a:pPr marL="457200" indent="-457200">
              <a:lnSpc>
                <a:spcPct val="80000"/>
              </a:lnSpc>
              <a:buFontTx/>
              <a:buAutoNum type="arabicParenR"/>
            </a:pPr>
            <a:r>
              <a:rPr lang="fr-BE" altLang="fr-FR" sz="2400" dirty="0" smtClean="0"/>
              <a:t>Contacts avec le </a:t>
            </a:r>
            <a:r>
              <a:rPr lang="fr-BE" altLang="fr-FR" sz="2400" b="1" dirty="0" smtClean="0"/>
              <a:t>Moniteur belge </a:t>
            </a:r>
            <a:r>
              <a:rPr lang="fr-BE" altLang="fr-FR" sz="2400" dirty="0" smtClean="0"/>
              <a:t>afin </a:t>
            </a:r>
            <a:r>
              <a:rPr lang="fr-BE" altLang="fr-FR" sz="2400" b="1" dirty="0" smtClean="0"/>
              <a:t>d’accélérer</a:t>
            </a:r>
            <a:r>
              <a:rPr lang="fr-BE" altLang="fr-FR" sz="2400" dirty="0" smtClean="0"/>
              <a:t> la publication d’une MNE (procédure spécifique pour les épreuves, etc…). Liste de textes à publier prioritairement à une telle date. Cette méthode est souvent utilisée pour les Tableaux de bord semestriels de la COM ! (délai ultime de notification à la COM les 10/05 et 10/11 de chaque année )</a:t>
            </a:r>
          </a:p>
        </p:txBody>
      </p:sp>
      <p:sp>
        <p:nvSpPr>
          <p:cNvPr id="14339"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Titel 1"/>
          <p:cNvSpPr txBox="1">
            <a:spLocks/>
          </p:cNvSpPr>
          <p:nvPr/>
        </p:nvSpPr>
        <p:spPr>
          <a:xfrm>
            <a:off x="251520" y="908720"/>
            <a:ext cx="6783387" cy="1143000"/>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endParaRPr lang="nl-BE"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42</a:t>
            </a:fld>
            <a:endParaRPr lang="fr-BE"/>
          </a:p>
        </p:txBody>
      </p:sp>
    </p:spTree>
    <p:extLst>
      <p:ext uri="{BB962C8B-B14F-4D97-AF65-F5344CB8AC3E}">
        <p14:creationId xmlns:p14="http://schemas.microsoft.com/office/powerpoint/2010/main" val="461496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073427"/>
          </a:xfrm>
        </p:spPr>
        <p:txBody>
          <a:bodyPr>
            <a:normAutofit fontScale="85000" lnSpcReduction="20000"/>
          </a:bodyPr>
          <a:lstStyle/>
          <a:p>
            <a:pPr marL="0" indent="0">
              <a:buNone/>
            </a:pPr>
            <a:r>
              <a:rPr lang="fr-BE" sz="2400" b="1" dirty="0"/>
              <a:t>RECOMMANDATIONS SUR LA BASE DE CES </a:t>
            </a:r>
            <a:r>
              <a:rPr lang="fr-BE" sz="2400" b="1" dirty="0" smtClean="0"/>
              <a:t>CONSTATS</a:t>
            </a:r>
          </a:p>
          <a:p>
            <a:pPr marL="0" indent="0">
              <a:buNone/>
            </a:pPr>
            <a:r>
              <a:rPr lang="fr-BE" sz="2800" b="1" dirty="0" smtClean="0">
                <a:solidFill>
                  <a:srgbClr val="FF0000"/>
                </a:solidFill>
              </a:rPr>
              <a:t>Les demandes d’avis des organes consultatifs peuvent être une source de retard</a:t>
            </a:r>
          </a:p>
          <a:p>
            <a:pPr marL="0" indent="0">
              <a:buNone/>
            </a:pPr>
            <a:endParaRPr lang="fr-BE" sz="2400" b="1" dirty="0" smtClean="0">
              <a:solidFill>
                <a:srgbClr val="FF0000"/>
              </a:solidFill>
            </a:endParaRPr>
          </a:p>
          <a:p>
            <a:pPr marL="0" indent="0">
              <a:buNone/>
            </a:pPr>
            <a:r>
              <a:rPr lang="fr-BE" sz="2400" dirty="0" smtClean="0"/>
              <a:t>1) Le Conseil d’Etat : délai « habituel  » de 30 jours ( pouvant être prorogé à 45 jours)  sur base de l’ article 84</a:t>
            </a:r>
            <a:r>
              <a:rPr lang="fr-BE" sz="2400" dirty="0"/>
              <a:t>, § 1er, alinéa 1er, 2°, des lois </a:t>
            </a:r>
            <a:r>
              <a:rPr lang="fr-BE" sz="2400" dirty="0" smtClean="0"/>
              <a:t>coordonnées. </a:t>
            </a:r>
            <a:r>
              <a:rPr lang="fr-BE" sz="2400" b="1" dirty="0" smtClean="0">
                <a:solidFill>
                  <a:srgbClr val="FF0000"/>
                </a:solidFill>
              </a:rPr>
              <a:t>Possibilité de demander un avis en </a:t>
            </a:r>
            <a:r>
              <a:rPr lang="fr-BE" sz="2400" b="1" u="sng" dirty="0" smtClean="0">
                <a:solidFill>
                  <a:srgbClr val="FF0000"/>
                </a:solidFill>
              </a:rPr>
              <a:t>urgence</a:t>
            </a:r>
            <a:r>
              <a:rPr lang="fr-BE" sz="2400" b="1" dirty="0" smtClean="0">
                <a:solidFill>
                  <a:srgbClr val="FF0000"/>
                </a:solidFill>
              </a:rPr>
              <a:t> (délai de 5 jours pouvant être prorogé à 8 jours ) sur base de l’article 84, §1</a:t>
            </a:r>
            <a:r>
              <a:rPr lang="fr-BE" sz="2400" b="1" baseline="30000" dirty="0" smtClean="0">
                <a:solidFill>
                  <a:srgbClr val="FF0000"/>
                </a:solidFill>
              </a:rPr>
              <a:t>er</a:t>
            </a:r>
            <a:r>
              <a:rPr lang="fr-BE" sz="2400" b="1" dirty="0" smtClean="0">
                <a:solidFill>
                  <a:srgbClr val="FF0000"/>
                </a:solidFill>
              </a:rPr>
              <a:t>, alinéa 2, 3°. MAIS urgence doit être </a:t>
            </a:r>
            <a:r>
              <a:rPr lang="fr-BE" sz="2400" b="1" u="sng" dirty="0" smtClean="0">
                <a:solidFill>
                  <a:srgbClr val="FF0000"/>
                </a:solidFill>
              </a:rPr>
              <a:t>motivée .</a:t>
            </a:r>
          </a:p>
          <a:p>
            <a:pPr marL="0" indent="0">
              <a:buNone/>
            </a:pPr>
            <a:r>
              <a:rPr lang="fr-BE" sz="2400" b="1" dirty="0" smtClean="0"/>
              <a:t>MAIS arme à double </a:t>
            </a:r>
            <a:r>
              <a:rPr lang="fr-BE" sz="2400" dirty="0" smtClean="0"/>
              <a:t>tranchant car Conseil d’Etat a parfois répondu que le retard de transposition ne justifiait pas l’urgence ( = « </a:t>
            </a:r>
            <a:r>
              <a:rPr lang="fr-BE" sz="2400" i="1" dirty="0" smtClean="0"/>
              <a:t>si vous avez attendu si longtemps pour transposer, pourquoi y aurait-il urgence maintenant ? »)</a:t>
            </a:r>
          </a:p>
          <a:p>
            <a:pPr marL="0" indent="0">
              <a:buNone/>
            </a:pPr>
            <a:endParaRPr lang="fr-BE" sz="2400" b="1" u="sng" dirty="0" smtClean="0">
              <a:solidFill>
                <a:srgbClr val="FF0000"/>
              </a:solidFill>
            </a:endParaRPr>
          </a:p>
          <a:p>
            <a:pPr marL="0" indent="0">
              <a:buNone/>
            </a:pPr>
            <a:r>
              <a:rPr lang="fr-BE" sz="2400" dirty="0" smtClean="0"/>
              <a:t>2)Les autres organes consultatifs : </a:t>
            </a:r>
            <a:r>
              <a:rPr lang="fr-BE" sz="2400" b="1" dirty="0" smtClean="0"/>
              <a:t>problématique dans certains cas ! Parfois consultations obligatoires (Conseil national du Travail, etc…) parfois aucun délai n’est prévu pour donner son avis ! </a:t>
            </a:r>
            <a:r>
              <a:rPr lang="fr-BE" sz="2400" b="1" dirty="0" smtClean="0">
                <a:solidFill>
                  <a:srgbClr val="FF0000"/>
                </a:solidFill>
              </a:rPr>
              <a:t>Essayer dans la mesure du possible de demander un avis dans un délai précis. L’absence d’avis dans le délai prévu devrait être considéré alors  comme accord implicite</a:t>
            </a:r>
            <a:endParaRPr lang="fr-BE" sz="2400" b="1" dirty="0">
              <a:solidFill>
                <a:srgbClr val="FF0000"/>
              </a:solidFill>
            </a:endParaRPr>
          </a:p>
          <a:p>
            <a:pPr marL="0" indent="0">
              <a:buNone/>
            </a:pPr>
            <a:endParaRPr lang="fr-BE" sz="2400" b="1" dirty="0"/>
          </a:p>
          <a:p>
            <a:pPr marL="0" indent="0">
              <a:buNone/>
            </a:pPr>
            <a:endParaRPr lang="fr-BE"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43</a:t>
            </a:fld>
            <a:endParaRPr lang="fr-BE"/>
          </a:p>
        </p:txBody>
      </p:sp>
    </p:spTree>
    <p:extLst>
      <p:ext uri="{BB962C8B-B14F-4D97-AF65-F5344CB8AC3E}">
        <p14:creationId xmlns:p14="http://schemas.microsoft.com/office/powerpoint/2010/main" val="1795014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fontScale="92500"/>
          </a:bodyPr>
          <a:lstStyle/>
          <a:p>
            <a:pPr marL="0" indent="0">
              <a:buNone/>
            </a:pPr>
            <a:r>
              <a:rPr lang="fr-BE" sz="2400" b="1" dirty="0"/>
              <a:t>RECOMMANDATIONS SUR LA BASE DE CES CONSTATS</a:t>
            </a:r>
          </a:p>
          <a:p>
            <a:pPr marL="0" indent="0">
              <a:buNone/>
            </a:pPr>
            <a:r>
              <a:rPr lang="fr-BE" sz="2400" b="1" dirty="0" smtClean="0">
                <a:solidFill>
                  <a:srgbClr val="FF0000"/>
                </a:solidFill>
              </a:rPr>
              <a:t>Nouer des contacts formels et informels avec la Commission</a:t>
            </a:r>
          </a:p>
          <a:p>
            <a:pPr marL="0" indent="0">
              <a:buNone/>
            </a:pPr>
            <a:r>
              <a:rPr lang="fr-BE" sz="2400" dirty="0" smtClean="0"/>
              <a:t>1) Connaître le </a:t>
            </a:r>
            <a:r>
              <a:rPr lang="fr-BE" sz="2400" b="1" dirty="0" smtClean="0"/>
              <a:t>gestionnaire du dossier/la personne de contact </a:t>
            </a:r>
            <a:r>
              <a:rPr lang="fr-BE" sz="2400" dirty="0" smtClean="0"/>
              <a:t>au sein de la COM qui va suivre </a:t>
            </a:r>
            <a:r>
              <a:rPr lang="fr-BE" sz="2400" dirty="0"/>
              <a:t>ce dossier (quelle DG ?, quelle UNIT?...) </a:t>
            </a:r>
            <a:endParaRPr lang="fr-BE" sz="2400" dirty="0" smtClean="0"/>
          </a:p>
          <a:p>
            <a:pPr marL="0" indent="0">
              <a:buNone/>
            </a:pPr>
            <a:endParaRPr lang="fr-BE" sz="2400" dirty="0" smtClean="0"/>
          </a:p>
          <a:p>
            <a:pPr marL="0" indent="0">
              <a:buNone/>
            </a:pPr>
            <a:r>
              <a:rPr lang="fr-BE" sz="2400" dirty="0" smtClean="0"/>
              <a:t>2) Ne pas hésiter à prendre contact avec lui  pour lui </a:t>
            </a:r>
            <a:r>
              <a:rPr lang="fr-BE" sz="2400" b="1" dirty="0" smtClean="0"/>
              <a:t>poser des questions </a:t>
            </a:r>
            <a:r>
              <a:rPr lang="fr-BE" sz="2400" dirty="0" smtClean="0"/>
              <a:t>(ex : portée et interprétation de certaines dispositions à transposer, etc…). Le cas échéant, lui envoyer des projets de textes (</a:t>
            </a:r>
            <a:r>
              <a:rPr lang="fr-BE" sz="2400" b="1" dirty="0" smtClean="0">
                <a:solidFill>
                  <a:srgbClr val="FF0000"/>
                </a:solidFill>
              </a:rPr>
              <a:t>MAIS avec  accord hiérarchie et cabinet , prudence !</a:t>
            </a:r>
            <a:r>
              <a:rPr lang="fr-BE" sz="2400" dirty="0" smtClean="0"/>
              <a:t>)</a:t>
            </a:r>
          </a:p>
          <a:p>
            <a:pPr marL="0" indent="0">
              <a:buNone/>
            </a:pPr>
            <a:endParaRPr lang="fr-BE" sz="2400" dirty="0" smtClean="0"/>
          </a:p>
          <a:p>
            <a:pPr marL="0" indent="0">
              <a:buNone/>
            </a:pPr>
            <a:r>
              <a:rPr lang="fr-BE" sz="2400" dirty="0" smtClean="0"/>
              <a:t>3) Interroger la COM via les « </a:t>
            </a:r>
            <a:r>
              <a:rPr lang="fr-BE" sz="2400" b="1" dirty="0" smtClean="0"/>
              <a:t>contact </a:t>
            </a:r>
            <a:r>
              <a:rPr lang="fr-BE" sz="2400" b="1" dirty="0" err="1" smtClean="0"/>
              <a:t>committees</a:t>
            </a:r>
            <a:r>
              <a:rPr lang="fr-BE" sz="2400" dirty="0" smtClean="0"/>
              <a:t> » qui sont souvent mis en place pour aider et accompagner  les Etats membres lors du processus de transposition et de mise en œuvre des directives UE</a:t>
            </a:r>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44</a:t>
            </a:fld>
            <a:endParaRPr lang="fr-BE"/>
          </a:p>
        </p:txBody>
      </p:sp>
    </p:spTree>
    <p:extLst>
      <p:ext uri="{BB962C8B-B14F-4D97-AF65-F5344CB8AC3E}">
        <p14:creationId xmlns:p14="http://schemas.microsoft.com/office/powerpoint/2010/main" val="2377161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a:bodyPr>
          <a:lstStyle/>
          <a:p>
            <a:pPr marL="0" indent="0">
              <a:buNone/>
            </a:pPr>
            <a:r>
              <a:rPr lang="fr-BE" sz="2400" b="1" dirty="0"/>
              <a:t>RECOMMANDATIONS SUR LA BASE DE CES CONSTATS</a:t>
            </a:r>
          </a:p>
          <a:p>
            <a:pPr marL="0" indent="0">
              <a:buNone/>
            </a:pPr>
            <a:r>
              <a:rPr lang="fr-BE" sz="2400" b="1" dirty="0" smtClean="0">
                <a:solidFill>
                  <a:srgbClr val="FF0000"/>
                </a:solidFill>
              </a:rPr>
              <a:t>La question délicate de la notification et déclaration de « transposition intégrale » dans la base de données MNE</a:t>
            </a:r>
          </a:p>
          <a:p>
            <a:pPr marL="457200" indent="-457200">
              <a:buAutoNum type="arabicParenR"/>
            </a:pPr>
            <a:r>
              <a:rPr lang="fr-BE" sz="2400" dirty="0" smtClean="0"/>
              <a:t>Bien déterminer quelle autorité est chargée de notifier que la transposition est bien intégrale (</a:t>
            </a:r>
            <a:r>
              <a:rPr lang="fr-BE" sz="2400" b="1" dirty="0" smtClean="0"/>
              <a:t>cas des directives devant être transposées par de nombreuses autorités </a:t>
            </a:r>
            <a:r>
              <a:rPr lang="fr-BE" sz="2400" dirty="0" smtClean="0"/>
              <a:t>!) , à quel moment ?</a:t>
            </a:r>
          </a:p>
          <a:p>
            <a:pPr marL="457200" indent="-457200">
              <a:buAutoNum type="arabicParenR"/>
            </a:pPr>
            <a:r>
              <a:rPr lang="fr-BE" sz="2400" dirty="0" smtClean="0"/>
              <a:t>Convient-il d’indiquer que la transposition est intégrale alors que ce n’est pas tout à fait le cas ? </a:t>
            </a:r>
            <a:r>
              <a:rPr lang="fr-BE" sz="2400" b="1" dirty="0" smtClean="0">
                <a:solidFill>
                  <a:srgbClr val="FF0000"/>
                </a:solidFill>
              </a:rPr>
              <a:t>Car différence importante entre d’une part transposition tardive et incomplète et d’autre part transposition incorrecte (risques différents) !</a:t>
            </a:r>
          </a:p>
          <a:p>
            <a:pPr marL="457200" indent="-457200">
              <a:buAutoNum type="arabicParenR"/>
            </a:pPr>
            <a:r>
              <a:rPr lang="fr-BE" sz="2400" dirty="0" smtClean="0"/>
              <a:t>Où se situe la frontière entre les deux ? Sécurité juridique ?</a:t>
            </a:r>
            <a:endParaRPr lang="fr-BE" sz="2400" dirty="0"/>
          </a:p>
          <a:p>
            <a:pPr marL="0" indent="0">
              <a:buNone/>
            </a:pPr>
            <a:endParaRPr lang="fr-BE" sz="2400" b="1" dirty="0" smtClean="0">
              <a:solidFill>
                <a:srgbClr val="FF0000"/>
              </a:solidFill>
            </a:endParaRPr>
          </a:p>
          <a:p>
            <a:pPr marL="0" indent="0">
              <a:buNone/>
            </a:pPr>
            <a:endParaRPr lang="fr-BE" sz="2400" b="1" dirty="0">
              <a:solidFill>
                <a:srgbClr val="FF0000"/>
              </a:solidFill>
            </a:endParaRPr>
          </a:p>
          <a:p>
            <a:pPr marL="0" indent="0">
              <a:buNone/>
            </a:pPr>
            <a:endParaRPr lang="fr-BE" sz="2400" b="1" dirty="0" smtClean="0">
              <a:solidFill>
                <a:srgbClr val="FF0000"/>
              </a:solidFill>
            </a:endParaRPr>
          </a:p>
          <a:p>
            <a:pPr marL="0" indent="0">
              <a:buNone/>
            </a:pPr>
            <a:endParaRPr lang="fr-BE" sz="2400" dirty="0" smtClean="0"/>
          </a:p>
          <a:p>
            <a:pPr marL="0" indent="0">
              <a:buNone/>
            </a:pPr>
            <a:endParaRPr lang="fr-BE" sz="2400" dirty="0">
              <a:solidFill>
                <a:srgbClr val="FF0000"/>
              </a:solidFill>
            </a:endParaRPr>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45</a:t>
            </a:fld>
            <a:endParaRPr lang="fr-BE"/>
          </a:p>
        </p:txBody>
      </p:sp>
    </p:spTree>
    <p:extLst>
      <p:ext uri="{BB962C8B-B14F-4D97-AF65-F5344CB8AC3E}">
        <p14:creationId xmlns:p14="http://schemas.microsoft.com/office/powerpoint/2010/main" val="3930906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BE" b="1" dirty="0" smtClean="0">
              <a:solidFill>
                <a:schemeClr val="accent1"/>
              </a:solidFill>
            </a:endParaRPr>
          </a:p>
          <a:p>
            <a:pPr marL="0" indent="0" algn="ctr">
              <a:buNone/>
            </a:pPr>
            <a:endParaRPr lang="fr-BE" b="1" dirty="0">
              <a:solidFill>
                <a:schemeClr val="accent1"/>
              </a:solidFill>
            </a:endParaRPr>
          </a:p>
          <a:p>
            <a:pPr marL="0" indent="0" algn="ctr">
              <a:buNone/>
            </a:pPr>
            <a:r>
              <a:rPr lang="fr-BE" b="1" dirty="0" smtClean="0">
                <a:solidFill>
                  <a:schemeClr val="accent1"/>
                </a:solidFill>
              </a:rPr>
              <a:t>4) INBREUK DOSSIER: PRECONTENTIEUSE PROCEDURE</a:t>
            </a:r>
            <a:endParaRPr lang="en-US"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46</a:t>
            </a:fld>
            <a:endParaRPr lang="fr-BE"/>
          </a:p>
        </p:txBody>
      </p:sp>
    </p:spTree>
    <p:extLst>
      <p:ext uri="{BB962C8B-B14F-4D97-AF65-F5344CB8AC3E}">
        <p14:creationId xmlns:p14="http://schemas.microsoft.com/office/powerpoint/2010/main" val="3699613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smtClean="0"/>
              <a:t>Inbreukdossier</a:t>
            </a:r>
            <a:r>
              <a:rPr lang="fr-BE" dirty="0" smtClean="0"/>
              <a:t> (1)</a:t>
            </a:r>
            <a:endParaRPr lang="fr-BE" dirty="0"/>
          </a:p>
        </p:txBody>
      </p:sp>
      <p:sp>
        <p:nvSpPr>
          <p:cNvPr id="3" name="Content Placeholder 2"/>
          <p:cNvSpPr>
            <a:spLocks noGrp="1"/>
          </p:cNvSpPr>
          <p:nvPr>
            <p:ph idx="1"/>
          </p:nvPr>
        </p:nvSpPr>
        <p:spPr/>
        <p:txBody>
          <a:bodyPr/>
          <a:lstStyle/>
          <a:p>
            <a:pPr algn="ctr"/>
            <a:endParaRPr lang="fr-BE" dirty="0"/>
          </a:p>
          <a:p>
            <a:pPr algn="ctr"/>
            <a:endParaRPr lang="fr-BE" dirty="0"/>
          </a:p>
          <a:p>
            <a:endParaRPr lang="fr-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4736364" cy="33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139856"/>
            <a:ext cx="3090363" cy="205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A4E69D53-DC5D-4522-98FC-D9AD655F59CF}" type="slidenum">
              <a:rPr lang="fr-BE" smtClean="0"/>
              <a:t>47</a:t>
            </a:fld>
            <a:endParaRPr lang="fr-BE"/>
          </a:p>
        </p:txBody>
      </p:sp>
    </p:spTree>
    <p:extLst>
      <p:ext uri="{BB962C8B-B14F-4D97-AF65-F5344CB8AC3E}">
        <p14:creationId xmlns:p14="http://schemas.microsoft.com/office/powerpoint/2010/main" val="263243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(2)</a:t>
            </a:r>
            <a:endParaRPr lang="fr-BE" dirty="0"/>
          </a:p>
        </p:txBody>
      </p:sp>
      <p:sp>
        <p:nvSpPr>
          <p:cNvPr id="3" name="Content Placeholder 2"/>
          <p:cNvSpPr>
            <a:spLocks noGrp="1"/>
          </p:cNvSpPr>
          <p:nvPr>
            <p:ph idx="1"/>
          </p:nvPr>
        </p:nvSpPr>
        <p:spPr>
          <a:xfrm>
            <a:off x="467544" y="1916832"/>
            <a:ext cx="8229600" cy="4137323"/>
          </a:xfrm>
        </p:spPr>
        <p:txBody>
          <a:bodyPr/>
          <a:lstStyle/>
          <a:p>
            <a:pPr marL="0" indent="0">
              <a:buNone/>
            </a:pPr>
            <a:r>
              <a:rPr lang="fr-BE" b="1" dirty="0" smtClean="0"/>
              <a:t>Indien </a:t>
            </a:r>
            <a:r>
              <a:rPr lang="fr-BE" dirty="0" smtClean="0"/>
              <a:t>het </a:t>
            </a:r>
            <a:r>
              <a:rPr lang="fr-BE" dirty="0" err="1" smtClean="0"/>
              <a:t>probleem</a:t>
            </a:r>
            <a:r>
              <a:rPr lang="fr-BE" dirty="0" smtClean="0"/>
              <a:t> niet kan </a:t>
            </a:r>
            <a:r>
              <a:rPr lang="fr-BE" dirty="0" err="1" smtClean="0"/>
              <a:t>worden</a:t>
            </a:r>
            <a:r>
              <a:rPr lang="fr-BE" dirty="0" smtClean="0"/>
              <a:t> </a:t>
            </a:r>
            <a:r>
              <a:rPr lang="fr-BE" dirty="0" err="1" smtClean="0"/>
              <a:t>behandeld</a:t>
            </a:r>
            <a:r>
              <a:rPr lang="fr-BE" dirty="0" smtClean="0"/>
              <a:t> of </a:t>
            </a:r>
            <a:r>
              <a:rPr lang="fr-BE" dirty="0" err="1" smtClean="0"/>
              <a:t>opgelost</a:t>
            </a:r>
            <a:r>
              <a:rPr lang="fr-BE" dirty="0" smtClean="0"/>
              <a:t> via EU pilot, </a:t>
            </a:r>
            <a:r>
              <a:rPr lang="fr-BE" b="1" dirty="0" smtClean="0"/>
              <a:t>kan </a:t>
            </a:r>
            <a:r>
              <a:rPr lang="fr-BE" dirty="0" smtClean="0"/>
              <a:t>de </a:t>
            </a:r>
            <a:r>
              <a:rPr lang="fr-BE" dirty="0" err="1" smtClean="0"/>
              <a:t>Commissie</a:t>
            </a:r>
            <a:r>
              <a:rPr lang="fr-BE" dirty="0" smtClean="0"/>
              <a:t> </a:t>
            </a:r>
            <a:r>
              <a:rPr lang="fr-BE" dirty="0" err="1" smtClean="0"/>
              <a:t>een</a:t>
            </a:r>
            <a:r>
              <a:rPr lang="fr-BE" dirty="0" smtClean="0"/>
              <a:t> </a:t>
            </a:r>
            <a:r>
              <a:rPr lang="fr-BE" dirty="0" err="1" smtClean="0"/>
              <a:t>inbreukprocedure</a:t>
            </a:r>
            <a:r>
              <a:rPr lang="fr-BE" dirty="0" smtClean="0"/>
              <a:t> </a:t>
            </a:r>
            <a:r>
              <a:rPr lang="fr-BE" dirty="0" err="1" smtClean="0"/>
              <a:t>starten</a:t>
            </a:r>
            <a:r>
              <a:rPr lang="fr-BE" dirty="0" smtClean="0"/>
              <a:t> </a:t>
            </a:r>
            <a:r>
              <a:rPr lang="fr-BE" dirty="0" err="1" smtClean="0"/>
              <a:t>tegen</a:t>
            </a:r>
            <a:r>
              <a:rPr lang="fr-BE" dirty="0" smtClean="0"/>
              <a:t> de </a:t>
            </a:r>
            <a:r>
              <a:rPr lang="fr-BE" dirty="0" err="1" smtClean="0"/>
              <a:t>betrokken</a:t>
            </a:r>
            <a:r>
              <a:rPr lang="fr-BE" dirty="0" smtClean="0"/>
              <a:t> </a:t>
            </a:r>
            <a:r>
              <a:rPr lang="fr-BE" dirty="0" err="1" smtClean="0"/>
              <a:t>lidstaat</a:t>
            </a:r>
            <a:r>
              <a:rPr lang="fr-BE" dirty="0" smtClean="0"/>
              <a:t> (</a:t>
            </a:r>
            <a:r>
              <a:rPr lang="fr-BE" dirty="0" err="1" smtClean="0"/>
              <a:t>artikel</a:t>
            </a:r>
            <a:r>
              <a:rPr lang="fr-BE" dirty="0" smtClean="0"/>
              <a:t> 258, </a:t>
            </a:r>
            <a:r>
              <a:rPr lang="fr-BE" dirty="0" err="1" smtClean="0"/>
              <a:t>alinea</a:t>
            </a:r>
            <a:r>
              <a:rPr lang="fr-BE" dirty="0" smtClean="0"/>
              <a:t> 1 VWEU)</a:t>
            </a:r>
            <a:br>
              <a:rPr lang="fr-BE" dirty="0" smtClean="0"/>
            </a:br>
            <a:endParaRPr lang="fr-BE" dirty="0"/>
          </a:p>
          <a:p>
            <a:pPr marL="0" indent="0">
              <a:buNone/>
            </a:pPr>
            <a:endParaRPr lang="fr-BE" sz="1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buNone/>
            </a:pPr>
            <a:r>
              <a:rPr lang="fr-BE"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Tweede</a:t>
            </a:r>
            <a:r>
              <a:rPr lang="fr-B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kans </a:t>
            </a:r>
            <a:r>
              <a:rPr lang="fr-BE"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vermijden</a:t>
            </a:r>
            <a:r>
              <a:rPr lang="fr-B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fr-BE"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veroordeling</a:t>
            </a:r>
            <a:r>
              <a:rPr lang="fr-B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HJEU</a:t>
            </a:r>
            <a:endParaRPr lang="fr-BE" dirty="0" smtClean="0"/>
          </a:p>
          <a:p>
            <a:pPr marL="0" indent="0">
              <a:buNone/>
            </a:pPr>
            <a:endParaRPr lang="fr-BE" dirty="0"/>
          </a:p>
        </p:txBody>
      </p:sp>
      <p:sp>
        <p:nvSpPr>
          <p:cNvPr id="4" name="Slide Number Placeholder 3"/>
          <p:cNvSpPr>
            <a:spLocks noGrp="1"/>
          </p:cNvSpPr>
          <p:nvPr>
            <p:ph type="sldNum" sz="quarter" idx="12"/>
          </p:nvPr>
        </p:nvSpPr>
        <p:spPr/>
        <p:txBody>
          <a:bodyPr/>
          <a:lstStyle/>
          <a:p>
            <a:fld id="{A4E69D53-DC5D-4522-98FC-D9AD655F59CF}" type="slidenum">
              <a:rPr lang="fr-BE" smtClean="0"/>
              <a:t>48</a:t>
            </a:fld>
            <a:endParaRPr lang="fr-BE"/>
          </a:p>
        </p:txBody>
      </p:sp>
      <p:sp>
        <p:nvSpPr>
          <p:cNvPr id="5" name="Right Arrow 4"/>
          <p:cNvSpPr/>
          <p:nvPr/>
        </p:nvSpPr>
        <p:spPr>
          <a:xfrm>
            <a:off x="827584" y="414908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46662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(3)</a:t>
            </a:r>
            <a:endParaRPr lang="fr-BE" dirty="0"/>
          </a:p>
        </p:txBody>
      </p:sp>
      <p:sp>
        <p:nvSpPr>
          <p:cNvPr id="3" name="Content Placeholder 2"/>
          <p:cNvSpPr>
            <a:spLocks noGrp="1"/>
          </p:cNvSpPr>
          <p:nvPr>
            <p:ph idx="1"/>
          </p:nvPr>
        </p:nvSpPr>
        <p:spPr/>
        <p:txBody>
          <a:bodyPr/>
          <a:lstStyle/>
          <a:p>
            <a:pPr lvl="0" eaLnBrk="0" fontAlgn="base" hangingPunct="0">
              <a:spcAft>
                <a:spcPct val="0"/>
              </a:spcAft>
              <a:buNone/>
            </a:pPr>
            <a:r>
              <a:rPr lang="nl-NL" altLang="en-US" u="sng" kern="0" dirty="0">
                <a:cs typeface="Times New Roman" pitchFamily="18" charset="0"/>
              </a:rPr>
              <a:t>Mogelijke redenen</a:t>
            </a:r>
            <a:r>
              <a:rPr lang="nl-NL" altLang="en-US" kern="0" dirty="0">
                <a:cs typeface="Times New Roman" pitchFamily="18" charset="0"/>
              </a:rPr>
              <a:t>:</a:t>
            </a:r>
          </a:p>
          <a:p>
            <a:pPr marL="190500" lvl="1" indent="193675" eaLnBrk="0" fontAlgn="base" hangingPunct="0">
              <a:spcAft>
                <a:spcPct val="0"/>
              </a:spcAft>
              <a:buFont typeface="Arial" charset="0"/>
              <a:buChar char="•"/>
            </a:pPr>
            <a:r>
              <a:rPr lang="nl-NL" altLang="en-US" sz="3200" kern="0" dirty="0">
                <a:cs typeface="Times New Roman" pitchFamily="18" charset="0"/>
              </a:rPr>
              <a:t>geografische ligging, waardoor heel wat EU-	onderdanen </a:t>
            </a:r>
            <a:r>
              <a:rPr lang="nl-NL" altLang="en-US" sz="3200" kern="0" dirty="0" smtClean="0">
                <a:cs typeface="Times New Roman" pitchFamily="18" charset="0"/>
              </a:rPr>
              <a:t>uit </a:t>
            </a:r>
            <a:r>
              <a:rPr lang="nl-NL" altLang="en-US" sz="3200" kern="0" dirty="0">
                <a:cs typeface="Times New Roman" pitchFamily="18" charset="0"/>
              </a:rPr>
              <a:t>een andere lidstaat </a:t>
            </a:r>
          </a:p>
          <a:p>
            <a:pPr marL="190500" lvl="1" indent="193675" eaLnBrk="0" fontAlgn="base" hangingPunct="0">
              <a:spcAft>
                <a:spcPct val="0"/>
              </a:spcAft>
              <a:buFont typeface="Arial" charset="0"/>
              <a:buChar char="•"/>
            </a:pPr>
            <a:r>
              <a:rPr lang="nl-NL" altLang="en-US" sz="3200" kern="0" dirty="0">
                <a:cs typeface="Times New Roman" pitchFamily="18" charset="0"/>
              </a:rPr>
              <a:t>zetel van de EU-instellingen, waardoor aantal 	specifieke </a:t>
            </a:r>
            <a:r>
              <a:rPr lang="nl-NL" altLang="en-US" sz="3200" kern="0" dirty="0" smtClean="0">
                <a:cs typeface="Times New Roman" pitchFamily="18" charset="0"/>
              </a:rPr>
              <a:t>problemen</a:t>
            </a:r>
          </a:p>
          <a:p>
            <a:pPr marL="190500" lvl="1" indent="193675" eaLnBrk="0" fontAlgn="base" hangingPunct="0">
              <a:spcAft>
                <a:spcPct val="0"/>
              </a:spcAft>
              <a:buFont typeface="Arial" charset="0"/>
              <a:buChar char="•"/>
            </a:pPr>
            <a:r>
              <a:rPr lang="nl-NL" sz="3200" kern="0" dirty="0" smtClean="0">
                <a:cs typeface="Times New Roman" pitchFamily="18" charset="0"/>
              </a:rPr>
              <a:t>….</a:t>
            </a:r>
            <a:endParaRPr lang="fr-BE" sz="3200" dirty="0"/>
          </a:p>
        </p:txBody>
      </p:sp>
      <p:sp>
        <p:nvSpPr>
          <p:cNvPr id="4" name="Slide Number Placeholder 3"/>
          <p:cNvSpPr>
            <a:spLocks noGrp="1"/>
          </p:cNvSpPr>
          <p:nvPr>
            <p:ph type="sldNum" sz="quarter" idx="12"/>
          </p:nvPr>
        </p:nvSpPr>
        <p:spPr/>
        <p:txBody>
          <a:bodyPr/>
          <a:lstStyle/>
          <a:p>
            <a:fld id="{A4E69D53-DC5D-4522-98FC-D9AD655F59CF}" type="slidenum">
              <a:rPr lang="fr-BE" smtClean="0"/>
              <a:t>49</a:t>
            </a:fld>
            <a:endParaRPr lang="fr-BE"/>
          </a:p>
        </p:txBody>
      </p:sp>
    </p:spTree>
    <p:extLst>
      <p:ext uri="{BB962C8B-B14F-4D97-AF65-F5344CB8AC3E}">
        <p14:creationId xmlns:p14="http://schemas.microsoft.com/office/powerpoint/2010/main" val="304235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(1)</a:t>
            </a:r>
            <a:endParaRPr lang="en-US" dirty="0"/>
          </a:p>
        </p:txBody>
      </p:sp>
      <p:sp>
        <p:nvSpPr>
          <p:cNvPr id="3" name="Tijdelijke aanduiding voor inhoud 2"/>
          <p:cNvSpPr>
            <a:spLocks noGrp="1"/>
          </p:cNvSpPr>
          <p:nvPr>
            <p:ph idx="1"/>
          </p:nvPr>
        </p:nvSpPr>
        <p:spPr/>
        <p:txBody>
          <a:bodyPr>
            <a:normAutofit fontScale="77500" lnSpcReduction="20000"/>
          </a:bodyPr>
          <a:lstStyle/>
          <a:p>
            <a:r>
              <a:rPr lang="fr-FR" dirty="0"/>
              <a:t>Aide les citoyens et les entreprises : problème individuel</a:t>
            </a:r>
          </a:p>
          <a:p>
            <a:pPr lvl="1"/>
            <a:r>
              <a:rPr lang="fr-FR" dirty="0"/>
              <a:t>Causé par une application incorrecte de la législation européenne, </a:t>
            </a:r>
          </a:p>
          <a:p>
            <a:pPr lvl="1"/>
            <a:r>
              <a:rPr lang="fr-FR" dirty="0"/>
              <a:t>Par une administration dans un autre Etat membre</a:t>
            </a:r>
          </a:p>
          <a:p>
            <a:r>
              <a:rPr lang="fr-FR" dirty="0"/>
              <a:t>Une procédure informelle entre deux centres </a:t>
            </a:r>
            <a:r>
              <a:rPr lang="fr-FR" dirty="0" smtClean="0"/>
              <a:t>SOLVIT</a:t>
            </a:r>
            <a:endParaRPr lang="fr-FR" dirty="0"/>
          </a:p>
          <a:p>
            <a:pPr lvl="1"/>
            <a:r>
              <a:rPr lang="fr-FR" dirty="0" smtClean="0"/>
              <a:t>Sur base de </a:t>
            </a:r>
            <a:r>
              <a:rPr lang="fr-FR" dirty="0"/>
              <a:t>la plainte du citoyen et/ou entreprise, </a:t>
            </a:r>
          </a:p>
          <a:p>
            <a:pPr lvl="1"/>
            <a:r>
              <a:rPr lang="fr-FR" dirty="0"/>
              <a:t>Via une médiation avec le(s) administration(s) concernée(s) </a:t>
            </a:r>
          </a:p>
          <a:p>
            <a:pPr lvl="1"/>
            <a:r>
              <a:rPr lang="fr-FR" dirty="0"/>
              <a:t>Solution informelle peut être proposée</a:t>
            </a:r>
          </a:p>
          <a:p>
            <a:r>
              <a:rPr lang="fr-FR" dirty="0"/>
              <a:t>Analyse de la cause du dossier SOLVIT: parfois simple erreur </a:t>
            </a:r>
            <a:r>
              <a:rPr lang="fr-FR" dirty="0" smtClean="0"/>
              <a:t>administrative   </a:t>
            </a:r>
            <a:r>
              <a:rPr lang="fr-FR" dirty="0"/>
              <a:t>ex : retard, document manquant…</a:t>
            </a:r>
          </a:p>
          <a:p>
            <a:r>
              <a:rPr lang="fr-FR" dirty="0"/>
              <a:t>! Souvent un dossier SOLVIT = révélateur d’un problème plus profond et/ou structurel</a:t>
            </a:r>
          </a:p>
          <a:p>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5</a:t>
            </a:fld>
            <a:endParaRPr lang="fr-BE"/>
          </a:p>
        </p:txBody>
      </p:sp>
    </p:spTree>
    <p:extLst>
      <p:ext uri="{BB962C8B-B14F-4D97-AF65-F5344CB8AC3E}">
        <p14:creationId xmlns:p14="http://schemas.microsoft.com/office/powerpoint/2010/main" val="3934617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(4)</a:t>
            </a:r>
            <a:endParaRPr lang="fr-BE" dirty="0"/>
          </a:p>
        </p:txBody>
      </p:sp>
      <p:sp>
        <p:nvSpPr>
          <p:cNvPr id="3" name="Content Placeholder 2"/>
          <p:cNvSpPr>
            <a:spLocks noGrp="1"/>
          </p:cNvSpPr>
          <p:nvPr>
            <p:ph idx="1"/>
          </p:nvPr>
        </p:nvSpPr>
        <p:spPr/>
        <p:txBody>
          <a:bodyPr>
            <a:normAutofit/>
          </a:bodyPr>
          <a:lstStyle/>
          <a:p>
            <a:pPr>
              <a:lnSpc>
                <a:spcPct val="80000"/>
              </a:lnSpc>
            </a:pPr>
            <a:r>
              <a:rPr lang="nl-NL" altLang="en-US" sz="2800" u="sng" dirty="0">
                <a:cs typeface="Times New Roman" pitchFamily="18" charset="0"/>
              </a:rPr>
              <a:t>3</a:t>
            </a:r>
            <a:r>
              <a:rPr lang="nl-NL" altLang="en-US" sz="2800" u="sng" dirty="0" smtClean="0">
                <a:cs typeface="Times New Roman" pitchFamily="18" charset="0"/>
              </a:rPr>
              <a:t> </a:t>
            </a:r>
            <a:r>
              <a:rPr lang="nl-NL" altLang="en-US" sz="2800" u="sng" dirty="0">
                <a:cs typeface="Times New Roman" pitchFamily="18" charset="0"/>
              </a:rPr>
              <a:t>soorten</a:t>
            </a:r>
            <a:r>
              <a:rPr lang="nl-NL" altLang="en-US" sz="2800" dirty="0">
                <a:cs typeface="Times New Roman" pitchFamily="18" charset="0"/>
              </a:rPr>
              <a:t>:</a:t>
            </a:r>
            <a:r>
              <a:rPr lang="nl-NL" altLang="en-US" sz="2400" dirty="0">
                <a:cs typeface="Times New Roman" pitchFamily="18" charset="0"/>
              </a:rPr>
              <a:t> </a:t>
            </a:r>
          </a:p>
          <a:p>
            <a:pPr lvl="1">
              <a:lnSpc>
                <a:spcPct val="80000"/>
              </a:lnSpc>
              <a:buFont typeface="Arial" charset="0"/>
              <a:buChar char="•"/>
            </a:pPr>
            <a:r>
              <a:rPr lang="nl-NL" altLang="en-US" sz="2400" dirty="0" smtClean="0">
                <a:cs typeface="Times New Roman" pitchFamily="18" charset="0"/>
              </a:rPr>
              <a:t>Laattijdige, gedeeltelijke, onjuiste </a:t>
            </a:r>
            <a:r>
              <a:rPr lang="nl-NL" altLang="en-US" sz="2400" dirty="0">
                <a:cs typeface="Times New Roman" pitchFamily="18" charset="0"/>
              </a:rPr>
              <a:t>omzetting van een richtlijn </a:t>
            </a:r>
            <a:r>
              <a:rPr lang="nl-NL" altLang="en-US" sz="2000" dirty="0">
                <a:cs typeface="Times New Roman" pitchFamily="18" charset="0"/>
              </a:rPr>
              <a:t>(art. 258 VWEU</a:t>
            </a:r>
            <a:r>
              <a:rPr lang="nl-NL" altLang="en-US" sz="2000" dirty="0" smtClean="0">
                <a:cs typeface="Times New Roman" pitchFamily="18" charset="0"/>
              </a:rPr>
              <a:t>)</a:t>
            </a:r>
            <a:endParaRPr lang="nl-NL" altLang="en-US" sz="2400" dirty="0">
              <a:cs typeface="Times New Roman" pitchFamily="18" charset="0"/>
            </a:endParaRPr>
          </a:p>
          <a:p>
            <a:pPr lvl="1">
              <a:lnSpc>
                <a:spcPct val="80000"/>
              </a:lnSpc>
              <a:buFont typeface="Arial" charset="0"/>
              <a:buChar char="•"/>
            </a:pPr>
            <a:r>
              <a:rPr lang="nl-NL" altLang="en-US" sz="2400" dirty="0">
                <a:cs typeface="Times New Roman" pitchFamily="18" charset="0"/>
              </a:rPr>
              <a:t>Foutieve toepassing van EU-recht </a:t>
            </a:r>
            <a:r>
              <a:rPr lang="nl-NL" altLang="en-US" sz="2000" dirty="0">
                <a:cs typeface="Times New Roman" pitchFamily="18" charset="0"/>
              </a:rPr>
              <a:t>(art. 258 VWEU)</a:t>
            </a:r>
            <a:endParaRPr lang="nl-NL" altLang="en-US" sz="2400" dirty="0">
              <a:cs typeface="Times New Roman" pitchFamily="18" charset="0"/>
            </a:endParaRPr>
          </a:p>
          <a:p>
            <a:pPr lvl="1">
              <a:lnSpc>
                <a:spcPct val="80000"/>
              </a:lnSpc>
              <a:buFont typeface="Arial" charset="0"/>
              <a:buChar char="•"/>
            </a:pPr>
            <a:r>
              <a:rPr lang="nl-NL" altLang="en-US" sz="2400" dirty="0">
                <a:cs typeface="Times New Roman" pitchFamily="18" charset="0"/>
              </a:rPr>
              <a:t>Niet-uitvoering arrest wegens niet-nakoming </a:t>
            </a:r>
            <a:r>
              <a:rPr lang="nl-NL" altLang="en-US" sz="2000" dirty="0">
                <a:cs typeface="Times New Roman" pitchFamily="18" charset="0"/>
              </a:rPr>
              <a:t>(art. 260, lid 2 VWEU)</a:t>
            </a:r>
            <a:endParaRPr lang="nl-NL" altLang="en-US" sz="2400" dirty="0">
              <a:cs typeface="Times New Roman" pitchFamily="18" charset="0"/>
            </a:endParaRPr>
          </a:p>
          <a:p>
            <a:pPr lvl="1">
              <a:lnSpc>
                <a:spcPct val="80000"/>
              </a:lnSpc>
              <a:buFont typeface="Arial" charset="0"/>
              <a:buNone/>
            </a:pPr>
            <a:endParaRPr lang="nl-NL" altLang="en-US" sz="900" dirty="0">
              <a:cs typeface="Times New Roman" pitchFamily="18" charset="0"/>
            </a:endParaRPr>
          </a:p>
          <a:p>
            <a:pPr>
              <a:lnSpc>
                <a:spcPct val="80000"/>
              </a:lnSpc>
            </a:pPr>
            <a:r>
              <a:rPr lang="nl-NL" altLang="en-US" sz="2800" dirty="0">
                <a:cs typeface="Times New Roman" pitchFamily="18" charset="0"/>
              </a:rPr>
              <a:t>→ opname in </a:t>
            </a:r>
            <a:r>
              <a:rPr lang="nl-NL" altLang="en-US" sz="2800" dirty="0" smtClean="0">
                <a:cs typeface="Times New Roman" pitchFamily="18" charset="0"/>
              </a:rPr>
              <a:t>INFRA-databank </a:t>
            </a:r>
            <a:endParaRPr lang="nl-NL" altLang="en-US" sz="2800" dirty="0">
              <a:cs typeface="Times New Roman" pitchFamily="18" charset="0"/>
            </a:endParaRPr>
          </a:p>
          <a:p>
            <a:pPr>
              <a:lnSpc>
                <a:spcPct val="80000"/>
              </a:lnSpc>
            </a:pPr>
            <a:r>
              <a:rPr lang="nl-NL" altLang="en-US" sz="2800" dirty="0">
                <a:cs typeface="Times New Roman" pitchFamily="18" charset="0"/>
              </a:rPr>
              <a:t>	</a:t>
            </a:r>
            <a:r>
              <a:rPr lang="nl-NL" altLang="en-US" sz="2400" dirty="0">
                <a:cs typeface="Times New Roman" pitchFamily="18" charset="0"/>
              </a:rPr>
              <a:t>+ onlineoverzicht</a:t>
            </a:r>
            <a:endParaRPr lang="nl-NL" altLang="en-US" sz="2400" dirty="0">
              <a:cs typeface="Arial" charset="0"/>
              <a:hlinkClick r:id="rId2"/>
            </a:endParaRPr>
          </a:p>
          <a:p>
            <a:pPr lvl="1">
              <a:lnSpc>
                <a:spcPct val="80000"/>
              </a:lnSpc>
              <a:buFontTx/>
              <a:buNone/>
            </a:pPr>
            <a:r>
              <a:rPr lang="nl-NL" altLang="en-US" sz="2000" dirty="0">
                <a:cs typeface="Arial" charset="0"/>
                <a:hlinkClick r:id="rId2"/>
              </a:rPr>
              <a:t>http://ec.europa.eu/eu_law/infringements/infringements_decisions_nl.htm</a:t>
            </a:r>
            <a:r>
              <a:rPr lang="nl-NL" altLang="en-US" sz="2000" dirty="0">
                <a:cs typeface="Arial" charset="0"/>
              </a:rPr>
              <a:t> </a:t>
            </a:r>
            <a:endParaRPr lang="fr-BE" dirty="0"/>
          </a:p>
        </p:txBody>
      </p:sp>
      <p:sp>
        <p:nvSpPr>
          <p:cNvPr id="4" name="Slide Number Placeholder 3"/>
          <p:cNvSpPr>
            <a:spLocks noGrp="1"/>
          </p:cNvSpPr>
          <p:nvPr>
            <p:ph type="sldNum" sz="quarter" idx="12"/>
          </p:nvPr>
        </p:nvSpPr>
        <p:spPr/>
        <p:txBody>
          <a:bodyPr/>
          <a:lstStyle/>
          <a:p>
            <a:fld id="{A4E69D53-DC5D-4522-98FC-D9AD655F59CF}" type="slidenum">
              <a:rPr lang="fr-BE" smtClean="0"/>
              <a:t>50</a:t>
            </a:fld>
            <a:endParaRPr lang="fr-BE"/>
          </a:p>
        </p:txBody>
      </p:sp>
    </p:spTree>
    <p:extLst>
      <p:ext uri="{BB962C8B-B14F-4D97-AF65-F5344CB8AC3E}">
        <p14:creationId xmlns:p14="http://schemas.microsoft.com/office/powerpoint/2010/main" val="2843435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a:t>
            </a:r>
            <a:r>
              <a:rPr lang="fr-BE" dirty="0"/>
              <a:t>5</a:t>
            </a:r>
            <a:r>
              <a:rPr lang="fr-BE" dirty="0" smtClean="0"/>
              <a:t>)</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NL" altLang="en-US" sz="2000" u="sng" dirty="0">
                <a:cs typeface="Times New Roman" pitchFamily="18" charset="0"/>
              </a:rPr>
              <a:t>Etappes artikel 258, alinea 1 VWEU</a:t>
            </a:r>
            <a:r>
              <a:rPr lang="nl-NL" altLang="en-US" sz="2000" dirty="0">
                <a:cs typeface="Times New Roman" pitchFamily="18" charset="0"/>
              </a:rPr>
              <a:t>:</a:t>
            </a:r>
          </a:p>
          <a:p>
            <a:pPr lvl="1">
              <a:buFont typeface="Arial" charset="0"/>
              <a:buChar char="•"/>
            </a:pPr>
            <a:r>
              <a:rPr lang="nl-NL" altLang="en-US" sz="2000" dirty="0">
                <a:cs typeface="Times New Roman" pitchFamily="18" charset="0"/>
              </a:rPr>
              <a:t>Ingebrekestelling </a:t>
            </a:r>
          </a:p>
          <a:p>
            <a:pPr lvl="1">
              <a:buFont typeface="Arial" charset="0"/>
              <a:buNone/>
            </a:pPr>
            <a:r>
              <a:rPr lang="nl-NL" altLang="en-US" sz="2000" dirty="0">
                <a:cs typeface="Times New Roman" pitchFamily="18" charset="0"/>
              </a:rPr>
              <a:t>	→ meestal 2 maanden om standpunt mee te delen</a:t>
            </a:r>
          </a:p>
          <a:p>
            <a:pPr lvl="1">
              <a:buFont typeface="Arial" charset="0"/>
              <a:buChar char="•"/>
            </a:pPr>
            <a:r>
              <a:rPr lang="nl-NL" altLang="en-US" sz="2000" dirty="0">
                <a:cs typeface="Times New Roman" pitchFamily="18" charset="0"/>
              </a:rPr>
              <a:t>KAN met redenen omkleed advies volgen (geen termijn)</a:t>
            </a:r>
          </a:p>
          <a:p>
            <a:pPr lvl="1">
              <a:buFont typeface="Arial" charset="0"/>
              <a:buNone/>
            </a:pPr>
            <a:r>
              <a:rPr lang="nl-NL" altLang="en-US" sz="2000" dirty="0">
                <a:cs typeface="Times New Roman" pitchFamily="18" charset="0"/>
              </a:rPr>
              <a:t>	→ meestal 2 maanden om actie te ondernemen</a:t>
            </a:r>
          </a:p>
          <a:p>
            <a:pPr lvl="1">
              <a:buFont typeface="Arial Unicode MS" pitchFamily="34" charset="-128"/>
              <a:buNone/>
            </a:pPr>
            <a:endParaRPr lang="nl-NL" altLang="en-US" sz="1600" u="sng" dirty="0">
              <a:cs typeface="Times New Roman" pitchFamily="18" charset="0"/>
            </a:endParaRPr>
          </a:p>
          <a:p>
            <a:pPr marL="0" indent="0">
              <a:buNone/>
            </a:pPr>
            <a:r>
              <a:rPr lang="nl-NL" altLang="en-US" sz="2000" dirty="0">
                <a:cs typeface="Times New Roman" pitchFamily="18" charset="0"/>
              </a:rPr>
              <a:t>	</a:t>
            </a:r>
            <a:r>
              <a:rPr lang="nl-BE" altLang="en-US" sz="2000" dirty="0">
                <a:cs typeface="Times New Roman" pitchFamily="18" charset="0"/>
              </a:rPr>
              <a:t>Soms KAN bijkomende ingebrekestelling, bijkomend met redenen </a:t>
            </a:r>
            <a:r>
              <a:rPr lang="nl-BE" altLang="en-US" sz="2000" dirty="0" smtClean="0">
                <a:cs typeface="Times New Roman" pitchFamily="18" charset="0"/>
              </a:rPr>
              <a:t/>
            </a:r>
            <a:br>
              <a:rPr lang="nl-BE" altLang="en-US" sz="2000" dirty="0" smtClean="0">
                <a:cs typeface="Times New Roman" pitchFamily="18" charset="0"/>
              </a:rPr>
            </a:br>
            <a:r>
              <a:rPr lang="nl-BE" altLang="en-US" sz="2000" dirty="0" smtClean="0">
                <a:cs typeface="Times New Roman" pitchFamily="18" charset="0"/>
              </a:rPr>
              <a:t>                omkleed </a:t>
            </a:r>
            <a:r>
              <a:rPr lang="nl-BE" altLang="en-US" sz="2000" dirty="0">
                <a:cs typeface="Times New Roman" pitchFamily="18" charset="0"/>
              </a:rPr>
              <a:t>advies of bijkomende vragen naar de stand van zaken.</a:t>
            </a:r>
          </a:p>
          <a:p>
            <a:endParaRPr lang="nl-BE" altLang="en-US" sz="1600" dirty="0">
              <a:cs typeface="Times New Roman" pitchFamily="18" charset="0"/>
            </a:endParaRPr>
          </a:p>
          <a:p>
            <a:pPr marL="0" indent="0">
              <a:buNone/>
            </a:pPr>
            <a:r>
              <a:rPr lang="nl-BE" altLang="en-US" sz="2000" dirty="0">
                <a:cs typeface="Times New Roman" pitchFamily="18" charset="0"/>
              </a:rPr>
              <a:t>	</a:t>
            </a:r>
            <a:r>
              <a:rPr lang="nl-BE" altLang="en-US" sz="2000" b="1" dirty="0">
                <a:cs typeface="Times New Roman" pitchFamily="18" charset="0"/>
                <a:sym typeface="Wingdings" pitchFamily="2" charset="2"/>
              </a:rPr>
              <a:t></a:t>
            </a:r>
            <a:r>
              <a:rPr lang="nl-BE" altLang="en-US" sz="2000" dirty="0">
                <a:cs typeface="Times New Roman" pitchFamily="18" charset="0"/>
                <a:sym typeface="Wingdings" pitchFamily="2" charset="2"/>
              </a:rPr>
              <a:t> Commissie mailt documenten ‘maandelijks’ naar de PV</a:t>
            </a:r>
            <a:r>
              <a:rPr lang="nl-NL" altLang="en-US" sz="2000" dirty="0">
                <a:cs typeface="Times New Roman" pitchFamily="18" charset="0"/>
              </a:rPr>
              <a:t> </a:t>
            </a:r>
          </a:p>
          <a:p>
            <a:pPr marL="0" indent="0">
              <a:buNone/>
            </a:pPr>
            <a:r>
              <a:rPr lang="nl-NL" altLang="en-US" sz="2000" dirty="0">
                <a:cs typeface="Times New Roman" pitchFamily="18" charset="0"/>
              </a:rPr>
              <a:t>		→ </a:t>
            </a:r>
            <a:r>
              <a:rPr lang="nl-BE" altLang="en-US" sz="2000" dirty="0">
                <a:cs typeface="Times New Roman" pitchFamily="18" charset="0"/>
                <a:sym typeface="Wingdings" pitchFamily="2" charset="2"/>
              </a:rPr>
              <a:t>FOD BuZa</a:t>
            </a:r>
            <a:r>
              <a:rPr lang="nl-NL" altLang="en-US" sz="2000" dirty="0">
                <a:cs typeface="Times New Roman" pitchFamily="18" charset="0"/>
              </a:rPr>
              <a:t> →</a:t>
            </a:r>
            <a:r>
              <a:rPr lang="nl-BE" altLang="en-US" sz="2000" dirty="0">
                <a:cs typeface="Times New Roman" pitchFamily="18" charset="0"/>
                <a:sym typeface="Wingdings" pitchFamily="2" charset="2"/>
              </a:rPr>
              <a:t> de bevoegde departementen </a:t>
            </a:r>
          </a:p>
          <a:p>
            <a:pPr marL="0" indent="0">
              <a:buNone/>
            </a:pPr>
            <a:r>
              <a:rPr lang="nl-BE" altLang="en-US" sz="2000" dirty="0">
                <a:cs typeface="Times New Roman" pitchFamily="18" charset="0"/>
                <a:sym typeface="Wingdings" pitchFamily="2" charset="2"/>
              </a:rPr>
              <a:t>				 + in </a:t>
            </a:r>
            <a:r>
              <a:rPr lang="nl-BE" altLang="en-US" sz="2000" dirty="0" err="1">
                <a:cs typeface="Times New Roman" pitchFamily="18" charset="0"/>
                <a:sym typeface="Wingdings" pitchFamily="2" charset="2"/>
              </a:rPr>
              <a:t>Eurtransbel</a:t>
            </a:r>
            <a:r>
              <a:rPr lang="nl-BE" altLang="en-US" sz="2000" dirty="0">
                <a:cs typeface="Times New Roman" pitchFamily="18" charset="0"/>
                <a:sym typeface="Wingdings" pitchFamily="2" charset="2"/>
              </a:rPr>
              <a:t>.</a:t>
            </a:r>
          </a:p>
          <a:p>
            <a:endParaRPr lang="fr-BE" dirty="0"/>
          </a:p>
        </p:txBody>
      </p:sp>
      <p:sp>
        <p:nvSpPr>
          <p:cNvPr id="4" name="Slide Number Placeholder 3"/>
          <p:cNvSpPr>
            <a:spLocks noGrp="1"/>
          </p:cNvSpPr>
          <p:nvPr>
            <p:ph type="sldNum" sz="quarter" idx="12"/>
          </p:nvPr>
        </p:nvSpPr>
        <p:spPr/>
        <p:txBody>
          <a:bodyPr/>
          <a:lstStyle/>
          <a:p>
            <a:fld id="{A4E69D53-DC5D-4522-98FC-D9AD655F59CF}" type="slidenum">
              <a:rPr lang="fr-BE" smtClean="0"/>
              <a:t>51</a:t>
            </a:fld>
            <a:endParaRPr lang="fr-BE"/>
          </a:p>
        </p:txBody>
      </p:sp>
    </p:spTree>
    <p:extLst>
      <p:ext uri="{BB962C8B-B14F-4D97-AF65-F5344CB8AC3E}">
        <p14:creationId xmlns:p14="http://schemas.microsoft.com/office/powerpoint/2010/main" val="403856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(6)</a:t>
            </a:r>
            <a:endParaRPr lang="fr-BE" dirty="0"/>
          </a:p>
        </p:txBody>
      </p:sp>
      <p:sp>
        <p:nvSpPr>
          <p:cNvPr id="3" name="Content Placeholder 2"/>
          <p:cNvSpPr>
            <a:spLocks noGrp="1"/>
          </p:cNvSpPr>
          <p:nvPr>
            <p:ph idx="1"/>
          </p:nvPr>
        </p:nvSpPr>
        <p:spPr/>
        <p:txBody>
          <a:bodyPr>
            <a:normAutofit fontScale="85000" lnSpcReduction="10000"/>
          </a:bodyPr>
          <a:lstStyle/>
          <a:p>
            <a:pPr marL="0" indent="0">
              <a:buNone/>
            </a:pPr>
            <a:r>
              <a:rPr lang="nl-NL" altLang="en-US" sz="3600" u="sng" dirty="0">
                <a:cs typeface="Times New Roman" pitchFamily="18" charset="0"/>
              </a:rPr>
              <a:t>Tips?</a:t>
            </a:r>
            <a:r>
              <a:rPr lang="nl-NL" altLang="en-US" sz="3600" dirty="0">
                <a:cs typeface="Times New Roman" pitchFamily="18" charset="0"/>
              </a:rPr>
              <a:t> </a:t>
            </a:r>
            <a:endParaRPr lang="nl-NL" altLang="en-US" sz="3600" u="sng" dirty="0">
              <a:cs typeface="Times New Roman" pitchFamily="18" charset="0"/>
            </a:endParaRPr>
          </a:p>
          <a:p>
            <a:pPr>
              <a:buFontTx/>
              <a:buChar char="•"/>
            </a:pPr>
            <a:r>
              <a:rPr lang="nl-NL" altLang="fr-FR" dirty="0"/>
              <a:t>Onderhandel realistischere omzettingstermijnen voor de ganse richtlijn of bepaalde artikelen (coalities) </a:t>
            </a:r>
          </a:p>
          <a:p>
            <a:pPr>
              <a:buFontTx/>
              <a:buChar char="•"/>
            </a:pPr>
            <a:r>
              <a:rPr lang="nl-NL" altLang="en-US" dirty="0">
                <a:cs typeface="Times New Roman" pitchFamily="18" charset="0"/>
              </a:rPr>
              <a:t>Gemotiveerde termijnverlenging aanvragen </a:t>
            </a:r>
            <a:r>
              <a:rPr lang="nl-NL" altLang="en-US" sz="2800" dirty="0">
                <a:cs typeface="Times New Roman" pitchFamily="18" charset="0"/>
              </a:rPr>
              <a:t>(via standaardformulier in INFR-databank)</a:t>
            </a:r>
          </a:p>
          <a:p>
            <a:pPr>
              <a:buFontTx/>
              <a:buChar char="•"/>
            </a:pPr>
            <a:r>
              <a:rPr lang="nl-BE" altLang="en-US" dirty="0">
                <a:cs typeface="Times New Roman" pitchFamily="18" charset="0"/>
              </a:rPr>
              <a:t>Niet-bindend advies aan de agenten voor het HJEU vragen</a:t>
            </a:r>
            <a:endParaRPr lang="nl-NL" altLang="en-US" u="sng" dirty="0">
              <a:solidFill>
                <a:srgbClr val="FF3300"/>
              </a:solidFill>
              <a:cs typeface="Times New Roman" pitchFamily="18" charset="0"/>
            </a:endParaRPr>
          </a:p>
          <a:p>
            <a:pPr>
              <a:buFontTx/>
              <a:buChar char="•"/>
            </a:pPr>
            <a:r>
              <a:rPr lang="en-US" altLang="en-US" dirty="0" smtClean="0">
                <a:cs typeface="Times New Roman" pitchFamily="18" charset="0"/>
              </a:rPr>
              <a:t>(In)</a:t>
            </a:r>
            <a:r>
              <a:rPr lang="en-US" altLang="en-US" dirty="0" err="1" smtClean="0">
                <a:cs typeface="Times New Roman" pitchFamily="18" charset="0"/>
              </a:rPr>
              <a:t>formele</a:t>
            </a:r>
            <a:r>
              <a:rPr lang="en-US" altLang="en-US" dirty="0" smtClean="0">
                <a:cs typeface="Times New Roman" pitchFamily="18" charset="0"/>
              </a:rPr>
              <a:t> </a:t>
            </a:r>
            <a:r>
              <a:rPr lang="en-US" altLang="en-US" dirty="0" err="1">
                <a:cs typeface="Times New Roman" pitchFamily="18" charset="0"/>
              </a:rPr>
              <a:t>contacten</a:t>
            </a:r>
            <a:r>
              <a:rPr lang="en-US" altLang="en-US" dirty="0">
                <a:cs typeface="Times New Roman" pitchFamily="18" charset="0"/>
              </a:rPr>
              <a:t> met de </a:t>
            </a:r>
            <a:r>
              <a:rPr lang="en-US" altLang="en-US" dirty="0" err="1" smtClean="0">
                <a:cs typeface="Times New Roman" pitchFamily="18" charset="0"/>
              </a:rPr>
              <a:t>Commissie</a:t>
            </a:r>
            <a:endParaRPr lang="en-US" altLang="en-US" dirty="0" smtClean="0">
              <a:cs typeface="Times New Roman" pitchFamily="18" charset="0"/>
            </a:endParaRPr>
          </a:p>
          <a:p>
            <a:pPr>
              <a:buFontTx/>
              <a:buChar char="•"/>
            </a:pPr>
            <a:r>
              <a:rPr lang="en-US" dirty="0" smtClean="0">
                <a:cs typeface="Times New Roman" pitchFamily="18" charset="0"/>
              </a:rPr>
              <a:t>….</a:t>
            </a:r>
            <a:endParaRPr lang="fr-BE" dirty="0"/>
          </a:p>
        </p:txBody>
      </p:sp>
      <p:sp>
        <p:nvSpPr>
          <p:cNvPr id="4" name="Slide Number Placeholder 3"/>
          <p:cNvSpPr>
            <a:spLocks noGrp="1"/>
          </p:cNvSpPr>
          <p:nvPr>
            <p:ph type="sldNum" sz="quarter" idx="12"/>
          </p:nvPr>
        </p:nvSpPr>
        <p:spPr/>
        <p:txBody>
          <a:bodyPr/>
          <a:lstStyle/>
          <a:p>
            <a:fld id="{A4E69D53-DC5D-4522-98FC-D9AD655F59CF}" type="slidenum">
              <a:rPr lang="fr-BE" smtClean="0"/>
              <a:t>52</a:t>
            </a:fld>
            <a:endParaRPr lang="fr-BE"/>
          </a:p>
        </p:txBody>
      </p:sp>
    </p:spTree>
    <p:extLst>
      <p:ext uri="{BB962C8B-B14F-4D97-AF65-F5344CB8AC3E}">
        <p14:creationId xmlns:p14="http://schemas.microsoft.com/office/powerpoint/2010/main" val="3415177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(7)</a:t>
            </a:r>
            <a:endParaRPr lang="fr-BE" dirty="0"/>
          </a:p>
        </p:txBody>
      </p:sp>
      <p:sp>
        <p:nvSpPr>
          <p:cNvPr id="4" name="Slide Number Placeholder 3"/>
          <p:cNvSpPr>
            <a:spLocks noGrp="1"/>
          </p:cNvSpPr>
          <p:nvPr>
            <p:ph type="sldNum" sz="quarter" idx="12"/>
          </p:nvPr>
        </p:nvSpPr>
        <p:spPr/>
        <p:txBody>
          <a:bodyPr/>
          <a:lstStyle/>
          <a:p>
            <a:fld id="{A4E69D53-DC5D-4522-98FC-D9AD655F59CF}" type="slidenum">
              <a:rPr lang="fr-BE" smtClean="0"/>
              <a:t>53</a:t>
            </a:fld>
            <a:endParaRPr lang="fr-B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647" y="1917312"/>
            <a:ext cx="4867617"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732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4</a:t>
            </a:r>
            <a:r>
              <a:rPr lang="fr-BE" dirty="0" smtClean="0"/>
              <a:t>. </a:t>
            </a:r>
            <a:r>
              <a:rPr lang="fr-BE" dirty="0" err="1"/>
              <a:t>Inbreukdossier</a:t>
            </a:r>
            <a:r>
              <a:rPr lang="fr-BE" dirty="0"/>
              <a:t> </a:t>
            </a:r>
            <a:r>
              <a:rPr lang="fr-BE" dirty="0" smtClean="0"/>
              <a:t>(8)</a:t>
            </a:r>
            <a:endParaRPr lang="fr-BE" dirty="0"/>
          </a:p>
        </p:txBody>
      </p:sp>
      <p:sp>
        <p:nvSpPr>
          <p:cNvPr id="4" name="Slide Number Placeholder 3"/>
          <p:cNvSpPr>
            <a:spLocks noGrp="1"/>
          </p:cNvSpPr>
          <p:nvPr>
            <p:ph type="sldNum" sz="quarter" idx="12"/>
          </p:nvPr>
        </p:nvSpPr>
        <p:spPr/>
        <p:txBody>
          <a:bodyPr/>
          <a:lstStyle/>
          <a:p>
            <a:fld id="{A4E69D53-DC5D-4522-98FC-D9AD655F59CF}" type="slidenum">
              <a:rPr lang="fr-BE" smtClean="0"/>
              <a:t>54</a:t>
            </a:fld>
            <a:endParaRPr lang="fr-BE"/>
          </a:p>
        </p:txBody>
      </p:sp>
      <p:pic>
        <p:nvPicPr>
          <p:cNvPr id="8" name="Picture 7" descr="tab2"/>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62522"/>
            <a:ext cx="5112000" cy="3780000"/>
          </a:xfrm>
          <a:prstGeom prst="rect">
            <a:avLst/>
          </a:prstGeom>
          <a:noFill/>
          <a:ln>
            <a:noFill/>
          </a:ln>
        </p:spPr>
      </p:pic>
    </p:spTree>
    <p:extLst>
      <p:ext uri="{BB962C8B-B14F-4D97-AF65-F5344CB8AC3E}">
        <p14:creationId xmlns:p14="http://schemas.microsoft.com/office/powerpoint/2010/main" val="2778221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BE" b="1" dirty="0" smtClean="0">
              <a:solidFill>
                <a:schemeClr val="accent1"/>
              </a:solidFill>
            </a:endParaRPr>
          </a:p>
          <a:p>
            <a:pPr marL="0" indent="0" algn="ctr">
              <a:buNone/>
            </a:pPr>
            <a:endParaRPr lang="fr-BE" b="1" dirty="0">
              <a:solidFill>
                <a:schemeClr val="accent1"/>
              </a:solidFill>
            </a:endParaRPr>
          </a:p>
          <a:p>
            <a:pPr marL="0" indent="0" algn="ctr">
              <a:buNone/>
            </a:pPr>
            <a:endParaRPr lang="fr-BE" b="1" dirty="0">
              <a:solidFill>
                <a:schemeClr val="accent1"/>
              </a:solidFill>
            </a:endParaRPr>
          </a:p>
          <a:p>
            <a:pPr marL="0" indent="0" algn="ctr">
              <a:buNone/>
            </a:pPr>
            <a:r>
              <a:rPr lang="fr-BE" b="1" dirty="0" smtClean="0">
                <a:solidFill>
                  <a:schemeClr val="accent1"/>
                </a:solidFill>
              </a:rPr>
              <a:t>5. LA PHASE CONTENTIEUSE: LE RECOURS EN MANQUEMENT</a:t>
            </a:r>
            <a:endParaRPr lang="en-US"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55</a:t>
            </a:fld>
            <a:endParaRPr lang="fr-BE"/>
          </a:p>
        </p:txBody>
      </p:sp>
    </p:spTree>
    <p:extLst>
      <p:ext uri="{BB962C8B-B14F-4D97-AF65-F5344CB8AC3E}">
        <p14:creationId xmlns:p14="http://schemas.microsoft.com/office/powerpoint/2010/main" val="3587081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95536" y="1052736"/>
            <a:ext cx="6911975" cy="935038"/>
          </a:xfrm>
          <a:extLst>
            <a:ext uri="{909E8E84-426E-40DD-AFC4-6F175D3DCCD1}">
              <a14:hiddenFill xmlns:a14="http://schemas.microsoft.com/office/drawing/2010/main">
                <a:solidFill>
                  <a:srgbClr val="EAEAEA"/>
                </a:solidFill>
              </a14:hiddenFill>
            </a:ext>
          </a:extLst>
        </p:spPr>
        <p:txBody>
          <a:bodyPr/>
          <a:lstStyle/>
          <a:p>
            <a:r>
              <a:rPr lang="fr-BE" altLang="en-US" sz="3200" b="1" dirty="0" smtClean="0"/>
              <a:t>Recours en manquement </a:t>
            </a:r>
            <a:r>
              <a:rPr lang="nl-NL" altLang="en-US" sz="3200" b="1" dirty="0" smtClean="0"/>
              <a:t>(</a:t>
            </a:r>
            <a:r>
              <a:rPr lang="en-US" altLang="en-US" sz="3200" b="1" dirty="0" smtClean="0"/>
              <a:t>1)</a:t>
            </a:r>
            <a:endParaRPr lang="nl-NL" altLang="en-US" sz="3200" b="1" dirty="0" smtClean="0"/>
          </a:p>
        </p:txBody>
      </p:sp>
      <p:sp>
        <p:nvSpPr>
          <p:cNvPr id="4099" name="Rectangle 3"/>
          <p:cNvSpPr>
            <a:spLocks noGrp="1" noChangeArrowheads="1"/>
          </p:cNvSpPr>
          <p:nvPr>
            <p:ph type="body" idx="4294967295"/>
          </p:nvPr>
        </p:nvSpPr>
        <p:spPr>
          <a:xfrm>
            <a:off x="503238" y="1988840"/>
            <a:ext cx="8640762" cy="4608512"/>
          </a:xfrm>
          <a:extLst>
            <a:ext uri="{909E8E84-426E-40DD-AFC4-6F175D3DCCD1}">
              <a14:hiddenFill xmlns:a14="http://schemas.microsoft.com/office/drawing/2010/main">
                <a:solidFill>
                  <a:srgbClr val="EAEAEA"/>
                </a:solidFill>
              </a14:hiddenFill>
            </a:ext>
          </a:extLst>
        </p:spPr>
        <p:txBody>
          <a:bodyPr/>
          <a:lstStyle/>
          <a:p>
            <a:pPr marL="0" indent="0">
              <a:lnSpc>
                <a:spcPct val="80000"/>
              </a:lnSpc>
              <a:buFontTx/>
              <a:buNone/>
            </a:pPr>
            <a:r>
              <a:rPr lang="nl-NL" altLang="fr-FR" sz="2400" dirty="0" smtClean="0">
                <a:ea typeface="ＭＳ Ｐゴシック" pitchFamily="34" charset="-128"/>
                <a:cs typeface="Times New Roman" pitchFamily="18" charset="0"/>
              </a:rPr>
              <a:t>    </a:t>
            </a:r>
            <a:r>
              <a:rPr lang="nl-NL" altLang="fr-FR" sz="2400" u="sng" dirty="0" smtClean="0">
                <a:ea typeface="ＭＳ Ｐゴシック" pitchFamily="34" charset="-128"/>
                <a:cs typeface="Times New Roman" pitchFamily="18" charset="0"/>
              </a:rPr>
              <a:t>SI</a:t>
            </a:r>
            <a:r>
              <a:rPr lang="nl-NL" altLang="fr-FR" sz="2400" dirty="0" smtClean="0">
                <a:ea typeface="ＭＳ Ｐゴシック" pitchFamily="34" charset="-128"/>
                <a:cs typeface="Times New Roman" pitchFamily="18" charset="0"/>
              </a:rPr>
              <a:t> </a:t>
            </a:r>
            <a:r>
              <a:rPr lang="nl-NL" altLang="fr-FR" sz="2400" dirty="0">
                <a:ea typeface="ＭＳ Ｐゴシック" pitchFamily="34" charset="-128"/>
                <a:cs typeface="Times New Roman" pitchFamily="18" charset="0"/>
              </a:rPr>
              <a:t>	</a:t>
            </a:r>
            <a:r>
              <a:rPr lang="fr-BE" altLang="fr-FR" sz="2400" dirty="0" smtClean="0">
                <a:ea typeface="ＭＳ Ｐゴシック" pitchFamily="34" charset="-128"/>
                <a:cs typeface="Times New Roman" pitchFamily="18" charset="0"/>
              </a:rPr>
              <a:t>l’État membre ne se conforme pas à l’avis motivé dans le 	délai déterminé par la Commission, la Commission PEUT 	déposer une requête auprès de la CJUE </a:t>
            </a:r>
            <a:r>
              <a:rPr lang="fr-BE" altLang="fr-FR" sz="1800" dirty="0" smtClean="0">
                <a:ea typeface="ＭＳ Ｐゴシック" pitchFamily="34" charset="-128"/>
                <a:cs typeface="Times New Roman" pitchFamily="18" charset="0"/>
              </a:rPr>
              <a:t>(article 258, alinéa 2 TFUE).</a:t>
            </a:r>
          </a:p>
          <a:p>
            <a:pPr marL="0" indent="0">
              <a:lnSpc>
                <a:spcPct val="80000"/>
              </a:lnSpc>
              <a:buFontTx/>
              <a:buNone/>
            </a:pPr>
            <a:endParaRPr lang="fr-BE" altLang="fr-FR" sz="2400" dirty="0" smtClean="0">
              <a:ea typeface="ＭＳ Ｐゴシック" pitchFamily="34" charset="-128"/>
              <a:cs typeface="Times New Roman" pitchFamily="18" charset="0"/>
            </a:endParaRPr>
          </a:p>
          <a:p>
            <a:pPr marL="0" indent="0">
              <a:lnSpc>
                <a:spcPct val="80000"/>
              </a:lnSpc>
              <a:buFontTx/>
              <a:buNone/>
            </a:pPr>
            <a:r>
              <a:rPr lang="nl-NL" altLang="fr-FR" sz="2400" dirty="0" smtClean="0">
                <a:ea typeface="ＭＳ Ｐゴシック" pitchFamily="34" charset="-128"/>
                <a:cs typeface="Times New Roman" pitchFamily="18" charset="0"/>
              </a:rPr>
              <a:t>	</a:t>
            </a:r>
            <a:r>
              <a:rPr lang="fr-BE" altLang="fr-FR" sz="2400" dirty="0" smtClean="0">
                <a:ea typeface="ＭＳ Ｐゴシック" pitchFamily="34" charset="-128"/>
                <a:cs typeface="Times New Roman" pitchFamily="18" charset="0"/>
              </a:rPr>
              <a:t>La CJUE est </a:t>
            </a:r>
            <a:r>
              <a:rPr lang="fr-BE" altLang="fr-FR" sz="2400" i="1" dirty="0" smtClean="0">
                <a:ea typeface="ＭＳ Ｐゴシック" pitchFamily="34" charset="-128"/>
                <a:cs typeface="Times New Roman" pitchFamily="18" charset="0"/>
              </a:rPr>
              <a:t>in fine</a:t>
            </a:r>
            <a:r>
              <a:rPr lang="fr-BE" altLang="fr-FR" sz="2400" dirty="0" smtClean="0">
                <a:ea typeface="ＭＳ Ｐゴシック" pitchFamily="34" charset="-128"/>
                <a:cs typeface="Times New Roman" pitchFamily="18" charset="0"/>
              </a:rPr>
              <a:t> seule compétente pour contrôler le (non) 	respect par l’État membre des obligations qui lui incombent 	en vertu du droit européen.</a:t>
            </a:r>
          </a:p>
          <a:p>
            <a:pPr marL="0" indent="0">
              <a:lnSpc>
                <a:spcPct val="80000"/>
              </a:lnSpc>
            </a:pPr>
            <a:endParaRPr lang="fr-BE" altLang="fr-FR" sz="2000" dirty="0" smtClean="0">
              <a:ea typeface="ＭＳ Ｐゴシック" pitchFamily="34" charset="-128"/>
              <a:cs typeface="Times New Roman" pitchFamily="18" charset="0"/>
            </a:endParaRPr>
          </a:p>
          <a:p>
            <a:pPr marL="0" indent="0">
              <a:lnSpc>
                <a:spcPct val="80000"/>
              </a:lnSpc>
              <a:buFontTx/>
              <a:buNone/>
            </a:pPr>
            <a:r>
              <a:rPr lang="fr-BE" altLang="fr-FR" sz="2400" u="sng" dirty="0" smtClean="0">
                <a:ea typeface="ＭＳ Ｐゴシック" pitchFamily="34" charset="-128"/>
                <a:cs typeface="Times New Roman" pitchFamily="18" charset="0"/>
              </a:rPr>
              <a:t>Comment?</a:t>
            </a:r>
          </a:p>
          <a:p>
            <a:pPr marL="0" indent="0">
              <a:lnSpc>
                <a:spcPct val="80000"/>
              </a:lnSpc>
              <a:buFontTx/>
              <a:buNone/>
            </a:pPr>
            <a:r>
              <a:rPr lang="fr-BE" altLang="fr-FR" sz="2400" dirty="0" smtClean="0">
                <a:ea typeface="ＭＳ Ｐゴシック" pitchFamily="34" charset="-128"/>
                <a:cs typeface="Times New Roman" pitchFamily="18" charset="0"/>
              </a:rPr>
              <a:t>Requête </a:t>
            </a:r>
            <a:r>
              <a:rPr lang="fr-BE" altLang="fr-FR" sz="1800" dirty="0" smtClean="0">
                <a:ea typeface="ＭＳ Ｐゴシック" pitchFamily="34" charset="-128"/>
                <a:cs typeface="Times New Roman" pitchFamily="18" charset="0"/>
              </a:rPr>
              <a:t>(dans 1 des langues nationales officielles</a:t>
            </a:r>
            <a:r>
              <a:rPr lang="fr-BE" altLang="fr-FR" sz="1800" dirty="0">
                <a:ea typeface="ＭＳ Ｐゴシック" pitchFamily="34" charset="-128"/>
                <a:cs typeface="Times New Roman" pitchFamily="18" charset="0"/>
              </a:rPr>
              <a:t>) </a:t>
            </a:r>
            <a:r>
              <a:rPr lang="fr-BE" altLang="fr-FR" sz="2400" dirty="0" smtClean="0">
                <a:ea typeface="ＭＳ Ｐゴシック" pitchFamily="34" charset="-128"/>
                <a:cs typeface="Arial" charset="0"/>
              </a:rPr>
              <a:t>→ mémoire en défense </a:t>
            </a:r>
            <a:r>
              <a:rPr lang="fr-BE" altLang="fr-FR" sz="1800" dirty="0" smtClean="0">
                <a:ea typeface="ＭＳ Ｐゴシック" pitchFamily="34" charset="-128"/>
                <a:cs typeface="Arial" charset="0"/>
              </a:rPr>
              <a:t>(2m+10j) </a:t>
            </a:r>
            <a:r>
              <a:rPr lang="fr-BE" altLang="fr-FR" sz="2400" dirty="0" smtClean="0">
                <a:ea typeface="ＭＳ Ｐゴシック" pitchFamily="34" charset="-128"/>
                <a:cs typeface="Arial" charset="0"/>
              </a:rPr>
              <a:t>→ </a:t>
            </a:r>
            <a:r>
              <a:rPr lang="fr-BE" altLang="fr-FR" sz="2400" dirty="0" err="1">
                <a:ea typeface="ＭＳ Ｐゴシック" pitchFamily="34" charset="-128"/>
                <a:cs typeface="Arial" charset="0"/>
              </a:rPr>
              <a:t>é</a:t>
            </a:r>
            <a:r>
              <a:rPr lang="fr-BE" altLang="fr-FR" sz="2400" dirty="0" err="1" smtClean="0">
                <a:ea typeface="ＭＳ Ｐゴシック" pitchFamily="34" charset="-128"/>
                <a:cs typeface="Arial" charset="0"/>
              </a:rPr>
              <a:t>v</a:t>
            </a:r>
            <a:r>
              <a:rPr lang="fr-BE" altLang="fr-FR" sz="2400" dirty="0" smtClean="0">
                <a:ea typeface="ＭＳ Ｐゴシック" pitchFamily="34" charset="-128"/>
                <a:cs typeface="Arial" charset="0"/>
              </a:rPr>
              <a:t>. réplique → </a:t>
            </a:r>
            <a:r>
              <a:rPr lang="fr-BE" altLang="fr-FR" sz="2400" dirty="0" err="1">
                <a:ea typeface="ＭＳ Ｐゴシック" pitchFamily="34" charset="-128"/>
                <a:cs typeface="Arial" charset="0"/>
              </a:rPr>
              <a:t>é</a:t>
            </a:r>
            <a:r>
              <a:rPr lang="fr-BE" altLang="fr-FR" sz="2400" dirty="0" err="1" smtClean="0">
                <a:ea typeface="ＭＳ Ｐゴシック" pitchFamily="34" charset="-128"/>
                <a:cs typeface="Arial" charset="0"/>
              </a:rPr>
              <a:t>v</a:t>
            </a:r>
            <a:r>
              <a:rPr lang="fr-BE" altLang="fr-FR" sz="2400" dirty="0" smtClean="0">
                <a:ea typeface="ＭＳ Ｐゴシック" pitchFamily="34" charset="-128"/>
                <a:cs typeface="Arial" charset="0"/>
              </a:rPr>
              <a:t>. duplique → </a:t>
            </a:r>
            <a:r>
              <a:rPr lang="fr-BE" altLang="fr-FR" sz="2400" dirty="0" err="1">
                <a:ea typeface="ＭＳ Ｐゴシック" pitchFamily="34" charset="-128"/>
                <a:cs typeface="Arial" charset="0"/>
              </a:rPr>
              <a:t>é</a:t>
            </a:r>
            <a:r>
              <a:rPr lang="fr-BE" altLang="fr-FR" sz="2400" dirty="0" err="1" smtClean="0">
                <a:ea typeface="ＭＳ Ｐゴシック" pitchFamily="34" charset="-128"/>
                <a:cs typeface="Arial" charset="0"/>
              </a:rPr>
              <a:t>v</a:t>
            </a:r>
            <a:r>
              <a:rPr lang="fr-BE" altLang="fr-FR" sz="2400" dirty="0" smtClean="0">
                <a:ea typeface="ＭＳ Ｐゴシック" pitchFamily="34" charset="-128"/>
                <a:cs typeface="Arial" charset="0"/>
              </a:rPr>
              <a:t>. plaidoirie → </a:t>
            </a:r>
            <a:r>
              <a:rPr lang="fr-BE" altLang="fr-FR" sz="2400" dirty="0" err="1">
                <a:ea typeface="ＭＳ Ｐゴシック" pitchFamily="34" charset="-128"/>
                <a:cs typeface="Arial" charset="0"/>
              </a:rPr>
              <a:t>é</a:t>
            </a:r>
            <a:r>
              <a:rPr lang="fr-BE" altLang="fr-FR" sz="2400" dirty="0" err="1" smtClean="0">
                <a:ea typeface="ＭＳ Ｐゴシック" pitchFamily="34" charset="-128"/>
                <a:cs typeface="Arial" charset="0"/>
              </a:rPr>
              <a:t>v</a:t>
            </a:r>
            <a:r>
              <a:rPr lang="fr-BE" altLang="fr-FR" sz="2400" dirty="0" smtClean="0">
                <a:ea typeface="ＭＳ Ｐゴシック" pitchFamily="34" charset="-128"/>
                <a:cs typeface="Arial" charset="0"/>
              </a:rPr>
              <a:t>. conclusions avocat-général → arrêt </a:t>
            </a:r>
          </a:p>
          <a:p>
            <a:pPr marL="0" indent="0">
              <a:lnSpc>
                <a:spcPct val="80000"/>
              </a:lnSpc>
              <a:buFontTx/>
              <a:buNone/>
            </a:pPr>
            <a:endParaRPr lang="nl-NL" altLang="fr-FR" sz="2400" dirty="0" smtClean="0">
              <a:ea typeface="ＭＳ Ｐゴシック" pitchFamily="34" charset="-128"/>
              <a:cs typeface="Times New Roman" pitchFamily="18" charset="0"/>
            </a:endParaRPr>
          </a:p>
          <a:p>
            <a:pPr marL="0" indent="0">
              <a:lnSpc>
                <a:spcPct val="80000"/>
              </a:lnSpc>
            </a:pPr>
            <a:endParaRPr lang="nl-NL" altLang="fr-FR" sz="2400" dirty="0" smtClean="0">
              <a:ea typeface="ＭＳ Ｐゴシック" pitchFamily="34" charset="-128"/>
              <a:cs typeface="Times New Roman" pitchFamily="18" charset="0"/>
            </a:endParaRPr>
          </a:p>
        </p:txBody>
      </p:sp>
      <p:sp>
        <p:nvSpPr>
          <p:cNvPr id="4100"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pic>
        <p:nvPicPr>
          <p:cNvPr id="4102" name="Picture 2" descr="opgeletOrales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3392488"/>
            <a:ext cx="701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A4E69D53-DC5D-4522-98FC-D9AD655F59CF}" type="slidenum">
              <a:rPr lang="fr-BE" smtClean="0"/>
              <a:t>56</a:t>
            </a:fld>
            <a:endParaRPr lang="fr-BE"/>
          </a:p>
        </p:txBody>
      </p:sp>
    </p:spTree>
    <p:extLst>
      <p:ext uri="{BB962C8B-B14F-4D97-AF65-F5344CB8AC3E}">
        <p14:creationId xmlns:p14="http://schemas.microsoft.com/office/powerpoint/2010/main" val="3635949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755576" y="1966514"/>
            <a:ext cx="8123238" cy="4105275"/>
          </a:xfrm>
          <a:extLst>
            <a:ext uri="{909E8E84-426E-40DD-AFC4-6F175D3DCCD1}">
              <a14:hiddenFill xmlns:a14="http://schemas.microsoft.com/office/drawing/2010/main">
                <a:solidFill>
                  <a:srgbClr val="EAEAEA"/>
                </a:solidFill>
              </a14:hiddenFill>
            </a:ext>
          </a:extLst>
        </p:spPr>
        <p:txBody>
          <a:bodyPr>
            <a:normAutofit fontScale="92500" lnSpcReduction="10000"/>
          </a:bodyPr>
          <a:lstStyle/>
          <a:p>
            <a:pPr marL="0" indent="0">
              <a:lnSpc>
                <a:spcPct val="90000"/>
              </a:lnSpc>
              <a:buFontTx/>
              <a:buNone/>
            </a:pPr>
            <a:r>
              <a:rPr lang="fr-BE" altLang="fr-FR" sz="2400" u="sng" dirty="0" smtClean="0">
                <a:ea typeface="ＭＳ Ｐゴシック" pitchFamily="34" charset="-128"/>
                <a:cs typeface="Times New Roman" pitchFamily="18" charset="0"/>
              </a:rPr>
              <a:t>Condamnation?</a:t>
            </a:r>
            <a:endParaRPr lang="fr-BE" altLang="fr-FR" sz="2400" dirty="0" smtClean="0">
              <a:ea typeface="ＭＳ Ｐゴシック" pitchFamily="34" charset="-128"/>
              <a:cs typeface="Times New Roman" pitchFamily="18" charset="0"/>
            </a:endParaRPr>
          </a:p>
          <a:p>
            <a:pPr marL="0" indent="0">
              <a:lnSpc>
                <a:spcPct val="90000"/>
              </a:lnSpc>
              <a:buFontTx/>
              <a:buNone/>
            </a:pPr>
            <a:r>
              <a:rPr lang="fr-BE" altLang="fr-FR" sz="2400" dirty="0" smtClean="0">
                <a:ea typeface="ＭＳ Ｐゴシック" pitchFamily="34" charset="-128"/>
                <a:cs typeface="Times New Roman" pitchFamily="18" charset="0"/>
              </a:rPr>
              <a:t>= l’État membre n’a pas respecté - à la fin du délai déterminé dans l’avis motivé - les obligations qui lui incombent en vertu du droit européen</a:t>
            </a:r>
          </a:p>
          <a:p>
            <a:pPr marL="0" indent="0">
              <a:lnSpc>
                <a:spcPct val="90000"/>
              </a:lnSpc>
              <a:buFontTx/>
              <a:buNone/>
            </a:pPr>
            <a:endParaRPr lang="fr-BE" altLang="fr-FR" sz="2400" dirty="0" smtClean="0">
              <a:ea typeface="ＭＳ Ｐゴシック" pitchFamily="34" charset="-128"/>
              <a:cs typeface="Times New Roman" pitchFamily="18" charset="0"/>
            </a:endParaRPr>
          </a:p>
          <a:p>
            <a:pPr marL="0" indent="0">
              <a:lnSpc>
                <a:spcPct val="90000"/>
              </a:lnSpc>
              <a:buFontTx/>
              <a:buNone/>
            </a:pPr>
            <a:r>
              <a:rPr lang="fr-BE" altLang="fr-FR" sz="2400" dirty="0" smtClean="0">
                <a:solidFill>
                  <a:srgbClr val="FF0000"/>
                </a:solidFill>
                <a:ea typeface="ＭＳ Ｐゴシック" pitchFamily="34" charset="-128"/>
                <a:cs typeface="Times New Roman" pitchFamily="18" charset="0"/>
              </a:rPr>
              <a:t>	</a:t>
            </a:r>
            <a:r>
              <a:rPr lang="fr-BE" altLang="fr-FR" sz="2400" dirty="0" smtClean="0">
                <a:ea typeface="ＭＳ Ｐゴシック" pitchFamily="34" charset="-128"/>
                <a:cs typeface="Times New Roman" pitchFamily="18" charset="0"/>
              </a:rPr>
              <a:t>Le droit national n’est </a:t>
            </a:r>
            <a:r>
              <a:rPr lang="fr-BE" altLang="fr-FR" sz="2400" dirty="0" smtClean="0">
                <a:solidFill>
                  <a:srgbClr val="FF0000"/>
                </a:solidFill>
                <a:ea typeface="ＭＳ Ｐゴシック" pitchFamily="34" charset="-128"/>
                <a:cs typeface="Times New Roman" pitchFamily="18" charset="0"/>
              </a:rPr>
              <a:t>PAS </a:t>
            </a:r>
            <a:r>
              <a:rPr lang="fr-BE" altLang="fr-FR" sz="2400" dirty="0" smtClean="0">
                <a:ea typeface="ＭＳ Ｐゴシック" pitchFamily="34" charset="-128"/>
                <a:cs typeface="Times New Roman" pitchFamily="18" charset="0"/>
              </a:rPr>
              <a:t>annulé.</a:t>
            </a:r>
          </a:p>
          <a:p>
            <a:pPr marL="0" indent="0">
              <a:lnSpc>
                <a:spcPct val="90000"/>
              </a:lnSpc>
              <a:buFontTx/>
              <a:buNone/>
            </a:pPr>
            <a:endParaRPr lang="fr-BE" altLang="fr-FR" sz="2400" dirty="0" smtClean="0">
              <a:ea typeface="ＭＳ Ｐゴシック" pitchFamily="34" charset="-128"/>
              <a:cs typeface="Times New Roman" pitchFamily="18" charset="0"/>
            </a:endParaRPr>
          </a:p>
          <a:p>
            <a:pPr marL="0" indent="0">
              <a:lnSpc>
                <a:spcPct val="90000"/>
              </a:lnSpc>
              <a:buFontTx/>
              <a:buNone/>
            </a:pPr>
            <a:r>
              <a:rPr lang="fr-BE" altLang="fr-FR" sz="2400" dirty="0" smtClean="0">
                <a:ea typeface="ＭＳ Ｐゴシック" pitchFamily="34" charset="-128"/>
                <a:cs typeface="Times New Roman" pitchFamily="18" charset="0"/>
              </a:rPr>
              <a:t>	L’État </a:t>
            </a:r>
            <a:r>
              <a:rPr lang="fr-BE" altLang="fr-FR" sz="2400" dirty="0">
                <a:ea typeface="ＭＳ Ｐゴシック" pitchFamily="34" charset="-128"/>
                <a:cs typeface="Times New Roman" pitchFamily="18" charset="0"/>
              </a:rPr>
              <a:t>m</a:t>
            </a:r>
            <a:r>
              <a:rPr lang="fr-BE" altLang="fr-FR" sz="2400" dirty="0" smtClean="0">
                <a:ea typeface="ＭＳ Ｐゴシック" pitchFamily="34" charset="-128"/>
                <a:cs typeface="Times New Roman" pitchFamily="18" charset="0"/>
              </a:rPr>
              <a:t>embre est tenu de prendre les mesures	pour  </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exécuter l’arrêt </a:t>
            </a:r>
            <a:r>
              <a:rPr lang="fr-BE" altLang="fr-FR" sz="1800" dirty="0" smtClean="0">
                <a:ea typeface="ＭＳ Ｐゴシック" pitchFamily="34" charset="-128"/>
                <a:cs typeface="Times New Roman" pitchFamily="18" charset="0"/>
              </a:rPr>
              <a:t>(art. 260, §1 TFUE) </a:t>
            </a:r>
          </a:p>
          <a:p>
            <a:pPr marL="0" indent="0">
              <a:lnSpc>
                <a:spcPct val="90000"/>
              </a:lnSpc>
              <a:buFontTx/>
              <a:buNone/>
            </a:pPr>
            <a:r>
              <a:rPr lang="fr-BE" altLang="fr-FR" sz="2400" dirty="0" smtClean="0">
                <a:ea typeface="ＭＳ Ｐゴシック" pitchFamily="34" charset="-128"/>
                <a:cs typeface="Times New Roman" pitchFamily="18" charset="0"/>
              </a:rPr>
              <a:t>		= “immédiatement” commencer l’exécution et 			la terminer dans les plus brefs délais</a:t>
            </a:r>
          </a:p>
          <a:p>
            <a:pPr marL="0" indent="0">
              <a:lnSpc>
                <a:spcPct val="90000"/>
              </a:lnSpc>
              <a:buFontTx/>
              <a:buNone/>
            </a:pPr>
            <a:r>
              <a:rPr lang="nl-NL" altLang="fr-FR" sz="2400" dirty="0" smtClean="0">
                <a:ea typeface="ＭＳ Ｐゴシック" pitchFamily="34" charset="-128"/>
                <a:cs typeface="Times New Roman" pitchFamily="18" charset="0"/>
              </a:rPr>
              <a:t>	</a:t>
            </a:r>
            <a:endParaRPr lang="nl-NL" altLang="fr-FR" sz="2800" dirty="0" smtClean="0">
              <a:ea typeface="ＭＳ Ｐゴシック" pitchFamily="34" charset="-128"/>
              <a:cs typeface="Times New Roman" pitchFamily="18" charset="0"/>
            </a:endParaRPr>
          </a:p>
        </p:txBody>
      </p:sp>
      <p:sp>
        <p:nvSpPr>
          <p:cNvPr id="5123"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5125" name="AutoShape 5"/>
          <p:cNvSpPr>
            <a:spLocks noChangeArrowheads="1"/>
          </p:cNvSpPr>
          <p:nvPr/>
        </p:nvSpPr>
        <p:spPr bwMode="auto">
          <a:xfrm>
            <a:off x="1267619" y="4185816"/>
            <a:ext cx="360362" cy="217488"/>
          </a:xfrm>
          <a:prstGeom prst="rightArrow">
            <a:avLst>
              <a:gd name="adj1" fmla="val 50000"/>
              <a:gd name="adj2" fmla="val 41423"/>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sp>
        <p:nvSpPr>
          <p:cNvPr id="7"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Recours en manquement </a:t>
            </a:r>
            <a:r>
              <a:rPr lang="nl-NL" altLang="en-US" sz="3200" dirty="0" smtClean="0"/>
              <a:t>(</a:t>
            </a:r>
            <a:r>
              <a:rPr lang="en-US" altLang="en-US" sz="3200" dirty="0"/>
              <a:t>2</a:t>
            </a:r>
            <a:r>
              <a:rPr lang="en-US" altLang="en-US" sz="3200" dirty="0" smtClean="0"/>
              <a:t>)</a:t>
            </a: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57</a:t>
            </a:fld>
            <a:endParaRPr lang="fr-BE"/>
          </a:p>
        </p:txBody>
      </p:sp>
    </p:spTree>
    <p:extLst>
      <p:ext uri="{BB962C8B-B14F-4D97-AF65-F5344CB8AC3E}">
        <p14:creationId xmlns:p14="http://schemas.microsoft.com/office/powerpoint/2010/main" val="10732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251520" y="2062410"/>
            <a:ext cx="8713788" cy="4032250"/>
          </a:xfrm>
          <a:extLst>
            <a:ext uri="{909E8E84-426E-40DD-AFC4-6F175D3DCCD1}">
              <a14:hiddenFill xmlns:a14="http://schemas.microsoft.com/office/drawing/2010/main">
                <a:solidFill>
                  <a:srgbClr val="EAEAEA"/>
                </a:solidFill>
              </a14:hiddenFill>
            </a:ext>
          </a:extLst>
        </p:spPr>
        <p:txBody>
          <a:bodyPr/>
          <a:lstStyle/>
          <a:p>
            <a:pPr marL="0" indent="0">
              <a:lnSpc>
                <a:spcPct val="90000"/>
              </a:lnSpc>
              <a:buFontTx/>
              <a:buNone/>
            </a:pPr>
            <a:r>
              <a:rPr lang="fr-BE" altLang="fr-FR" sz="2400" dirty="0" smtClean="0">
                <a:ea typeface="ＭＳ Ｐゴシック" pitchFamily="34" charset="-128"/>
                <a:cs typeface="Times New Roman" pitchFamily="18" charset="0"/>
              </a:rPr>
              <a:t>Le TFUE prévoit une </a:t>
            </a:r>
            <a:r>
              <a:rPr lang="fr-BE" altLang="fr-FR" sz="2400" u="sng" dirty="0" smtClean="0">
                <a:ea typeface="ＭＳ Ｐゴシック" pitchFamily="34" charset="-128"/>
                <a:cs typeface="Times New Roman" pitchFamily="18" charset="0"/>
              </a:rPr>
              <a:t>procédure spécifique</a:t>
            </a:r>
            <a:r>
              <a:rPr lang="fr-BE" altLang="fr-FR" sz="2400" dirty="0" smtClean="0">
                <a:ea typeface="ＭＳ Ｐゴシック" pitchFamily="34" charset="-128"/>
                <a:cs typeface="Times New Roman" pitchFamily="18" charset="0"/>
              </a:rPr>
              <a:t>  quand un État membre n’ a pas communiqué dans les délais à la Commission une partie ou toutes les mesures de transposition d’une directive législative 	</a:t>
            </a:r>
            <a:r>
              <a:rPr lang="fr-BE" altLang="fr-FR" sz="2400" b="1" dirty="0" smtClean="0">
                <a:ea typeface="ＭＳ Ｐゴシック" pitchFamily="34" charset="-128"/>
                <a:cs typeface="Times New Roman" pitchFamily="18" charset="0"/>
              </a:rPr>
              <a:t>articles 258, alinéa 2 ~ 260, §3 TFUE</a:t>
            </a:r>
            <a:r>
              <a:rPr lang="fr-BE" altLang="fr-FR" sz="2400" dirty="0" smtClean="0">
                <a:ea typeface="ＭＳ Ｐゴシック" pitchFamily="34" charset="-128"/>
                <a:cs typeface="Times New Roman" pitchFamily="18" charset="0"/>
              </a:rPr>
              <a:t>.</a:t>
            </a:r>
          </a:p>
          <a:p>
            <a:pPr marL="0" indent="0">
              <a:lnSpc>
                <a:spcPct val="90000"/>
              </a:lnSpc>
            </a:pPr>
            <a:endParaRPr lang="fr-BE" altLang="fr-FR" sz="2400" dirty="0" smtClean="0">
              <a:ea typeface="ＭＳ Ｐゴシック" pitchFamily="34" charset="-128"/>
              <a:cs typeface="Times New Roman" pitchFamily="18" charset="0"/>
            </a:endParaRPr>
          </a:p>
          <a:p>
            <a:pPr marL="0" indent="0">
              <a:lnSpc>
                <a:spcPct val="90000"/>
              </a:lnSpc>
              <a:buFontTx/>
              <a:buNone/>
            </a:pPr>
            <a:r>
              <a:rPr lang="fr-BE" altLang="fr-FR" sz="2400" dirty="0" smtClean="0">
                <a:ea typeface="ＭＳ Ｐゴシック" pitchFamily="34" charset="-128"/>
                <a:cs typeface="Times New Roman" pitchFamily="18" charset="0"/>
              </a:rPr>
              <a:t>	La Commission PEUT demander à la CJUE de condamner </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l’État </a:t>
            </a:r>
            <a:r>
              <a:rPr lang="fr-BE" altLang="fr-FR" sz="2400" dirty="0">
                <a:ea typeface="ＭＳ Ｐゴシック" pitchFamily="34" charset="-128"/>
                <a:cs typeface="Times New Roman" pitchFamily="18" charset="0"/>
              </a:rPr>
              <a:t>m</a:t>
            </a:r>
            <a:r>
              <a:rPr lang="fr-BE" altLang="fr-FR" sz="2400" dirty="0" smtClean="0">
                <a:ea typeface="ＭＳ Ｐゴシック" pitchFamily="34" charset="-128"/>
                <a:cs typeface="Times New Roman" pitchFamily="18" charset="0"/>
              </a:rPr>
              <a:t>embre au paiement d’une astreinte (‘et’/ou d’une </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somme forfaitaire). </a:t>
            </a:r>
          </a:p>
          <a:p>
            <a:pPr marL="0" indent="0">
              <a:lnSpc>
                <a:spcPct val="90000"/>
              </a:lnSpc>
              <a:buFontTx/>
              <a:buNone/>
            </a:pPr>
            <a:endParaRPr lang="fr-BE" altLang="fr-FR" sz="1200" dirty="0" smtClean="0">
              <a:ea typeface="ＭＳ Ｐゴシック" pitchFamily="34" charset="-128"/>
              <a:cs typeface="Times New Roman" pitchFamily="18" charset="0"/>
            </a:endParaRPr>
          </a:p>
          <a:p>
            <a:pPr marL="0" indent="0">
              <a:lnSpc>
                <a:spcPct val="90000"/>
              </a:lnSpc>
              <a:buFontTx/>
              <a:buNone/>
            </a:pPr>
            <a:r>
              <a:rPr lang="fr-BE" altLang="fr-FR" sz="2400" dirty="0" smtClean="0">
                <a:ea typeface="ＭＳ Ｐゴシック" pitchFamily="34" charset="-128"/>
                <a:cs typeface="Times New Roman" pitchFamily="18" charset="0"/>
              </a:rPr>
              <a:t>	 La CJUE ne peut pas infliger des montants supérieurs. </a:t>
            </a:r>
          </a:p>
          <a:p>
            <a:pPr marL="0" indent="0">
              <a:lnSpc>
                <a:spcPct val="90000"/>
              </a:lnSpc>
            </a:pPr>
            <a:endParaRPr lang="nl-BE" altLang="fr-FR" sz="2400" dirty="0" smtClean="0">
              <a:ea typeface="ＭＳ Ｐゴシック" pitchFamily="34" charset="-128"/>
              <a:cs typeface="Arial" charset="0"/>
            </a:endParaRPr>
          </a:p>
        </p:txBody>
      </p:sp>
      <p:sp>
        <p:nvSpPr>
          <p:cNvPr id="6147"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6149" name="AutoShape 5"/>
          <p:cNvSpPr>
            <a:spLocks noChangeArrowheads="1"/>
          </p:cNvSpPr>
          <p:nvPr/>
        </p:nvSpPr>
        <p:spPr bwMode="auto">
          <a:xfrm>
            <a:off x="767490" y="3140968"/>
            <a:ext cx="360363" cy="217487"/>
          </a:xfrm>
          <a:prstGeom prst="rightArrow">
            <a:avLst>
              <a:gd name="adj1" fmla="val 50000"/>
              <a:gd name="adj2" fmla="val 41424"/>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pic>
        <p:nvPicPr>
          <p:cNvPr id="6151" name="Picture 2" descr="opgeletOrales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941888"/>
            <a:ext cx="7016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Recours en manquement </a:t>
            </a:r>
            <a:r>
              <a:rPr lang="nl-NL" altLang="en-US" sz="3200" dirty="0" smtClean="0"/>
              <a:t>(</a:t>
            </a:r>
            <a:r>
              <a:rPr lang="en-US" altLang="en-US" sz="3200" dirty="0"/>
              <a:t>3</a:t>
            </a:r>
            <a:r>
              <a:rPr lang="en-US" altLang="en-US" sz="3200" dirty="0" smtClean="0"/>
              <a:t>)</a:t>
            </a: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58</a:t>
            </a:fld>
            <a:endParaRPr lang="fr-BE"/>
          </a:p>
        </p:txBody>
      </p:sp>
    </p:spTree>
    <p:extLst>
      <p:ext uri="{BB962C8B-B14F-4D97-AF65-F5344CB8AC3E}">
        <p14:creationId xmlns:p14="http://schemas.microsoft.com/office/powerpoint/2010/main" val="1524978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68313" y="2420938"/>
            <a:ext cx="8410575" cy="3673475"/>
          </a:xfrm>
          <a:extLst>
            <a:ext uri="{909E8E84-426E-40DD-AFC4-6F175D3DCCD1}">
              <a14:hiddenFill xmlns:a14="http://schemas.microsoft.com/office/drawing/2010/main">
                <a:solidFill>
                  <a:srgbClr val="EAEAEA"/>
                </a:solidFill>
              </a14:hiddenFill>
            </a:ext>
          </a:extLst>
        </p:spPr>
        <p:txBody>
          <a:bodyPr/>
          <a:lstStyle/>
          <a:p>
            <a:pPr marL="0" indent="0">
              <a:lnSpc>
                <a:spcPct val="80000"/>
              </a:lnSpc>
              <a:buFontTx/>
              <a:buNone/>
            </a:pPr>
            <a:r>
              <a:rPr lang="fr-BE" altLang="fr-FR" sz="2400" dirty="0" smtClean="0">
                <a:ea typeface="ＭＳ Ｐゴシック" pitchFamily="34" charset="-128"/>
                <a:cs typeface="Times New Roman" pitchFamily="18" charset="0"/>
              </a:rPr>
              <a:t>    </a:t>
            </a:r>
            <a:r>
              <a:rPr lang="fr-BE" altLang="fr-FR" sz="2400" u="sng" dirty="0" smtClean="0">
                <a:ea typeface="ＭＳ Ｐゴシック" pitchFamily="34" charset="-128"/>
                <a:cs typeface="Times New Roman" pitchFamily="18" charset="0"/>
              </a:rPr>
              <a:t>SI</a:t>
            </a:r>
            <a:r>
              <a:rPr lang="fr-BE" altLang="fr-FR" sz="2400" dirty="0" smtClean="0">
                <a:ea typeface="ＭＳ Ｐゴシック" pitchFamily="34" charset="-128"/>
                <a:cs typeface="Times New Roman" pitchFamily="18" charset="0"/>
              </a:rPr>
              <a:t> 	l’État membre n’exécute pas le premier arrêt de la CJUE - 	pris sur base de l’article 258, alinéa 2 TFUE - 	dans un délai</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raisonnable, la Commission PEUT initier une nouvelle 	procédure d’infraction, </a:t>
            </a:r>
            <a:r>
              <a:rPr lang="fr-BE" altLang="fr-FR" sz="2400" i="1" dirty="0" smtClean="0">
                <a:ea typeface="ＭＳ Ｐゴシック" pitchFamily="34" charset="-128"/>
                <a:cs typeface="Times New Roman" pitchFamily="18" charset="0"/>
              </a:rPr>
              <a:t>sans </a:t>
            </a:r>
            <a:r>
              <a:rPr lang="fr-BE" altLang="fr-FR" sz="2400" dirty="0" smtClean="0">
                <a:ea typeface="ＭＳ Ｐゴシック" pitchFamily="34" charset="-128"/>
                <a:cs typeface="Times New Roman" pitchFamily="18" charset="0"/>
              </a:rPr>
              <a:t>avis motivé, et ensuite </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introduire une nouvelle requête auprès de la CJUE en </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demandant la condamnation de l’État membre au</a:t>
            </a:r>
            <a:br>
              <a:rPr lang="fr-BE" altLang="fr-FR" sz="2400" dirty="0" smtClean="0">
                <a:ea typeface="ＭＳ Ｐゴシック" pitchFamily="34" charset="-128"/>
                <a:cs typeface="Times New Roman" pitchFamily="18" charset="0"/>
              </a:rPr>
            </a:br>
            <a:r>
              <a:rPr lang="fr-BE" altLang="fr-FR" sz="2400" dirty="0" smtClean="0">
                <a:ea typeface="ＭＳ Ｐゴシック" pitchFamily="34" charset="-128"/>
                <a:cs typeface="Times New Roman" pitchFamily="18" charset="0"/>
              </a:rPr>
              <a:t>             paiement d’ une </a:t>
            </a:r>
            <a:r>
              <a:rPr lang="fr-BE" altLang="fr-FR" sz="2400" i="1" dirty="0" smtClean="0">
                <a:ea typeface="ＭＳ Ｐゴシック" pitchFamily="34" charset="-128"/>
                <a:cs typeface="Times New Roman" pitchFamily="18" charset="0"/>
              </a:rPr>
              <a:t>astreinte et(/ou) d’une somme</a:t>
            </a:r>
            <a:r>
              <a:rPr lang="fr-BE" altLang="fr-FR" sz="2400" dirty="0" smtClean="0">
                <a:ea typeface="ＭＳ Ｐゴシック" pitchFamily="34" charset="-128"/>
                <a:cs typeface="Times New Roman" pitchFamily="18" charset="0"/>
              </a:rPr>
              <a:t> 	</a:t>
            </a:r>
            <a:r>
              <a:rPr lang="fr-BE" altLang="fr-FR" sz="2400" i="1" dirty="0" smtClean="0">
                <a:ea typeface="ＭＳ Ｐゴシック" pitchFamily="34" charset="-128"/>
                <a:cs typeface="Times New Roman" pitchFamily="18" charset="0"/>
              </a:rPr>
              <a:t>forfaitaire </a:t>
            </a:r>
            <a:r>
              <a:rPr lang="fr-BE" altLang="fr-FR" sz="2400" dirty="0" smtClean="0">
                <a:ea typeface="ＭＳ Ｐゴシック" pitchFamily="34" charset="-128"/>
                <a:cs typeface="Times New Roman" pitchFamily="18" charset="0"/>
              </a:rPr>
              <a:t>(</a:t>
            </a:r>
            <a:r>
              <a:rPr lang="fr-BE" altLang="fr-FR" sz="2400" b="1" dirty="0" smtClean="0">
                <a:ea typeface="ＭＳ Ｐゴシック" pitchFamily="34" charset="-128"/>
                <a:cs typeface="Times New Roman" pitchFamily="18" charset="0"/>
              </a:rPr>
              <a:t>article 260, §2 TFUE</a:t>
            </a:r>
            <a:r>
              <a:rPr lang="fr-BE" altLang="fr-FR" sz="2400" dirty="0" smtClean="0">
                <a:ea typeface="ＭＳ Ｐゴシック" pitchFamily="34" charset="-128"/>
                <a:cs typeface="Times New Roman" pitchFamily="18" charset="0"/>
              </a:rPr>
              <a:t>).</a:t>
            </a:r>
          </a:p>
          <a:p>
            <a:pPr marL="0" indent="0">
              <a:lnSpc>
                <a:spcPct val="80000"/>
              </a:lnSpc>
            </a:pPr>
            <a:endParaRPr lang="nl-NL" altLang="fr-FR" sz="2800" dirty="0" smtClean="0">
              <a:ea typeface="ＭＳ Ｐゴシック" pitchFamily="34" charset="-128"/>
              <a:cs typeface="Times New Roman" pitchFamily="18" charset="0"/>
            </a:endParaRPr>
          </a:p>
        </p:txBody>
      </p:sp>
      <p:sp>
        <p:nvSpPr>
          <p:cNvPr id="7171"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Recours en manquement </a:t>
            </a:r>
            <a:r>
              <a:rPr lang="nl-NL" altLang="en-US" sz="3200" dirty="0" smtClean="0"/>
              <a:t>(</a:t>
            </a:r>
            <a:r>
              <a:rPr lang="en-US" altLang="en-US" sz="3200" dirty="0"/>
              <a:t>4</a:t>
            </a:r>
            <a:r>
              <a:rPr lang="en-US" altLang="en-US" sz="3200" dirty="0" smtClean="0"/>
              <a:t>)</a:t>
            </a: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59</a:t>
            </a:fld>
            <a:endParaRPr lang="fr-BE"/>
          </a:p>
        </p:txBody>
      </p:sp>
    </p:spTree>
    <p:extLst>
      <p:ext uri="{BB962C8B-B14F-4D97-AF65-F5344CB8AC3E}">
        <p14:creationId xmlns:p14="http://schemas.microsoft.com/office/powerpoint/2010/main" val="283984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(2)</a:t>
            </a:r>
            <a:endParaRPr lang="en-US"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fr-FR" b="1" u="sng" dirty="0" smtClean="0"/>
              <a:t/>
            </a:r>
            <a:br>
              <a:rPr lang="fr-FR" b="1" u="sng" dirty="0" smtClean="0"/>
            </a:br>
            <a:r>
              <a:rPr lang="fr-FR" b="1" u="sng" dirty="0" smtClean="0"/>
              <a:t>Quand </a:t>
            </a:r>
            <a:r>
              <a:rPr lang="fr-FR" b="1" u="sng" dirty="0"/>
              <a:t>un dossier SOLVIT est-il révélateur d’un problème structurel</a:t>
            </a:r>
            <a:r>
              <a:rPr lang="fr-FR" b="1" dirty="0" smtClean="0"/>
              <a:t>?</a:t>
            </a:r>
          </a:p>
          <a:p>
            <a:r>
              <a:rPr lang="fr-FR" dirty="0"/>
              <a:t>Problème transfrontalier</a:t>
            </a:r>
          </a:p>
          <a:p>
            <a:pPr lvl="1"/>
            <a:r>
              <a:rPr lang="fr-FR" dirty="0"/>
              <a:t>c</a:t>
            </a:r>
            <a:r>
              <a:rPr lang="fr-FR" dirty="0" smtClean="0"/>
              <a:t>ausé </a:t>
            </a:r>
            <a:r>
              <a:rPr lang="fr-FR" dirty="0"/>
              <a:t>par une pratique administrative non-conforme aux règles européennes</a:t>
            </a:r>
          </a:p>
          <a:p>
            <a:r>
              <a:rPr lang="fr-FR" dirty="0"/>
              <a:t>Le principe de primauté de la législation européenne au niveau administratif ne transparait pas suffisamment, </a:t>
            </a:r>
          </a:p>
          <a:p>
            <a:pPr lvl="1"/>
            <a:r>
              <a:rPr lang="fr-FR" dirty="0"/>
              <a:t>la non-connaissance par les administrations des règles européennes transposées </a:t>
            </a:r>
            <a:r>
              <a:rPr lang="fr-FR" dirty="0" smtClean="0"/>
              <a:t>dans la </a:t>
            </a:r>
            <a:r>
              <a:rPr lang="fr-FR" dirty="0"/>
              <a:t>législation nationale,</a:t>
            </a:r>
          </a:p>
          <a:p>
            <a:pPr lvl="1"/>
            <a:r>
              <a:rPr lang="fr-FR" dirty="0"/>
              <a:t>la non-conformité des règles administratives, contraires au droit européen</a:t>
            </a:r>
          </a:p>
          <a:p>
            <a:r>
              <a:rPr lang="fr-FR" dirty="0"/>
              <a:t>Si un problème devient récurrent: éviter l’effet boule de neige</a:t>
            </a:r>
          </a:p>
          <a:p>
            <a:pPr lvl="1"/>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6</a:t>
            </a:fld>
            <a:endParaRPr lang="fr-BE"/>
          </a:p>
        </p:txBody>
      </p:sp>
    </p:spTree>
    <p:extLst>
      <p:ext uri="{BB962C8B-B14F-4D97-AF65-F5344CB8AC3E}">
        <p14:creationId xmlns:p14="http://schemas.microsoft.com/office/powerpoint/2010/main" val="4185425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50825" y="2132013"/>
            <a:ext cx="8893175" cy="4105275"/>
          </a:xfrm>
          <a:extLst>
            <a:ext uri="{909E8E84-426E-40DD-AFC4-6F175D3DCCD1}">
              <a14:hiddenFill xmlns:a14="http://schemas.microsoft.com/office/drawing/2010/main">
                <a:solidFill>
                  <a:srgbClr val="EAEAEA"/>
                </a:solidFill>
              </a14:hiddenFill>
            </a:ext>
          </a:extLst>
        </p:spPr>
        <p:txBody>
          <a:bodyPr/>
          <a:lstStyle/>
          <a:p>
            <a:pPr marL="0" indent="0">
              <a:lnSpc>
                <a:spcPct val="90000"/>
              </a:lnSpc>
              <a:buFontTx/>
              <a:buNone/>
            </a:pPr>
            <a:r>
              <a:rPr lang="fr-BE" altLang="fr-FR" sz="2400" b="1" dirty="0" smtClean="0"/>
              <a:t>Somme forfaitaire </a:t>
            </a:r>
            <a:r>
              <a:rPr lang="fr-BE" altLang="fr-FR" sz="2400" dirty="0" smtClean="0"/>
              <a:t>= montant forfaitaire standard </a:t>
            </a:r>
            <a:r>
              <a:rPr lang="fr-BE" altLang="fr-FR" sz="2000" dirty="0" smtClean="0"/>
              <a:t>(actuellement fixé à 220€/jour)</a:t>
            </a:r>
            <a:r>
              <a:rPr lang="fr-BE" altLang="fr-FR" sz="2400" dirty="0" smtClean="0"/>
              <a:t> x  </a:t>
            </a:r>
            <a:r>
              <a:rPr lang="fr-BE" altLang="fr-FR" sz="2400" dirty="0" err="1" smtClean="0"/>
              <a:t>coéf</a:t>
            </a:r>
            <a:r>
              <a:rPr lang="fr-BE" altLang="fr-FR" sz="2400" dirty="0" smtClean="0"/>
              <a:t>. gravité </a:t>
            </a:r>
            <a:r>
              <a:rPr lang="fr-BE" altLang="fr-FR" sz="2000" dirty="0" smtClean="0"/>
              <a:t>(1-20)</a:t>
            </a:r>
            <a:r>
              <a:rPr lang="fr-BE" altLang="fr-FR" sz="2400" dirty="0" smtClean="0"/>
              <a:t> x </a:t>
            </a:r>
            <a:r>
              <a:rPr lang="fr-BE" altLang="fr-FR" sz="2400" dirty="0" err="1" smtClean="0"/>
              <a:t>coéf</a:t>
            </a:r>
            <a:r>
              <a:rPr lang="fr-BE" altLang="fr-FR" sz="2400" dirty="0" smtClean="0"/>
              <a:t>. durée de l’infraction </a:t>
            </a:r>
            <a:r>
              <a:rPr lang="fr-BE" altLang="fr-FR" sz="2000" dirty="0" smtClean="0"/>
              <a:t>(1-3)</a:t>
            </a:r>
            <a:r>
              <a:rPr lang="fr-BE" altLang="fr-FR" sz="2400" dirty="0" smtClean="0"/>
              <a:t> x “n”</a:t>
            </a:r>
          </a:p>
          <a:p>
            <a:pPr marL="0" indent="0">
              <a:lnSpc>
                <a:spcPct val="90000"/>
              </a:lnSpc>
              <a:buFontTx/>
              <a:buNone/>
            </a:pPr>
            <a:r>
              <a:rPr lang="fr-BE" altLang="fr-FR" sz="2400" dirty="0" smtClean="0"/>
              <a:t>		pour la Belgique: minimum 2 844 000€</a:t>
            </a:r>
          </a:p>
          <a:p>
            <a:pPr marL="0" indent="0">
              <a:lnSpc>
                <a:spcPct val="90000"/>
              </a:lnSpc>
            </a:pPr>
            <a:endParaRPr lang="fr-BE" altLang="fr-FR" sz="800" dirty="0" smtClean="0"/>
          </a:p>
          <a:p>
            <a:pPr marL="0" indent="0">
              <a:lnSpc>
                <a:spcPct val="90000"/>
              </a:lnSpc>
              <a:buFontTx/>
              <a:buNone/>
            </a:pPr>
            <a:r>
              <a:rPr lang="fr-BE" altLang="fr-FR" sz="2400" b="1" dirty="0" smtClean="0"/>
              <a:t>Astreinte</a:t>
            </a:r>
            <a:r>
              <a:rPr lang="fr-BE" altLang="fr-FR" sz="2400" dirty="0" smtClean="0"/>
              <a:t> = montant forfaitaire standard </a:t>
            </a:r>
            <a:r>
              <a:rPr lang="fr-BE" altLang="fr-FR" sz="2000" dirty="0" smtClean="0"/>
              <a:t>(actuellement fixé à 670€/jour)</a:t>
            </a:r>
            <a:r>
              <a:rPr lang="fr-BE" altLang="fr-FR" sz="2400" dirty="0" smtClean="0"/>
              <a:t> x </a:t>
            </a:r>
            <a:r>
              <a:rPr lang="fr-BE" altLang="fr-FR" sz="2400" dirty="0" err="1"/>
              <a:t>coéf</a:t>
            </a:r>
            <a:r>
              <a:rPr lang="fr-BE" altLang="fr-FR" sz="2400" dirty="0"/>
              <a:t>. gravité </a:t>
            </a:r>
            <a:r>
              <a:rPr lang="fr-BE" altLang="fr-FR" sz="2000" dirty="0" smtClean="0"/>
              <a:t>(1-20)</a:t>
            </a:r>
            <a:r>
              <a:rPr lang="fr-BE" altLang="fr-FR" sz="2400" dirty="0" smtClean="0"/>
              <a:t> x </a:t>
            </a:r>
            <a:r>
              <a:rPr lang="fr-BE" altLang="fr-FR" sz="2400" dirty="0" err="1"/>
              <a:t>coéf</a:t>
            </a:r>
            <a:r>
              <a:rPr lang="fr-BE" altLang="fr-FR" sz="2400" dirty="0"/>
              <a:t>. durée </a:t>
            </a:r>
            <a:r>
              <a:rPr lang="fr-BE" altLang="fr-FR" sz="2400" dirty="0" smtClean="0"/>
              <a:t>de l’infraction </a:t>
            </a:r>
            <a:r>
              <a:rPr lang="fr-BE" altLang="fr-FR" sz="2000" dirty="0" smtClean="0"/>
              <a:t>(1-3) </a:t>
            </a:r>
            <a:r>
              <a:rPr lang="fr-BE" altLang="fr-FR" sz="2400" dirty="0" smtClean="0"/>
              <a:t>x “n”</a:t>
            </a:r>
          </a:p>
          <a:p>
            <a:pPr marL="0" indent="0">
              <a:lnSpc>
                <a:spcPct val="90000"/>
              </a:lnSpc>
              <a:buFontTx/>
              <a:buNone/>
            </a:pPr>
            <a:r>
              <a:rPr lang="fr-BE" altLang="fr-FR" sz="2400" dirty="0" smtClean="0">
                <a:ea typeface="ＭＳ Ｐゴシック" pitchFamily="34" charset="-128"/>
                <a:cs typeface="Times New Roman" pitchFamily="18" charset="0"/>
              </a:rPr>
              <a:t>		</a:t>
            </a:r>
            <a:r>
              <a:rPr lang="fr-BE" altLang="fr-FR" sz="2400" dirty="0" smtClean="0"/>
              <a:t> pour la Belgique</a:t>
            </a:r>
            <a:r>
              <a:rPr lang="fr-BE" altLang="fr-FR" sz="2400" dirty="0" smtClean="0">
                <a:ea typeface="ＭＳ Ｐゴシック" pitchFamily="34" charset="-128"/>
              </a:rPr>
              <a:t>: </a:t>
            </a:r>
            <a:r>
              <a:rPr lang="fr-BE" altLang="fr-FR" sz="2400" dirty="0" smtClean="0"/>
              <a:t>entre </a:t>
            </a:r>
            <a:r>
              <a:rPr lang="fr-BE" altLang="fr-FR" sz="2400" smtClean="0"/>
              <a:t>3 430 </a:t>
            </a:r>
            <a:r>
              <a:rPr lang="fr-BE" altLang="fr-FR" sz="2400" dirty="0" smtClean="0"/>
              <a:t>€ </a:t>
            </a:r>
            <a:r>
              <a:rPr lang="fr-BE" altLang="fr-FR" sz="2400" smtClean="0"/>
              <a:t>et 205 824€</a:t>
            </a:r>
            <a:r>
              <a:rPr lang="fr-BE" altLang="fr-FR" sz="2400" dirty="0" smtClean="0"/>
              <a:t>/jour </a:t>
            </a:r>
            <a:endParaRPr lang="fr-BE" altLang="fr-FR" sz="2400" dirty="0" smtClean="0">
              <a:ea typeface="ＭＳ Ｐゴシック" pitchFamily="34" charset="-128"/>
            </a:endParaRPr>
          </a:p>
          <a:p>
            <a:pPr marL="0" indent="0">
              <a:lnSpc>
                <a:spcPct val="90000"/>
              </a:lnSpc>
            </a:pPr>
            <a:endParaRPr lang="fr-BE" altLang="fr-FR" sz="800" dirty="0" smtClean="0">
              <a:ea typeface="ＭＳ Ｐゴシック" pitchFamily="34" charset="-128"/>
            </a:endParaRPr>
          </a:p>
          <a:p>
            <a:pPr marL="0" indent="0">
              <a:lnSpc>
                <a:spcPct val="90000"/>
              </a:lnSpc>
            </a:pPr>
            <a:endParaRPr lang="fr-BE" altLang="fr-FR" sz="800" dirty="0" smtClean="0">
              <a:ea typeface="ＭＳ Ｐゴシック" pitchFamily="34" charset="-128"/>
            </a:endParaRPr>
          </a:p>
          <a:p>
            <a:pPr marL="0" indent="0">
              <a:lnSpc>
                <a:spcPct val="90000"/>
              </a:lnSpc>
              <a:buFontTx/>
              <a:buNone/>
            </a:pPr>
            <a:r>
              <a:rPr lang="fr-BE" altLang="fr-FR" sz="2400" dirty="0" smtClean="0">
                <a:ea typeface="ＭＳ Ｐゴシック" pitchFamily="34" charset="-128"/>
              </a:rPr>
              <a:t>	La CJUE ne doit pas respecter ce mode de calcul ni les 	montants proposés.</a:t>
            </a:r>
          </a:p>
        </p:txBody>
      </p:sp>
      <p:sp>
        <p:nvSpPr>
          <p:cNvPr id="8195"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8197" name="AutoShape 5"/>
          <p:cNvSpPr>
            <a:spLocks noChangeArrowheads="1"/>
          </p:cNvSpPr>
          <p:nvPr/>
        </p:nvSpPr>
        <p:spPr bwMode="auto">
          <a:xfrm>
            <a:off x="1647824" y="2972372"/>
            <a:ext cx="360363" cy="217487"/>
          </a:xfrm>
          <a:prstGeom prst="rightArrow">
            <a:avLst>
              <a:gd name="adj1" fmla="val 50000"/>
              <a:gd name="adj2" fmla="val 41424"/>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sp>
        <p:nvSpPr>
          <p:cNvPr id="8198" name="AutoShape 5"/>
          <p:cNvSpPr>
            <a:spLocks noChangeArrowheads="1"/>
          </p:cNvSpPr>
          <p:nvPr/>
        </p:nvSpPr>
        <p:spPr bwMode="auto">
          <a:xfrm>
            <a:off x="1655763" y="4185444"/>
            <a:ext cx="361950" cy="217488"/>
          </a:xfrm>
          <a:prstGeom prst="rightArrow">
            <a:avLst>
              <a:gd name="adj1" fmla="val 50000"/>
              <a:gd name="adj2" fmla="val 41606"/>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pic>
        <p:nvPicPr>
          <p:cNvPr id="8200" name="Picture 2" descr="opgeletOrales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 y="4869160"/>
            <a:ext cx="701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Recours en manquement </a:t>
            </a:r>
            <a:r>
              <a:rPr lang="nl-NL" altLang="en-US" sz="3200" dirty="0" smtClean="0"/>
              <a:t>(</a:t>
            </a:r>
            <a:r>
              <a:rPr lang="en-US" altLang="en-US" sz="3200" dirty="0"/>
              <a:t>5</a:t>
            </a:r>
            <a:r>
              <a:rPr lang="en-US" altLang="en-US" sz="3200" dirty="0" smtClean="0"/>
              <a:t>)</a:t>
            </a: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60</a:t>
            </a:fld>
            <a:endParaRPr lang="fr-BE"/>
          </a:p>
        </p:txBody>
      </p:sp>
    </p:spTree>
    <p:extLst>
      <p:ext uri="{BB962C8B-B14F-4D97-AF65-F5344CB8AC3E}">
        <p14:creationId xmlns:p14="http://schemas.microsoft.com/office/powerpoint/2010/main" val="3244065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511175" y="2116138"/>
            <a:ext cx="8410575" cy="3673475"/>
          </a:xfrm>
          <a:extLst>
            <a:ext uri="{909E8E84-426E-40DD-AFC4-6F175D3DCCD1}">
              <a14:hiddenFill xmlns:a14="http://schemas.microsoft.com/office/drawing/2010/main">
                <a:solidFill>
                  <a:srgbClr val="EAEAEA"/>
                </a:solidFill>
              </a14:hiddenFill>
            </a:ext>
          </a:extLst>
        </p:spPr>
        <p:txBody>
          <a:bodyPr>
            <a:normAutofit lnSpcReduction="10000"/>
          </a:bodyPr>
          <a:lstStyle/>
          <a:p>
            <a:pPr marL="0" indent="0">
              <a:buFontTx/>
              <a:buNone/>
            </a:pPr>
            <a:r>
              <a:rPr lang="fr-BE" altLang="fr-FR" sz="2400" dirty="0" smtClean="0"/>
              <a:t>Le 17 octobre 2013 la Belgique a été condamnée pour la première fois au paiement d’une somme forfaitaire de dix millions d’euros (3 Régions) et d’une astreinte de 859 404 euro/six mois (la  Région wallonne) pour non-exécution de l’arrêt de 2004 (transposition de la Directive 91/271 les eaux résiduaires </a:t>
            </a:r>
            <a:r>
              <a:rPr lang="fr-BE" altLang="fr-FR" sz="2400" dirty="0" smtClean="0">
                <a:cs typeface="Arial" charset="0"/>
              </a:rPr>
              <a:t>→ transposition pour le 30 juin 1993</a:t>
            </a:r>
            <a:r>
              <a:rPr lang="fr-BE" altLang="fr-FR" sz="2400" dirty="0" smtClean="0"/>
              <a:t>).  </a:t>
            </a:r>
          </a:p>
          <a:p>
            <a:pPr marL="0" indent="0"/>
            <a:endParaRPr lang="fr-BE" altLang="fr-FR" sz="2400" dirty="0" smtClean="0"/>
          </a:p>
          <a:p>
            <a:pPr marL="0" indent="0">
              <a:buFontTx/>
              <a:buNone/>
            </a:pPr>
            <a:r>
              <a:rPr lang="fr-BE" altLang="fr-FR" sz="2400" dirty="0" smtClean="0"/>
              <a:t>		Problème: division!	</a:t>
            </a:r>
          </a:p>
          <a:p>
            <a:pPr marL="0" indent="0">
              <a:buFontTx/>
              <a:buNone/>
            </a:pPr>
            <a:r>
              <a:rPr lang="fr-BE" altLang="fr-FR" sz="2800" dirty="0" smtClean="0"/>
              <a:t>		</a:t>
            </a:r>
          </a:p>
        </p:txBody>
      </p:sp>
      <p:sp>
        <p:nvSpPr>
          <p:cNvPr id="9219"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9221" name="AutoShape 5"/>
          <p:cNvSpPr>
            <a:spLocks noChangeArrowheads="1"/>
          </p:cNvSpPr>
          <p:nvPr/>
        </p:nvSpPr>
        <p:spPr bwMode="auto">
          <a:xfrm>
            <a:off x="1857374" y="4653136"/>
            <a:ext cx="360363" cy="217487"/>
          </a:xfrm>
          <a:prstGeom prst="rightArrow">
            <a:avLst>
              <a:gd name="adj1" fmla="val 50000"/>
              <a:gd name="adj2" fmla="val 41424"/>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sp>
        <p:nvSpPr>
          <p:cNvPr id="8"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Recours en manquement </a:t>
            </a:r>
            <a:r>
              <a:rPr lang="nl-NL" altLang="en-US" sz="3200" dirty="0" smtClean="0"/>
              <a:t>(</a:t>
            </a:r>
            <a:r>
              <a:rPr lang="en-US" altLang="en-US" sz="3200" dirty="0"/>
              <a:t>6</a:t>
            </a:r>
            <a:r>
              <a:rPr lang="en-US" altLang="en-US" sz="3200" dirty="0" smtClean="0"/>
              <a:t>)</a:t>
            </a: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61</a:t>
            </a:fld>
            <a:endParaRPr lang="fr-BE"/>
          </a:p>
        </p:txBody>
      </p:sp>
    </p:spTree>
    <p:extLst>
      <p:ext uri="{BB962C8B-B14F-4D97-AF65-F5344CB8AC3E}">
        <p14:creationId xmlns:p14="http://schemas.microsoft.com/office/powerpoint/2010/main" val="27641748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99321" y="1958975"/>
            <a:ext cx="8410575" cy="4518025"/>
          </a:xfrm>
          <a:extLst>
            <a:ext uri="{909E8E84-426E-40DD-AFC4-6F175D3DCCD1}">
              <a14:hiddenFill xmlns:a14="http://schemas.microsoft.com/office/drawing/2010/main">
                <a:solidFill>
                  <a:srgbClr val="EAEAEA"/>
                </a:solidFill>
              </a14:hiddenFill>
            </a:ext>
          </a:extLst>
        </p:spPr>
        <p:txBody>
          <a:bodyPr/>
          <a:lstStyle/>
          <a:p>
            <a:pPr marL="0" indent="0">
              <a:lnSpc>
                <a:spcPct val="80000"/>
              </a:lnSpc>
              <a:buFontTx/>
              <a:buNone/>
            </a:pPr>
            <a:r>
              <a:rPr lang="fr-BE" altLang="fr-FR" sz="2400" u="sng" dirty="0" smtClean="0"/>
              <a:t>Tuyaux?</a:t>
            </a:r>
            <a:endParaRPr lang="fr-BE" altLang="fr-FR" sz="2400" dirty="0" smtClean="0"/>
          </a:p>
          <a:p>
            <a:pPr marL="0" indent="0">
              <a:lnSpc>
                <a:spcPct val="80000"/>
              </a:lnSpc>
            </a:pPr>
            <a:r>
              <a:rPr lang="fr-BE" altLang="fr-FR" sz="2400" dirty="0" smtClean="0"/>
              <a:t> Ne pas penser: ‘une condamnation réveillera tout le monde’</a:t>
            </a:r>
          </a:p>
          <a:p>
            <a:pPr marL="0" indent="0">
              <a:lnSpc>
                <a:spcPct val="80000"/>
              </a:lnSpc>
            </a:pPr>
            <a:r>
              <a:rPr lang="fr-BE" altLang="fr-FR" sz="2400" dirty="0" smtClean="0"/>
              <a:t> Dès </a:t>
            </a:r>
            <a:r>
              <a:rPr lang="fr-BE" altLang="fr-FR" sz="2400" dirty="0"/>
              <a:t>que </a:t>
            </a:r>
            <a:r>
              <a:rPr lang="fr-BE" altLang="fr-FR" sz="2400" dirty="0" smtClean="0"/>
              <a:t>possible, demander une prolongation raisonnable du délai (</a:t>
            </a:r>
            <a:r>
              <a:rPr lang="fr-BE" altLang="fr-FR" sz="2400" dirty="0"/>
              <a:t>mémoire en défense, </a:t>
            </a:r>
            <a:r>
              <a:rPr lang="fr-BE" altLang="fr-FR" sz="2400" dirty="0" err="1"/>
              <a:t>év</a:t>
            </a:r>
            <a:r>
              <a:rPr lang="fr-BE" altLang="fr-FR" sz="2400" dirty="0"/>
              <a:t>. duplique</a:t>
            </a:r>
            <a:r>
              <a:rPr lang="fr-BE" altLang="fr-FR" sz="2400" dirty="0" smtClean="0"/>
              <a:t>) → motiver</a:t>
            </a:r>
          </a:p>
          <a:p>
            <a:pPr marL="0" indent="0">
              <a:lnSpc>
                <a:spcPct val="80000"/>
              </a:lnSpc>
            </a:pPr>
            <a:r>
              <a:rPr lang="fr-BE" altLang="fr-FR" sz="2400" dirty="0" smtClean="0"/>
              <a:t> Épuiser les délais obtenus </a:t>
            </a:r>
            <a:r>
              <a:rPr lang="fr-BE" altLang="fr-FR" sz="2400" b="1" u="sng" dirty="0" smtClean="0"/>
              <a:t>MAIS</a:t>
            </a:r>
          </a:p>
          <a:p>
            <a:pPr marL="0" indent="0">
              <a:lnSpc>
                <a:spcPct val="80000"/>
              </a:lnSpc>
            </a:pPr>
            <a:r>
              <a:rPr lang="fr-BE" altLang="fr-FR" sz="2400" dirty="0" smtClean="0"/>
              <a:t> En respectant les délais fixés par les agents devant la CJUE</a:t>
            </a:r>
          </a:p>
          <a:p>
            <a:pPr marL="0" indent="0">
              <a:lnSpc>
                <a:spcPct val="80000"/>
              </a:lnSpc>
            </a:pPr>
            <a:r>
              <a:rPr lang="fr-BE" altLang="fr-FR" sz="2400" dirty="0" smtClean="0"/>
              <a:t> En respectant les lignes directrices fixées par ces agents</a:t>
            </a:r>
          </a:p>
          <a:p>
            <a:pPr marL="0" indent="0">
              <a:lnSpc>
                <a:spcPct val="80000"/>
              </a:lnSpc>
            </a:pPr>
            <a:r>
              <a:rPr lang="fr-BE" altLang="fr-FR" sz="2400" dirty="0" smtClean="0"/>
              <a:t> Affaire ou grief éventuellement irrecevable? </a:t>
            </a:r>
          </a:p>
          <a:p>
            <a:pPr marL="0" indent="0">
              <a:lnSpc>
                <a:spcPct val="80000"/>
              </a:lnSpc>
            </a:pPr>
            <a:r>
              <a:rPr lang="fr-BE" altLang="fr-FR" sz="2400" dirty="0" smtClean="0"/>
              <a:t> En respectant le principe de la loyauté</a:t>
            </a:r>
          </a:p>
          <a:p>
            <a:pPr marL="0" indent="0">
              <a:lnSpc>
                <a:spcPct val="80000"/>
              </a:lnSpc>
            </a:pPr>
            <a:r>
              <a:rPr lang="fr-BE" altLang="fr-FR" sz="2400" dirty="0" smtClean="0"/>
              <a:t> Demander désistement si possible (total ou certains griefs)</a:t>
            </a:r>
          </a:p>
          <a:p>
            <a:pPr marL="0" indent="0">
              <a:lnSpc>
                <a:spcPct val="80000"/>
              </a:lnSpc>
            </a:pPr>
            <a:r>
              <a:rPr lang="fr-BE" altLang="fr-FR" sz="2400" dirty="0" smtClean="0"/>
              <a:t> Suivre les condamnations des autres États Membres</a:t>
            </a:r>
          </a:p>
          <a:p>
            <a:pPr marL="0" indent="0">
              <a:lnSpc>
                <a:spcPct val="80000"/>
              </a:lnSpc>
            </a:pPr>
            <a:endParaRPr lang="fr-BE" altLang="fr-FR" sz="2400" dirty="0" smtClean="0"/>
          </a:p>
          <a:p>
            <a:pPr marL="0" indent="0">
              <a:lnSpc>
                <a:spcPct val="80000"/>
              </a:lnSpc>
            </a:pPr>
            <a:endParaRPr lang="nl-NL" altLang="fr-FR" sz="2400" dirty="0" smtClean="0"/>
          </a:p>
        </p:txBody>
      </p:sp>
      <p:sp>
        <p:nvSpPr>
          <p:cNvPr id="10243"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Rectangle 2"/>
          <p:cNvSpPr txBox="1">
            <a:spLocks noChangeArrowheads="1"/>
          </p:cNvSpPr>
          <p:nvPr/>
        </p:nvSpPr>
        <p:spPr>
          <a:xfrm>
            <a:off x="395536" y="1052736"/>
            <a:ext cx="6911975" cy="935038"/>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Recours en manquement </a:t>
            </a:r>
            <a:r>
              <a:rPr lang="nl-NL" altLang="en-US" sz="3200" dirty="0" smtClean="0"/>
              <a:t>(</a:t>
            </a:r>
            <a:r>
              <a:rPr lang="en-US" altLang="en-US" sz="3200" dirty="0"/>
              <a:t>7</a:t>
            </a:r>
            <a:r>
              <a:rPr lang="en-US" altLang="en-US" sz="3200" dirty="0" smtClean="0"/>
              <a:t>)</a:t>
            </a:r>
            <a:endParaRPr lang="nl-NL"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62</a:t>
            </a:fld>
            <a:endParaRPr lang="fr-BE"/>
          </a:p>
        </p:txBody>
      </p:sp>
    </p:spTree>
    <p:extLst>
      <p:ext uri="{BB962C8B-B14F-4D97-AF65-F5344CB8AC3E}">
        <p14:creationId xmlns:p14="http://schemas.microsoft.com/office/powerpoint/2010/main" val="7185255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idx="4294967295"/>
          </p:nvPr>
        </p:nvSpPr>
        <p:spPr>
          <a:xfrm>
            <a:off x="251520" y="908720"/>
            <a:ext cx="6783387" cy="1143000"/>
          </a:xfrm>
          <a:extLst>
            <a:ext uri="{909E8E84-426E-40DD-AFC4-6F175D3DCCD1}">
              <a14:hiddenFill xmlns:a14="http://schemas.microsoft.com/office/drawing/2010/main">
                <a:solidFill>
                  <a:srgbClr val="EAEAEA"/>
                </a:solidFill>
              </a14:hiddenFill>
            </a:ext>
          </a:extLst>
        </p:spPr>
        <p:txBody>
          <a:bodyPr/>
          <a:lstStyle/>
          <a:p>
            <a:r>
              <a:rPr lang="fr-BE" altLang="en-US" sz="3200" b="1" dirty="0" smtClean="0"/>
              <a:t>Procédure préjudicielle </a:t>
            </a:r>
            <a:r>
              <a:rPr lang="nl-BE" altLang="en-US" sz="3200" b="1" dirty="0" smtClean="0"/>
              <a:t>(1)</a:t>
            </a:r>
          </a:p>
        </p:txBody>
      </p:sp>
      <p:sp>
        <p:nvSpPr>
          <p:cNvPr id="11267" name="Tijdelijke aanduiding voor inhoud 2"/>
          <p:cNvSpPr>
            <a:spLocks noGrp="1"/>
          </p:cNvSpPr>
          <p:nvPr>
            <p:ph idx="4294967295"/>
          </p:nvPr>
        </p:nvSpPr>
        <p:spPr>
          <a:xfrm>
            <a:off x="395536" y="1785938"/>
            <a:ext cx="8352928" cy="4691062"/>
          </a:xfrm>
          <a:extLst>
            <a:ext uri="{909E8E84-426E-40DD-AFC4-6F175D3DCCD1}">
              <a14:hiddenFill xmlns:a14="http://schemas.microsoft.com/office/drawing/2010/main">
                <a:solidFill>
                  <a:srgbClr val="EAEAEA"/>
                </a:solidFill>
              </a14:hiddenFill>
            </a:ext>
          </a:extLst>
        </p:spPr>
        <p:txBody>
          <a:bodyPr>
            <a:normAutofit/>
          </a:bodyPr>
          <a:lstStyle/>
          <a:p>
            <a:pPr marL="0" indent="0">
              <a:buFontTx/>
              <a:buNone/>
            </a:pPr>
            <a:r>
              <a:rPr lang="nl-BE" altLang="en-US" sz="2400" dirty="0" smtClean="0"/>
              <a:t>    </a:t>
            </a:r>
            <a:r>
              <a:rPr lang="nl-BE" altLang="en-US" sz="2400" u="sng" dirty="0" smtClean="0"/>
              <a:t>SI</a:t>
            </a:r>
            <a:r>
              <a:rPr lang="nl-BE" altLang="en-US" sz="2400" dirty="0" smtClean="0"/>
              <a:t> 	</a:t>
            </a:r>
            <a:r>
              <a:rPr lang="fr-BE" altLang="en-US" sz="2400" dirty="0" smtClean="0"/>
              <a:t>le juge national est confronté à un </a:t>
            </a:r>
            <a:r>
              <a:rPr lang="fr-BE" altLang="en-US" sz="2400" i="1" dirty="0" smtClean="0"/>
              <a:t>problème de droit 	de l’UE </a:t>
            </a:r>
            <a:r>
              <a:rPr lang="fr-BE" altLang="en-US" sz="2400" dirty="0" smtClean="0"/>
              <a:t>et qu’il estime qu’une </a:t>
            </a:r>
            <a:r>
              <a:rPr lang="fr-BE" altLang="en-US" sz="2400" i="1" dirty="0" smtClean="0"/>
              <a:t>décision </a:t>
            </a:r>
            <a:r>
              <a:rPr lang="fr-BE" altLang="en-US" sz="2400" dirty="0" smtClean="0"/>
              <a:t>est </a:t>
            </a:r>
            <a:r>
              <a:rPr lang="fr-BE" altLang="en-US" sz="2400" i="1" dirty="0" smtClean="0"/>
              <a:t>nécessaire </a:t>
            </a:r>
            <a:r>
              <a:rPr lang="fr-BE" altLang="en-US" sz="2400" dirty="0" smtClean="0"/>
              <a:t>avant 	de pouvoir statuer, il peut/doit demander à la CJUE les 	indications nécessaires via une procédure préjudicielle 	</a:t>
            </a:r>
            <a:r>
              <a:rPr lang="fr-BE" altLang="en-US" sz="1800" dirty="0" smtClean="0"/>
              <a:t>(article 267 TFUE).</a:t>
            </a:r>
          </a:p>
          <a:p>
            <a:pPr marL="0" indent="0">
              <a:buFontTx/>
              <a:buNone/>
            </a:pPr>
            <a:endParaRPr lang="fr-BE" altLang="en-US" sz="1000" dirty="0" smtClean="0"/>
          </a:p>
          <a:p>
            <a:pPr marL="0" indent="0">
              <a:buFontTx/>
              <a:buNone/>
            </a:pPr>
            <a:r>
              <a:rPr lang="fr-BE" altLang="en-US" sz="2000" i="1" dirty="0" smtClean="0"/>
              <a:t>	</a:t>
            </a:r>
            <a:r>
              <a:rPr lang="fr-BE" altLang="en-US" sz="2000" dirty="0" smtClean="0">
                <a:cs typeface="Arial" charset="0"/>
              </a:rPr>
              <a:t>→ </a:t>
            </a:r>
            <a:r>
              <a:rPr lang="fr-BE" altLang="en-US" sz="2000" dirty="0" smtClean="0">
                <a:ea typeface="ＭＳ Ｐゴシック" pitchFamily="34" charset="-128"/>
              </a:rPr>
              <a:t>le juge national décide</a:t>
            </a:r>
            <a:r>
              <a:rPr lang="fr-BE" altLang="fr-FR" sz="2000" dirty="0" smtClean="0">
                <a:ea typeface="ＭＳ Ｐゴシック" pitchFamily="34" charset="-128"/>
              </a:rPr>
              <a:t>, </a:t>
            </a:r>
            <a:r>
              <a:rPr lang="fr-BE" altLang="fr-FR" sz="2000" u="sng" dirty="0" smtClean="0">
                <a:ea typeface="ＭＳ Ｐゴシック" pitchFamily="34" charset="-128"/>
              </a:rPr>
              <a:t>mais</a:t>
            </a:r>
            <a:r>
              <a:rPr lang="fr-BE" altLang="fr-FR" sz="2000" dirty="0" smtClean="0">
                <a:ea typeface="ＭＳ Ｐゴシック" pitchFamily="34" charset="-128"/>
              </a:rPr>
              <a:t>:</a:t>
            </a:r>
          </a:p>
          <a:p>
            <a:pPr marL="0" indent="0">
              <a:buFontTx/>
              <a:buNone/>
            </a:pPr>
            <a:r>
              <a:rPr lang="fr-BE" altLang="fr-FR" sz="2000" dirty="0" smtClean="0">
                <a:ea typeface="ＭＳ Ｐゴシック" pitchFamily="34" charset="-128"/>
              </a:rPr>
              <a:t>		-</a:t>
            </a:r>
            <a:r>
              <a:rPr lang="fr-BE" altLang="fr-FR" sz="2000" dirty="0" smtClean="0"/>
              <a:t> </a:t>
            </a:r>
            <a:r>
              <a:rPr lang="fr-BE" altLang="en-US" sz="2000" dirty="0" smtClean="0">
                <a:cs typeface="Arial" charset="0"/>
              </a:rPr>
              <a:t>obligation pour les juridictions de dernier ressort, 			</a:t>
            </a:r>
            <a:r>
              <a:rPr lang="fr-BE" altLang="en-US" sz="2000" dirty="0" smtClean="0">
                <a:solidFill>
                  <a:srgbClr val="FF3300"/>
                </a:solidFill>
                <a:cs typeface="Arial" charset="0"/>
              </a:rPr>
              <a:t>sauf </a:t>
            </a:r>
            <a:r>
              <a:rPr lang="fr-BE" altLang="en-US" sz="2000" dirty="0" smtClean="0">
                <a:cs typeface="Arial" charset="0"/>
              </a:rPr>
              <a:t>si </a:t>
            </a:r>
            <a:r>
              <a:rPr lang="fr-BE" altLang="en-US" sz="2000" i="1" dirty="0" smtClean="0">
                <a:cs typeface="Arial" charset="0"/>
              </a:rPr>
              <a:t>acte clair</a:t>
            </a:r>
            <a:r>
              <a:rPr lang="fr-BE" altLang="en-US" sz="2000" dirty="0" smtClean="0">
                <a:cs typeface="Arial" charset="0"/>
              </a:rPr>
              <a:t> et </a:t>
            </a:r>
            <a:r>
              <a:rPr lang="fr-BE" altLang="en-US" sz="2000" i="1" dirty="0" smtClean="0">
                <a:cs typeface="Arial" charset="0"/>
              </a:rPr>
              <a:t>acte éclairé</a:t>
            </a:r>
          </a:p>
          <a:p>
            <a:pPr marL="0" indent="0">
              <a:buFontTx/>
              <a:buNone/>
            </a:pPr>
            <a:r>
              <a:rPr lang="fr-BE" altLang="en-US" sz="2000" i="1" dirty="0" smtClean="0">
                <a:cs typeface="Arial" charset="0"/>
              </a:rPr>
              <a:t>		- </a:t>
            </a:r>
            <a:r>
              <a:rPr lang="fr-BE" altLang="en-US" sz="2000" dirty="0" smtClean="0">
                <a:cs typeface="Arial" charset="0"/>
              </a:rPr>
              <a:t>obligation pour les autres juridictions si question de </a:t>
            </a:r>
            <a:br>
              <a:rPr lang="fr-BE" altLang="en-US" sz="2000" dirty="0" smtClean="0">
                <a:cs typeface="Arial" charset="0"/>
              </a:rPr>
            </a:br>
            <a:r>
              <a:rPr lang="fr-BE" altLang="en-US" sz="2000" dirty="0" smtClean="0">
                <a:cs typeface="Arial" charset="0"/>
              </a:rPr>
              <a:t>                                 validité ou si nouvelle interprétation</a:t>
            </a:r>
          </a:p>
          <a:p>
            <a:pPr marL="0" indent="0">
              <a:buFontTx/>
              <a:buNone/>
            </a:pPr>
            <a:r>
              <a:rPr lang="fr-BE" altLang="en-US" sz="2000" dirty="0" smtClean="0">
                <a:cs typeface="Arial" charset="0"/>
              </a:rPr>
              <a:t>	→ </a:t>
            </a:r>
            <a:r>
              <a:rPr lang="fr-BE" altLang="en-US" sz="2000" dirty="0" smtClean="0">
                <a:solidFill>
                  <a:srgbClr val="FF3300"/>
                </a:solidFill>
                <a:cs typeface="Arial" charset="0"/>
              </a:rPr>
              <a:t>PAS</a:t>
            </a:r>
            <a:r>
              <a:rPr lang="fr-BE" altLang="en-US" sz="2000" dirty="0" smtClean="0">
                <a:cs typeface="Arial" charset="0"/>
              </a:rPr>
              <a:t> de question générale ou </a:t>
            </a:r>
            <a:r>
              <a:rPr lang="fr-BE" altLang="en-US" sz="2000" dirty="0" smtClean="0"/>
              <a:t>hypothétique</a:t>
            </a:r>
          </a:p>
          <a:p>
            <a:pPr marL="0" indent="0">
              <a:buFontTx/>
              <a:buNone/>
            </a:pPr>
            <a:r>
              <a:rPr lang="fr-BE" altLang="en-US" sz="2000" dirty="0" smtClean="0">
                <a:cs typeface="Arial" charset="0"/>
              </a:rPr>
              <a:t>	</a:t>
            </a:r>
          </a:p>
        </p:txBody>
      </p:sp>
      <p:sp>
        <p:nvSpPr>
          <p:cNvPr id="11268"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a:p>
            <a:pPr eaLnBrk="1" hangingPunct="1">
              <a:spcBef>
                <a:spcPct val="0"/>
              </a:spcBef>
              <a:buFontTx/>
              <a:buNone/>
            </a:pPr>
            <a:endParaRPr lang="en-GB" altLang="en-US" sz="1200">
              <a:solidFill>
                <a:schemeClr val="tx1"/>
              </a:solidFill>
              <a:ea typeface="ＭＳ Ｐゴシック" pitchFamily="34" charset="-128"/>
            </a:endParaRPr>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63</a:t>
            </a:fld>
            <a:endParaRPr lang="fr-BE"/>
          </a:p>
        </p:txBody>
      </p:sp>
    </p:spTree>
    <p:extLst>
      <p:ext uri="{BB962C8B-B14F-4D97-AF65-F5344CB8AC3E}">
        <p14:creationId xmlns:p14="http://schemas.microsoft.com/office/powerpoint/2010/main" val="1838447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2"/>
          <p:cNvSpPr>
            <a:spLocks noGrp="1"/>
          </p:cNvSpPr>
          <p:nvPr>
            <p:ph idx="4294967295"/>
          </p:nvPr>
        </p:nvSpPr>
        <p:spPr>
          <a:xfrm>
            <a:off x="971550" y="1773238"/>
            <a:ext cx="7673975" cy="4176712"/>
          </a:xfrm>
          <a:extLst>
            <a:ext uri="{909E8E84-426E-40DD-AFC4-6F175D3DCCD1}">
              <a14:hiddenFill xmlns:a14="http://schemas.microsoft.com/office/drawing/2010/main">
                <a:solidFill>
                  <a:srgbClr val="EAEAEA"/>
                </a:solidFill>
              </a14:hiddenFill>
            </a:ext>
          </a:extLst>
        </p:spPr>
        <p:txBody>
          <a:bodyPr/>
          <a:lstStyle/>
          <a:p>
            <a:pPr marL="0" indent="0">
              <a:buFontTx/>
              <a:buNone/>
            </a:pPr>
            <a:r>
              <a:rPr lang="fr-BE" altLang="en-US" sz="2400" u="sng" dirty="0" smtClean="0"/>
              <a:t>Concernant?</a:t>
            </a:r>
          </a:p>
          <a:p>
            <a:pPr marL="0" indent="0">
              <a:buFontTx/>
              <a:buNone/>
            </a:pPr>
            <a:r>
              <a:rPr lang="fr-BE" altLang="en-US" sz="2400" dirty="0" smtClean="0">
                <a:cs typeface="Arial" charset="0"/>
              </a:rPr>
              <a:t>● </a:t>
            </a:r>
            <a:r>
              <a:rPr lang="fr-BE" altLang="en-US" sz="2400" dirty="0" smtClean="0"/>
              <a:t>Questions sur l’</a:t>
            </a:r>
            <a:r>
              <a:rPr lang="fr-BE" altLang="en-US" sz="2400" i="1" dirty="0" smtClean="0"/>
              <a:t>interprétation </a:t>
            </a:r>
            <a:r>
              <a:rPr lang="fr-BE" altLang="en-US" sz="2400" dirty="0" smtClean="0"/>
              <a:t>du droit de l’UE	</a:t>
            </a:r>
          </a:p>
          <a:p>
            <a:pPr marL="0" indent="0">
              <a:buFontTx/>
              <a:buNone/>
            </a:pPr>
            <a:r>
              <a:rPr lang="fr-BE" altLang="en-US" sz="2400" dirty="0" smtClean="0"/>
              <a:t>		</a:t>
            </a:r>
            <a:r>
              <a:rPr lang="fr-BE" altLang="en-US" sz="2400" dirty="0" smtClean="0">
                <a:solidFill>
                  <a:srgbClr val="FF3300"/>
                </a:solidFill>
              </a:rPr>
              <a:t>PAS</a:t>
            </a:r>
            <a:r>
              <a:rPr lang="fr-BE" altLang="en-US" sz="2400" dirty="0" smtClean="0"/>
              <a:t> sur les règles du droit national				(sauf si le droit national fait référence au 			contenu du droit de l’UE)</a:t>
            </a:r>
          </a:p>
          <a:p>
            <a:pPr marL="0" indent="0">
              <a:buFontTx/>
              <a:buNone/>
            </a:pPr>
            <a:r>
              <a:rPr lang="fr-BE" altLang="en-US" sz="2400" dirty="0" smtClean="0"/>
              <a:t>		</a:t>
            </a:r>
            <a:r>
              <a:rPr lang="fr-BE" altLang="en-US" sz="2400" dirty="0" smtClean="0">
                <a:solidFill>
                  <a:srgbClr val="FF3300"/>
                </a:solidFill>
              </a:rPr>
              <a:t>PAS </a:t>
            </a:r>
            <a:r>
              <a:rPr lang="fr-BE" altLang="en-US" sz="2400" dirty="0" smtClean="0"/>
              <a:t>sur la compatibilité du droit national 			avec le droit de l’UE </a:t>
            </a:r>
          </a:p>
          <a:p>
            <a:pPr marL="0" indent="0">
              <a:buFontTx/>
              <a:buNone/>
            </a:pPr>
            <a:r>
              <a:rPr lang="fr-BE" altLang="en-US" sz="2400" dirty="0" smtClean="0">
                <a:cs typeface="Arial" charset="0"/>
              </a:rPr>
              <a:t>● </a:t>
            </a:r>
            <a:r>
              <a:rPr lang="fr-BE" altLang="en-US" sz="2400" dirty="0" smtClean="0"/>
              <a:t>Questions sur la </a:t>
            </a:r>
            <a:r>
              <a:rPr lang="fr-BE" altLang="en-US" sz="2400" i="1" dirty="0" smtClean="0"/>
              <a:t>validité</a:t>
            </a:r>
            <a:r>
              <a:rPr lang="fr-BE" altLang="en-US" sz="2400" dirty="0" smtClean="0"/>
              <a:t> du droit de l’UE	</a:t>
            </a:r>
          </a:p>
          <a:p>
            <a:pPr marL="0" indent="0">
              <a:buFontTx/>
              <a:buNone/>
            </a:pPr>
            <a:r>
              <a:rPr lang="fr-BE" altLang="en-US" sz="2400" dirty="0" smtClean="0"/>
              <a:t>		</a:t>
            </a:r>
            <a:r>
              <a:rPr lang="fr-BE" altLang="en-US" sz="2400" dirty="0" smtClean="0">
                <a:solidFill>
                  <a:srgbClr val="FF3300"/>
                </a:solidFill>
              </a:rPr>
              <a:t>PAS</a:t>
            </a:r>
            <a:r>
              <a:rPr lang="fr-BE" altLang="en-US" sz="2400" dirty="0" smtClean="0"/>
              <a:t> du droit primaire</a:t>
            </a:r>
          </a:p>
        </p:txBody>
      </p:sp>
      <p:sp>
        <p:nvSpPr>
          <p:cNvPr id="12291"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12293" name="AutoShape 5"/>
          <p:cNvSpPr>
            <a:spLocks noChangeArrowheads="1"/>
          </p:cNvSpPr>
          <p:nvPr/>
        </p:nvSpPr>
        <p:spPr bwMode="auto">
          <a:xfrm>
            <a:off x="2303463" y="2781300"/>
            <a:ext cx="360362" cy="217488"/>
          </a:xfrm>
          <a:prstGeom prst="rightArrow">
            <a:avLst>
              <a:gd name="adj1" fmla="val 50000"/>
              <a:gd name="adj2" fmla="val 41423"/>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sp>
        <p:nvSpPr>
          <p:cNvPr id="12294" name="AutoShape 5"/>
          <p:cNvSpPr>
            <a:spLocks noChangeArrowheads="1"/>
          </p:cNvSpPr>
          <p:nvPr/>
        </p:nvSpPr>
        <p:spPr bwMode="auto">
          <a:xfrm>
            <a:off x="2303463" y="3933825"/>
            <a:ext cx="360362" cy="217488"/>
          </a:xfrm>
          <a:prstGeom prst="rightArrow">
            <a:avLst>
              <a:gd name="adj1" fmla="val 50000"/>
              <a:gd name="adj2" fmla="val 41423"/>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sp>
        <p:nvSpPr>
          <p:cNvPr id="12295" name="AutoShape 5"/>
          <p:cNvSpPr>
            <a:spLocks noChangeArrowheads="1"/>
          </p:cNvSpPr>
          <p:nvPr/>
        </p:nvSpPr>
        <p:spPr bwMode="auto">
          <a:xfrm>
            <a:off x="2303463" y="5157788"/>
            <a:ext cx="360362" cy="217487"/>
          </a:xfrm>
          <a:prstGeom prst="rightArrow">
            <a:avLst>
              <a:gd name="adj1" fmla="val 50000"/>
              <a:gd name="adj2" fmla="val 41423"/>
            </a:avLst>
          </a:prstGeom>
          <a:solidFill>
            <a:srgbClr val="A6A6A6"/>
          </a:solidFill>
          <a:ln w="9525">
            <a:solidFill>
              <a:schemeClr val="tx1"/>
            </a:solidFill>
            <a:miter lim="800000"/>
            <a:headEnd/>
            <a:tailEnd/>
          </a:ln>
        </p:spPr>
        <p:txBody>
          <a:bodyPr wrap="none" anchor="ct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nl-BE" altLang="en-US" sz="2400">
              <a:solidFill>
                <a:schemeClr val="tx1"/>
              </a:solidFill>
              <a:latin typeface="Times New Roman" pitchFamily="18" charset="0"/>
              <a:ea typeface="ＭＳ Ｐゴシック" pitchFamily="34" charset="-128"/>
            </a:endParaRPr>
          </a:p>
        </p:txBody>
      </p:sp>
      <p:sp>
        <p:nvSpPr>
          <p:cNvPr id="10" name="Titel 1"/>
          <p:cNvSpPr txBox="1">
            <a:spLocks/>
          </p:cNvSpPr>
          <p:nvPr/>
        </p:nvSpPr>
        <p:spPr>
          <a:xfrm>
            <a:off x="251520" y="908720"/>
            <a:ext cx="6783387" cy="1143000"/>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Procédure préjudicielle </a:t>
            </a:r>
            <a:r>
              <a:rPr lang="nl-BE" altLang="en-US" sz="3200" dirty="0" smtClean="0"/>
              <a:t>(2)</a:t>
            </a:r>
            <a:endParaRPr lang="nl-BE"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64</a:t>
            </a:fld>
            <a:endParaRPr lang="fr-BE"/>
          </a:p>
        </p:txBody>
      </p:sp>
    </p:spTree>
    <p:extLst>
      <p:ext uri="{BB962C8B-B14F-4D97-AF65-F5344CB8AC3E}">
        <p14:creationId xmlns:p14="http://schemas.microsoft.com/office/powerpoint/2010/main" val="1379438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2"/>
          <p:cNvSpPr>
            <a:spLocks noGrp="1"/>
          </p:cNvSpPr>
          <p:nvPr>
            <p:ph idx="4294967295"/>
          </p:nvPr>
        </p:nvSpPr>
        <p:spPr>
          <a:xfrm>
            <a:off x="715963" y="1989138"/>
            <a:ext cx="8078787" cy="3887787"/>
          </a:xfrm>
          <a:extLst>
            <a:ext uri="{909E8E84-426E-40DD-AFC4-6F175D3DCCD1}">
              <a14:hiddenFill xmlns:a14="http://schemas.microsoft.com/office/drawing/2010/main">
                <a:solidFill>
                  <a:srgbClr val="EAEAEA"/>
                </a:solidFill>
              </a14:hiddenFill>
            </a:ext>
          </a:extLst>
        </p:spPr>
        <p:txBody>
          <a:bodyPr/>
          <a:lstStyle/>
          <a:p>
            <a:pPr marL="0" indent="0">
              <a:spcAft>
                <a:spcPts val="600"/>
              </a:spcAft>
              <a:buFontTx/>
              <a:buNone/>
            </a:pPr>
            <a:r>
              <a:rPr lang="fr-BE" altLang="fr-FR" sz="2400" u="sng" dirty="0" smtClean="0">
                <a:ea typeface="ＭＳ Ｐゴシック" pitchFamily="34" charset="-128"/>
              </a:rPr>
              <a:t>Comment?</a:t>
            </a:r>
          </a:p>
          <a:p>
            <a:pPr marL="0" indent="0">
              <a:spcAft>
                <a:spcPts val="600"/>
              </a:spcAft>
            </a:pPr>
            <a:r>
              <a:rPr lang="fr-BE" altLang="fr-FR" sz="2400" dirty="0" smtClean="0">
                <a:ea typeface="ＭＳ Ｐゴシック" pitchFamily="34" charset="-128"/>
              </a:rPr>
              <a:t> </a:t>
            </a:r>
            <a:r>
              <a:rPr lang="fr-BE" altLang="fr-FR" sz="2400" i="1" dirty="0" smtClean="0">
                <a:ea typeface="ＭＳ Ｐゴシック" pitchFamily="34" charset="-128"/>
              </a:rPr>
              <a:t>Phase écrite </a:t>
            </a:r>
            <a:r>
              <a:rPr lang="fr-BE" altLang="fr-FR" sz="2400" dirty="0" smtClean="0">
                <a:ea typeface="ＭＳ Ｐゴシック" pitchFamily="34" charset="-128"/>
              </a:rPr>
              <a:t>(les parties au litige au principal, les États membres et la Commission peuvent présenter des observations écrites pendant une période de 2m+10j dès réception de la question préjudicielle envoyée par le greffe)</a:t>
            </a:r>
          </a:p>
          <a:p>
            <a:pPr marL="0" indent="0">
              <a:spcAft>
                <a:spcPts val="600"/>
              </a:spcAft>
            </a:pPr>
            <a:r>
              <a:rPr lang="fr-BE" altLang="fr-FR" sz="2400" dirty="0" smtClean="0">
                <a:ea typeface="ＭＳ Ｐゴシック" pitchFamily="34" charset="-128"/>
              </a:rPr>
              <a:t> </a:t>
            </a:r>
            <a:r>
              <a:rPr lang="fr-BE" altLang="fr-FR" sz="2400" i="1" dirty="0" smtClean="0">
                <a:ea typeface="ＭＳ Ｐゴシック" pitchFamily="34" charset="-128"/>
              </a:rPr>
              <a:t>Phase orale</a:t>
            </a:r>
            <a:r>
              <a:rPr lang="fr-BE" altLang="fr-FR" sz="2400" dirty="0" smtClean="0">
                <a:ea typeface="ＭＳ Ｐゴシック" pitchFamily="34" charset="-128"/>
              </a:rPr>
              <a:t>: répondre oralement aux observations écrites des autres pendant l’audience (plaidoirie: 15 à 20 min. par plaideur)</a:t>
            </a:r>
          </a:p>
        </p:txBody>
      </p:sp>
      <p:sp>
        <p:nvSpPr>
          <p:cNvPr id="13315"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Titel 1"/>
          <p:cNvSpPr txBox="1">
            <a:spLocks/>
          </p:cNvSpPr>
          <p:nvPr/>
        </p:nvSpPr>
        <p:spPr>
          <a:xfrm>
            <a:off x="251520" y="908720"/>
            <a:ext cx="6783387" cy="1143000"/>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Procédure préjudicielle </a:t>
            </a:r>
            <a:r>
              <a:rPr lang="nl-BE" altLang="en-US" sz="3200" dirty="0" smtClean="0"/>
              <a:t>(3)</a:t>
            </a:r>
            <a:endParaRPr lang="nl-BE"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65</a:t>
            </a:fld>
            <a:endParaRPr lang="fr-BE"/>
          </a:p>
        </p:txBody>
      </p:sp>
    </p:spTree>
    <p:extLst>
      <p:ext uri="{BB962C8B-B14F-4D97-AF65-F5344CB8AC3E}">
        <p14:creationId xmlns:p14="http://schemas.microsoft.com/office/powerpoint/2010/main" val="30435910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67544" y="2079319"/>
            <a:ext cx="7848600" cy="3744912"/>
          </a:xfrm>
          <a:extLst>
            <a:ext uri="{909E8E84-426E-40DD-AFC4-6F175D3DCCD1}">
              <a14:hiddenFill xmlns:a14="http://schemas.microsoft.com/office/drawing/2010/main">
                <a:solidFill>
                  <a:srgbClr val="EAEAEA"/>
                </a:solidFill>
              </a14:hiddenFill>
            </a:ext>
          </a:extLst>
        </p:spPr>
        <p:txBody>
          <a:bodyPr/>
          <a:lstStyle/>
          <a:p>
            <a:pPr marL="0" indent="0">
              <a:lnSpc>
                <a:spcPct val="80000"/>
              </a:lnSpc>
              <a:buFontTx/>
              <a:buNone/>
            </a:pPr>
            <a:r>
              <a:rPr lang="fr-BE" altLang="fr-FR" sz="2400" u="sng" dirty="0" smtClean="0"/>
              <a:t>Tuyaux?</a:t>
            </a:r>
            <a:endParaRPr lang="fr-BE" altLang="fr-FR" sz="2400" dirty="0" smtClean="0"/>
          </a:p>
          <a:p>
            <a:pPr marL="0" indent="0">
              <a:lnSpc>
                <a:spcPct val="80000"/>
              </a:lnSpc>
            </a:pPr>
            <a:r>
              <a:rPr lang="fr-BE" altLang="fr-FR" sz="2400" dirty="0" smtClean="0"/>
              <a:t> Respecter les délais des agents belges </a:t>
            </a:r>
          </a:p>
          <a:p>
            <a:pPr marL="0" indent="0">
              <a:lnSpc>
                <a:spcPct val="80000"/>
              </a:lnSpc>
            </a:pPr>
            <a:r>
              <a:rPr lang="fr-BE" altLang="fr-FR" sz="2400" dirty="0" smtClean="0"/>
              <a:t> Respecter les lignes directrices des agents belges </a:t>
            </a:r>
          </a:p>
          <a:p>
            <a:pPr marL="0" indent="0">
              <a:lnSpc>
                <a:spcPct val="80000"/>
              </a:lnSpc>
            </a:pPr>
            <a:r>
              <a:rPr lang="fr-BE" altLang="fr-FR" sz="2400" dirty="0" smtClean="0"/>
              <a:t> Suivre les condamnations des autres États membres, vu l’effet </a:t>
            </a:r>
            <a:r>
              <a:rPr lang="fr-BE" altLang="fr-FR" sz="2400" i="1" dirty="0"/>
              <a:t>erga </a:t>
            </a:r>
            <a:r>
              <a:rPr lang="fr-BE" altLang="fr-FR" sz="2400" i="1" dirty="0" err="1"/>
              <a:t>omnes</a:t>
            </a:r>
            <a:r>
              <a:rPr lang="fr-BE" altLang="fr-FR" sz="2400" dirty="0"/>
              <a:t> et </a:t>
            </a:r>
            <a:r>
              <a:rPr lang="fr-BE" altLang="fr-FR" sz="2400" i="1" dirty="0"/>
              <a:t>ex </a:t>
            </a:r>
            <a:r>
              <a:rPr lang="fr-BE" altLang="fr-FR" sz="2400" i="1" dirty="0" err="1"/>
              <a:t>tunc</a:t>
            </a:r>
            <a:r>
              <a:rPr lang="fr-BE" altLang="fr-FR" sz="2400" dirty="0" smtClean="0"/>
              <a:t> des arrêts</a:t>
            </a:r>
            <a:endParaRPr lang="fr-BE" altLang="fr-FR" sz="2400" i="1" dirty="0" smtClean="0"/>
          </a:p>
          <a:p>
            <a:pPr marL="0" indent="0">
              <a:lnSpc>
                <a:spcPct val="80000"/>
              </a:lnSpc>
            </a:pPr>
            <a:r>
              <a:rPr lang="fr-BE" altLang="fr-FR" sz="2400" dirty="0" smtClean="0"/>
              <a:t> La durée moyenne d’une procédure: 15 mois </a:t>
            </a:r>
            <a:r>
              <a:rPr lang="fr-BE" altLang="fr-FR" sz="2400" dirty="0" smtClean="0">
                <a:cs typeface="Arial" charset="0"/>
              </a:rPr>
              <a:t>→</a:t>
            </a:r>
            <a:r>
              <a:rPr lang="fr-BE" altLang="fr-FR" sz="2400" dirty="0" smtClean="0"/>
              <a:t> entre temps déjà travailler au changement éventuel de la réglementation belge pour éviter l’introduction d’une procédure 258 TFUE</a:t>
            </a:r>
          </a:p>
          <a:p>
            <a:pPr marL="0" indent="0">
              <a:lnSpc>
                <a:spcPct val="80000"/>
              </a:lnSpc>
            </a:pPr>
            <a:r>
              <a:rPr lang="fr-BE" altLang="fr-FR" sz="2400" dirty="0" smtClean="0"/>
              <a:t> Expliquer les conséquences concrètes des arrêts éventuels de la CJUE</a:t>
            </a:r>
          </a:p>
        </p:txBody>
      </p:sp>
      <p:sp>
        <p:nvSpPr>
          <p:cNvPr id="14339" name="Tijdelijke aanduiding voor voettekst 3"/>
          <p:cNvSpPr txBox="1">
            <a:spLocks noGrp="1"/>
          </p:cNvSpPr>
          <p:nvPr/>
        </p:nvSpPr>
        <p:spPr bwMode="auto">
          <a:xfrm>
            <a:off x="1447800" y="6248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000">
                <a:solidFill>
                  <a:srgbClr val="621944"/>
                </a:solidFill>
                <a:latin typeface="Arial" charset="0"/>
              </a:defRPr>
            </a:lvl1pPr>
            <a:lvl2pPr marL="742950" indent="-285750" eaLnBrk="0" hangingPunct="0">
              <a:spcBef>
                <a:spcPct val="20000"/>
              </a:spcBef>
              <a:buFont typeface="Arial" charset="0"/>
              <a:buChar char="•"/>
              <a:defRPr sz="2800">
                <a:solidFill>
                  <a:srgbClr val="87888A"/>
                </a:solidFill>
                <a:latin typeface="Arial" charset="0"/>
              </a:defRPr>
            </a:lvl2pPr>
            <a:lvl3pPr marL="1143000" indent="-228600" eaLnBrk="0" hangingPunct="0">
              <a:spcBef>
                <a:spcPct val="20000"/>
              </a:spcBef>
              <a:buChar char="•"/>
              <a:defRPr sz="2400">
                <a:solidFill>
                  <a:srgbClr val="87888A"/>
                </a:solidFill>
                <a:latin typeface="Arial" charset="0"/>
              </a:defRPr>
            </a:lvl3pPr>
            <a:lvl4pPr marL="1600200" indent="-228600" eaLnBrk="0" hangingPunct="0">
              <a:spcBef>
                <a:spcPct val="20000"/>
              </a:spcBef>
              <a:buChar char="–"/>
              <a:defRPr sz="2000">
                <a:solidFill>
                  <a:srgbClr val="87888A"/>
                </a:solidFill>
                <a:latin typeface="Arial" charset="0"/>
              </a:defRPr>
            </a:lvl4pPr>
            <a:lvl5pPr marL="2057400" indent="-228600" eaLnBrk="0" hangingPunct="0">
              <a:spcBef>
                <a:spcPct val="20000"/>
              </a:spcBef>
              <a:buChar char="»"/>
              <a:defRPr sz="2000">
                <a:solidFill>
                  <a:srgbClr val="87888A"/>
                </a:solidFill>
                <a:latin typeface="Arial" charset="0"/>
              </a:defRPr>
            </a:lvl5pPr>
            <a:lvl6pPr marL="2514600" indent="-228600" eaLnBrk="0" fontAlgn="base" hangingPunct="0">
              <a:spcBef>
                <a:spcPct val="20000"/>
              </a:spcBef>
              <a:spcAft>
                <a:spcPct val="0"/>
              </a:spcAft>
              <a:buChar char="»"/>
              <a:defRPr sz="2000">
                <a:solidFill>
                  <a:srgbClr val="87888A"/>
                </a:solidFill>
                <a:latin typeface="Arial" charset="0"/>
              </a:defRPr>
            </a:lvl6pPr>
            <a:lvl7pPr marL="2971800" indent="-228600" eaLnBrk="0" fontAlgn="base" hangingPunct="0">
              <a:spcBef>
                <a:spcPct val="20000"/>
              </a:spcBef>
              <a:spcAft>
                <a:spcPct val="0"/>
              </a:spcAft>
              <a:buChar char="»"/>
              <a:defRPr sz="2000">
                <a:solidFill>
                  <a:srgbClr val="87888A"/>
                </a:solidFill>
                <a:latin typeface="Arial" charset="0"/>
              </a:defRPr>
            </a:lvl7pPr>
            <a:lvl8pPr marL="3429000" indent="-228600" eaLnBrk="0" fontAlgn="base" hangingPunct="0">
              <a:spcBef>
                <a:spcPct val="20000"/>
              </a:spcBef>
              <a:spcAft>
                <a:spcPct val="0"/>
              </a:spcAft>
              <a:buChar char="»"/>
              <a:defRPr sz="2000">
                <a:solidFill>
                  <a:srgbClr val="87888A"/>
                </a:solidFill>
                <a:latin typeface="Arial" charset="0"/>
              </a:defRPr>
            </a:lvl8pPr>
            <a:lvl9pPr marL="3886200" indent="-228600" eaLnBrk="0" fontAlgn="base" hangingPunct="0">
              <a:spcBef>
                <a:spcPct val="20000"/>
              </a:spcBef>
              <a:spcAft>
                <a:spcPct val="0"/>
              </a:spcAft>
              <a:buChar char="»"/>
              <a:defRPr sz="2000">
                <a:solidFill>
                  <a:srgbClr val="87888A"/>
                </a:solidFill>
                <a:latin typeface="Arial" charset="0"/>
              </a:defRPr>
            </a:lvl9pPr>
          </a:lstStyle>
          <a:p>
            <a:pPr eaLnBrk="1" hangingPunct="1">
              <a:spcBef>
                <a:spcPct val="0"/>
              </a:spcBef>
              <a:buFontTx/>
              <a:buNone/>
            </a:pPr>
            <a:endParaRPr lang="en-GB" altLang="en-US" sz="1200">
              <a:solidFill>
                <a:schemeClr val="tx1"/>
              </a:solidFill>
              <a:ea typeface="ＭＳ Ｐゴシック" pitchFamily="34" charset="-128"/>
            </a:endParaRPr>
          </a:p>
        </p:txBody>
      </p:sp>
      <p:sp>
        <p:nvSpPr>
          <p:cNvPr id="7" name="Titel 1"/>
          <p:cNvSpPr txBox="1">
            <a:spLocks/>
          </p:cNvSpPr>
          <p:nvPr/>
        </p:nvSpPr>
        <p:spPr>
          <a:xfrm>
            <a:off x="251520" y="908720"/>
            <a:ext cx="6783387" cy="1143000"/>
          </a:xfrm>
          <a:prstGeom prst="rect">
            <a:avLst/>
          </a:prstGeom>
          <a:extLst>
            <a:ext uri="{909E8E84-426E-40DD-AFC4-6F175D3DCCD1}">
              <a14:hiddenFill xmlns:a14="http://schemas.microsoft.com/office/drawing/2010/main">
                <a:solidFill>
                  <a:srgbClr val="EAEAEA"/>
                </a:solidFill>
              </a14:hiddenFill>
            </a:ext>
          </a:extLst>
        </p:spPr>
        <p:txBody>
          <a:bodyPr vert="horz" lIns="91440" tIns="45720" rIns="91440" bIns="45720" rtlCol="0" anchor="ctr">
            <a:normAutofit/>
          </a:bodyPr>
          <a:lst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a:lstStyle>
          <a:p>
            <a:r>
              <a:rPr lang="fr-BE" altLang="en-US" sz="3200" dirty="0" smtClean="0"/>
              <a:t>Procédure préjudicielle </a:t>
            </a:r>
            <a:r>
              <a:rPr lang="nl-BE" altLang="en-US" sz="3200" dirty="0" smtClean="0"/>
              <a:t>(4)</a:t>
            </a:r>
            <a:endParaRPr lang="nl-BE" altLang="en-US" sz="3200" dirty="0"/>
          </a:p>
        </p:txBody>
      </p:sp>
      <p:sp>
        <p:nvSpPr>
          <p:cNvPr id="2" name="Espace réservé du numéro de diapositive 1"/>
          <p:cNvSpPr>
            <a:spLocks noGrp="1"/>
          </p:cNvSpPr>
          <p:nvPr>
            <p:ph type="sldNum" sz="quarter" idx="12"/>
          </p:nvPr>
        </p:nvSpPr>
        <p:spPr/>
        <p:txBody>
          <a:bodyPr/>
          <a:lstStyle/>
          <a:p>
            <a:fld id="{A4E69D53-DC5D-4522-98FC-D9AD655F59CF}" type="slidenum">
              <a:rPr lang="fr-BE" smtClean="0"/>
              <a:t>66</a:t>
            </a:fld>
            <a:endParaRPr lang="fr-BE"/>
          </a:p>
        </p:txBody>
      </p:sp>
    </p:spTree>
    <p:extLst>
      <p:ext uri="{BB962C8B-B14F-4D97-AF65-F5344CB8AC3E}">
        <p14:creationId xmlns:p14="http://schemas.microsoft.com/office/powerpoint/2010/main" val="35687684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34587"/>
            <a:ext cx="7056438" cy="519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A4E69D53-DC5D-4522-98FC-D9AD655F59CF}" type="slidenum">
              <a:rPr lang="fr-BE" smtClean="0"/>
              <a:t>67</a:t>
            </a:fld>
            <a:endParaRPr lang="fr-BE"/>
          </a:p>
        </p:txBody>
      </p:sp>
    </p:spTree>
    <p:extLst>
      <p:ext uri="{BB962C8B-B14F-4D97-AF65-F5344CB8AC3E}">
        <p14:creationId xmlns:p14="http://schemas.microsoft.com/office/powerpoint/2010/main" val="642462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5061" y="1161490"/>
            <a:ext cx="6088063" cy="5543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A4E69D53-DC5D-4522-98FC-D9AD655F59CF}" type="slidenum">
              <a:rPr lang="fr-BE" smtClean="0"/>
              <a:t>68</a:t>
            </a:fld>
            <a:endParaRPr lang="fr-BE"/>
          </a:p>
        </p:txBody>
      </p:sp>
    </p:spTree>
    <p:extLst>
      <p:ext uri="{BB962C8B-B14F-4D97-AF65-F5344CB8AC3E}">
        <p14:creationId xmlns:p14="http://schemas.microsoft.com/office/powerpoint/2010/main" val="3410693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4038" y="1600200"/>
            <a:ext cx="80359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A4E69D53-DC5D-4522-98FC-D9AD655F59CF}" type="slidenum">
              <a:rPr lang="fr-BE" smtClean="0"/>
              <a:t>69</a:t>
            </a:fld>
            <a:endParaRPr lang="fr-BE"/>
          </a:p>
        </p:txBody>
      </p:sp>
    </p:spTree>
    <p:extLst>
      <p:ext uri="{BB962C8B-B14F-4D97-AF65-F5344CB8AC3E}">
        <p14:creationId xmlns:p14="http://schemas.microsoft.com/office/powerpoint/2010/main" val="424441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(3)</a:t>
            </a:r>
            <a:endParaRPr lang="en-US"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fr-FR" b="1" u="sng" dirty="0"/>
              <a:t>La valeur ajoutée de </a:t>
            </a:r>
            <a:r>
              <a:rPr lang="fr-FR" b="1" u="sng" dirty="0" smtClean="0"/>
              <a:t>SOLVIT</a:t>
            </a:r>
          </a:p>
          <a:p>
            <a:r>
              <a:rPr lang="fr-FR" dirty="0"/>
              <a:t>SOLVIT agit comme sonnette d’alarme avec l’avantage d’être dans un stade </a:t>
            </a:r>
            <a:r>
              <a:rPr lang="fr-FR" dirty="0" smtClean="0"/>
              <a:t>informel </a:t>
            </a:r>
            <a:r>
              <a:rPr lang="fr-FR" dirty="0"/>
              <a:t>du processus de résolution du problème </a:t>
            </a:r>
          </a:p>
          <a:p>
            <a:pPr lvl="1"/>
            <a:r>
              <a:rPr lang="fr-FR" dirty="0"/>
              <a:t>Si un problème se multiplie cela peut être révélateur d’un problème structurel</a:t>
            </a:r>
          </a:p>
          <a:p>
            <a:pPr lvl="1"/>
            <a:r>
              <a:rPr lang="fr-FR" dirty="0"/>
              <a:t>Qui demande une adaptation des textes législatifs et/ou une modification des pratiques administratives  </a:t>
            </a:r>
          </a:p>
          <a:p>
            <a:r>
              <a:rPr lang="fr-FR" dirty="0"/>
              <a:t>Risque d’intervention par la COM</a:t>
            </a:r>
          </a:p>
          <a:p>
            <a:pPr lvl="1"/>
            <a:r>
              <a:rPr lang="fr-FR" dirty="0"/>
              <a:t>La multiplication des plaintes SOLVIT relatives à un même problème structurel = risque de devenir une plainte formelle auprès de la COM</a:t>
            </a:r>
          </a:p>
          <a:p>
            <a:pPr lvl="1"/>
            <a:r>
              <a:rPr lang="fr-FR" dirty="0"/>
              <a:t>Risque de démarches formelles par la </a:t>
            </a:r>
            <a:r>
              <a:rPr lang="fr-FR" dirty="0" smtClean="0"/>
              <a:t>COM</a:t>
            </a:r>
            <a:r>
              <a:rPr lang="fr-FR" dirty="0"/>
              <a:t> </a:t>
            </a:r>
            <a:r>
              <a:rPr lang="fr-FR" dirty="0" smtClean="0"/>
              <a:t>qui </a:t>
            </a:r>
            <a:r>
              <a:rPr lang="fr-FR" dirty="0"/>
              <a:t>peuvent aboutir à un arrêt devant la </a:t>
            </a:r>
            <a:r>
              <a:rPr lang="fr-FR" dirty="0" smtClean="0"/>
              <a:t>CJUE</a:t>
            </a:r>
            <a:endParaRPr lang="fr-FR" dirty="0"/>
          </a:p>
          <a:p>
            <a:r>
              <a:rPr lang="fr-FR" dirty="0"/>
              <a:t>! Conseil : une prise en compte rapide &amp; efficace du problème à sa source</a:t>
            </a:r>
          </a:p>
          <a:p>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7</a:t>
            </a:fld>
            <a:endParaRPr lang="fr-BE"/>
          </a:p>
        </p:txBody>
      </p:sp>
    </p:spTree>
    <p:extLst>
      <p:ext uri="{BB962C8B-B14F-4D97-AF65-F5344CB8AC3E}">
        <p14:creationId xmlns:p14="http://schemas.microsoft.com/office/powerpoint/2010/main" val="1331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773238"/>
            <a:ext cx="8383587" cy="235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432300"/>
            <a:ext cx="7200900" cy="36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A4E69D53-DC5D-4522-98FC-D9AD655F59CF}" type="slidenum">
              <a:rPr lang="fr-BE" smtClean="0"/>
              <a:t>70</a:t>
            </a:fld>
            <a:endParaRPr lang="fr-BE"/>
          </a:p>
        </p:txBody>
      </p:sp>
    </p:spTree>
    <p:extLst>
      <p:ext uri="{BB962C8B-B14F-4D97-AF65-F5344CB8AC3E}">
        <p14:creationId xmlns:p14="http://schemas.microsoft.com/office/powerpoint/2010/main" val="1056398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33375"/>
            <a:ext cx="66960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A4E69D53-DC5D-4522-98FC-D9AD655F59CF}" type="slidenum">
              <a:rPr lang="fr-BE" smtClean="0"/>
              <a:t>71</a:t>
            </a:fld>
            <a:endParaRPr lang="fr-BE"/>
          </a:p>
        </p:txBody>
      </p:sp>
    </p:spTree>
    <p:extLst>
      <p:ext uri="{BB962C8B-B14F-4D97-AF65-F5344CB8AC3E}">
        <p14:creationId xmlns:p14="http://schemas.microsoft.com/office/powerpoint/2010/main" val="40588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(4)</a:t>
            </a:r>
            <a:endParaRPr lang="en-US"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en-US" b="1" u="sng" dirty="0"/>
              <a:t>Moyens </a:t>
            </a:r>
            <a:r>
              <a:rPr lang="en-US" b="1" u="sng" dirty="0" err="1"/>
              <a:t>pratiques</a:t>
            </a:r>
            <a:r>
              <a:rPr lang="en-US" b="1" u="sng" dirty="0"/>
              <a:t> </a:t>
            </a:r>
            <a:r>
              <a:rPr lang="en-US" b="1" u="sng" dirty="0" err="1"/>
              <a:t>d’amélioration</a:t>
            </a:r>
            <a:r>
              <a:rPr lang="en-US" b="1" u="sng" dirty="0"/>
              <a:t> </a:t>
            </a:r>
            <a:endParaRPr lang="en-US" b="1" u="sng" dirty="0" smtClean="0"/>
          </a:p>
          <a:p>
            <a:pPr marL="514350" indent="-514350">
              <a:buFont typeface="+mj-lt"/>
              <a:buAutoNum type="arabicPeriod"/>
            </a:pPr>
            <a:r>
              <a:rPr lang="fr-FR" dirty="0"/>
              <a:t>Mauvaise information et communication déficiente</a:t>
            </a:r>
          </a:p>
          <a:p>
            <a:pPr lvl="1"/>
            <a:r>
              <a:rPr lang="fr-FR" dirty="0"/>
              <a:t>Cause de nombreux problèmes SOLVIT</a:t>
            </a:r>
          </a:p>
          <a:p>
            <a:pPr lvl="1"/>
            <a:r>
              <a:rPr lang="fr-FR" dirty="0"/>
              <a:t>Lacunes constatées en terme de communication:</a:t>
            </a:r>
          </a:p>
          <a:p>
            <a:pPr lvl="2"/>
            <a:r>
              <a:rPr lang="fr-FR" dirty="0"/>
              <a:t>Par rapport aux administrations: meilleure formation du personnel sur le contexte européen</a:t>
            </a:r>
          </a:p>
          <a:p>
            <a:pPr lvl="2"/>
            <a:r>
              <a:rPr lang="fr-FR" dirty="0"/>
              <a:t>Par rapport au public: multilinguisme, information claire et accessible</a:t>
            </a:r>
          </a:p>
          <a:p>
            <a:pPr marL="514350" indent="-514350">
              <a:buFont typeface="+mj-lt"/>
              <a:buAutoNum type="arabicPeriod"/>
            </a:pPr>
            <a:r>
              <a:rPr lang="fr-FR" dirty="0"/>
              <a:t>Exemples de services européens d’informations</a:t>
            </a:r>
          </a:p>
          <a:p>
            <a:pPr lvl="1"/>
            <a:r>
              <a:rPr lang="fr-FR" dirty="0"/>
              <a:t>« Europa », « l’Europe vous conseille », « Europe-direct »</a:t>
            </a:r>
          </a:p>
          <a:p>
            <a:pPr lvl="1"/>
            <a:r>
              <a:rPr lang="fr-FR" dirty="0"/>
              <a:t>Souvent consultés par les citoyens - risque d’interprétation fautive. Ces services sont gratuits, efficaces et rapides.</a:t>
            </a:r>
          </a:p>
          <a:p>
            <a:pPr marL="514350" indent="-514350">
              <a:buFont typeface="+mj-lt"/>
              <a:buAutoNum type="arabicPeriod"/>
            </a:pPr>
            <a:r>
              <a:rPr lang="fr-FR" dirty="0"/>
              <a:t>Il faut veiller à ce que les sites des départements (fédéraux, </a:t>
            </a:r>
            <a:r>
              <a:rPr lang="fr-FR" dirty="0" smtClean="0"/>
              <a:t>fédérés</a:t>
            </a:r>
            <a:r>
              <a:rPr lang="fr-FR" dirty="0"/>
              <a:t>) répondent eux aussi aux attentes des citoyens et/ou </a:t>
            </a:r>
            <a:r>
              <a:rPr lang="fr-FR" dirty="0" smtClean="0"/>
              <a:t>entreprises?</a:t>
            </a:r>
            <a:endParaRPr lang="fr-FR" dirty="0"/>
          </a:p>
          <a:p>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8</a:t>
            </a:fld>
            <a:endParaRPr lang="fr-BE"/>
          </a:p>
        </p:txBody>
      </p:sp>
    </p:spTree>
    <p:extLst>
      <p:ext uri="{BB962C8B-B14F-4D97-AF65-F5344CB8AC3E}">
        <p14:creationId xmlns:p14="http://schemas.microsoft.com/office/powerpoint/2010/main" val="291110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smtClean="0"/>
              <a:t>Solvit</a:t>
            </a:r>
            <a:r>
              <a:rPr lang="fr-BE" dirty="0" smtClean="0"/>
              <a:t> (5)</a:t>
            </a:r>
            <a:endParaRPr lang="en-US" dirty="0"/>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startAt="4"/>
            </a:pPr>
            <a:r>
              <a:rPr lang="fr-FR" dirty="0"/>
              <a:t>Garantir des formations et des mises à jour régulières </a:t>
            </a:r>
            <a:r>
              <a:rPr lang="fr-FR" dirty="0" smtClean="0"/>
              <a:t>des connaissances de </a:t>
            </a:r>
            <a:r>
              <a:rPr lang="fr-FR" dirty="0"/>
              <a:t>la législation européenne applicable </a:t>
            </a:r>
          </a:p>
          <a:p>
            <a:pPr marL="914400" lvl="1" indent="-514350"/>
            <a:r>
              <a:rPr lang="fr-FR" dirty="0"/>
              <a:t>Pour les personnes </a:t>
            </a:r>
            <a:r>
              <a:rPr lang="fr-FR" dirty="0" smtClean="0"/>
              <a:t>dans les administrations </a:t>
            </a:r>
            <a:r>
              <a:rPr lang="fr-FR" dirty="0"/>
              <a:t>qui sont en première ligne avec les citoyens et/ou entreprises</a:t>
            </a:r>
          </a:p>
          <a:p>
            <a:pPr marL="914400" lvl="1" indent="-514350"/>
            <a:r>
              <a:rPr lang="fr-FR" dirty="0" smtClean="0"/>
              <a:t>Formations en </a:t>
            </a:r>
            <a:r>
              <a:rPr lang="fr-FR" dirty="0"/>
              <a:t>lien avec leur activité</a:t>
            </a:r>
          </a:p>
          <a:p>
            <a:pPr marL="914400" lvl="1" indent="-514350"/>
            <a:r>
              <a:rPr lang="fr-FR" dirty="0"/>
              <a:t>Communication </a:t>
            </a:r>
            <a:r>
              <a:rPr lang="fr-FR" dirty="0" smtClean="0"/>
              <a:t>claire </a:t>
            </a:r>
            <a:r>
              <a:rPr lang="fr-FR" dirty="0"/>
              <a:t>afin d’éviter un certain nombre d’incompréhensions</a:t>
            </a:r>
          </a:p>
          <a:p>
            <a:pPr marL="514350" indent="-514350">
              <a:buFont typeface="+mj-lt"/>
              <a:buAutoNum type="arabicPeriod" startAt="4"/>
            </a:pPr>
            <a:endParaRPr lang="en-US" dirty="0"/>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t>9</a:t>
            </a:fld>
            <a:endParaRPr lang="fr-BE"/>
          </a:p>
        </p:txBody>
      </p:sp>
    </p:spTree>
    <p:extLst>
      <p:ext uri="{BB962C8B-B14F-4D97-AF65-F5344CB8AC3E}">
        <p14:creationId xmlns:p14="http://schemas.microsoft.com/office/powerpoint/2010/main" val="3633030525"/>
      </p:ext>
    </p:extLst>
  </p:cSld>
  <p:clrMapOvr>
    <a:masterClrMapping/>
  </p:clrMapOvr>
</p:sld>
</file>

<file path=ppt/theme/theme1.xml><?xml version="1.0" encoding="utf-8"?>
<a:theme xmlns:a="http://schemas.openxmlformats.org/drawingml/2006/main" name="If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dre xmlns="0c039a72-29c5-401d-896f-604f3dbe6102" xsi:nil="true"/>
    <_dlc_DocId xmlns="d4b8094a-6551-4d30-9b14-8eff279dbcc5">Q4AAP7UQTD2N-135-50</_dlc_DocId>
    <_dlc_DocIdUrl xmlns="d4b8094a-6551-4d30-9b14-8eff279dbcc5">
      <Url>http://agoranet.ofoifa.local/organisation/_layouts/15/DocIdRedir.aspx?ID=Q4AAP7UQTD2N-135-50</Url>
      <Description>Q4AAP7UQTD2N-135-50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29E223BC4394AB938486C539252D9" ma:contentTypeVersion="1" ma:contentTypeDescription="Create a new document." ma:contentTypeScope="" ma:versionID="ec51ea8f5d33d21c27c7e202ca348d12">
  <xsd:schema xmlns:xsd="http://www.w3.org/2001/XMLSchema" xmlns:xs="http://www.w3.org/2001/XMLSchema" xmlns:p="http://schemas.microsoft.com/office/2006/metadata/properties" xmlns:ns2="0c039a72-29c5-401d-896f-604f3dbe6102" xmlns:ns3="d4b8094a-6551-4d30-9b14-8eff279dbcc5" targetNamespace="http://schemas.microsoft.com/office/2006/metadata/properties" ma:root="true" ma:fieldsID="6fa000aba0fc11d53feafdcb55344948" ns2:_="" ns3:_="">
    <xsd:import namespace="0c039a72-29c5-401d-896f-604f3dbe6102"/>
    <xsd:import namespace="d4b8094a-6551-4d30-9b14-8eff279dbcc5"/>
    <xsd:element name="properties">
      <xsd:complexType>
        <xsd:sequence>
          <xsd:element name="documentManagement">
            <xsd:complexType>
              <xsd:all>
                <xsd:element ref="ns2:ordr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39a72-29c5-401d-896f-604f3dbe6102" elementFormDefault="qualified">
    <xsd:import namespace="http://schemas.microsoft.com/office/2006/documentManagement/types"/>
    <xsd:import namespace="http://schemas.microsoft.com/office/infopath/2007/PartnerControls"/>
    <xsd:element name="ordre" ma:index="8" nillable="true" ma:displayName="ordre" ma:decimals="0" ma:internalName="ordre">
      <xsd:simpleType>
        <xsd:restriction base="dms:Number">
          <xsd:minInclusive value="1"/>
        </xsd:restriction>
      </xsd:simpleType>
    </xsd:element>
  </xsd:schema>
  <xsd:schema xmlns:xsd="http://www.w3.org/2001/XMLSchema" xmlns:xs="http://www.w3.org/2001/XMLSchema" xmlns:dms="http://schemas.microsoft.com/office/2006/documentManagement/types" xmlns:pc="http://schemas.microsoft.com/office/infopath/2007/PartnerControls" targetNamespace="d4b8094a-6551-4d30-9b14-8eff279dbcc5" elementFormDefault="qualified">
    <xsd:import namespace="http://schemas.microsoft.com/office/2006/documentManagement/types"/>
    <xsd:import namespace="http://schemas.microsoft.com/office/infopath/2007/PartnerControls"/>
    <xsd:element name="_dlc_DocId" ma:index="9" nillable="true" ma:displayName="Valeur d’ID de document" ma:description="Valeur de l’ID de document affecté à cet élément." ma:internalName="_dlc_DocId" ma:readOnly="true">
      <xsd:simpleType>
        <xsd:restriction base="dms:Text"/>
      </xsd:simpleType>
    </xsd:element>
    <xsd:element name="_dlc_DocIdUrl" ma:index="10"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B92D4C-B94A-427C-A4CF-AA3526F5E715}">
  <ds:schemaRefs>
    <ds:schemaRef ds:uri="http://schemas.microsoft.com/sharepoint/v3/contenttype/forms"/>
  </ds:schemaRefs>
</ds:datastoreItem>
</file>

<file path=customXml/itemProps2.xml><?xml version="1.0" encoding="utf-8"?>
<ds:datastoreItem xmlns:ds="http://schemas.openxmlformats.org/officeDocument/2006/customXml" ds:itemID="{80DBE821-6F0D-4A64-BD44-0AC57AFAF45C}">
  <ds:schemaRef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d4b8094a-6551-4d30-9b14-8eff279dbcc5"/>
    <ds:schemaRef ds:uri="0c039a72-29c5-401d-896f-604f3dbe6102"/>
  </ds:schemaRefs>
</ds:datastoreItem>
</file>

<file path=customXml/itemProps3.xml><?xml version="1.0" encoding="utf-8"?>
<ds:datastoreItem xmlns:ds="http://schemas.openxmlformats.org/officeDocument/2006/customXml" ds:itemID="{F5C675AB-E73C-47AB-A6C5-7FD35DF86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39a72-29c5-401d-896f-604f3dbe6102"/>
    <ds:schemaRef ds:uri="d4b8094a-6551-4d30-9b14-8eff279db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C22204E-40F6-4B02-A1CF-89F2FAE933F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Ifa PPT template</Template>
  <TotalTime>14</TotalTime>
  <Words>3219</Words>
  <Application>Microsoft Office PowerPoint</Application>
  <PresentationFormat>Affichage à l'écran (4:3)</PresentationFormat>
  <Paragraphs>483</Paragraphs>
  <Slides>71</Slides>
  <Notes>16</Notes>
  <HiddenSlides>0</HiddenSlides>
  <MMClips>0</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Ifa PPT template</vt:lpstr>
      <vt:lpstr>Conférence IFA – 24-09-2015</vt:lpstr>
      <vt:lpstr>Introduction (1)</vt:lpstr>
      <vt:lpstr>Introduction (2)</vt:lpstr>
      <vt:lpstr>Présentation PowerPoint</vt:lpstr>
      <vt:lpstr>Solvit (1)</vt:lpstr>
      <vt:lpstr>Solvit (2)</vt:lpstr>
      <vt:lpstr>Solvit (3)</vt:lpstr>
      <vt:lpstr>Solvit (4)</vt:lpstr>
      <vt:lpstr>Solvit (5)</vt:lpstr>
      <vt:lpstr>Solvit (6)</vt:lpstr>
      <vt:lpstr>Solvit (7)</vt:lpstr>
      <vt:lpstr>Solvit (8)</vt:lpstr>
      <vt:lpstr>Présentation PowerPoint</vt:lpstr>
      <vt:lpstr>EU Pilot (1)</vt:lpstr>
      <vt:lpstr>EU Pilot (2)</vt:lpstr>
      <vt:lpstr>EU pilot (3)</vt:lpstr>
      <vt:lpstr>EU Pilot (4)</vt:lpstr>
      <vt:lpstr>EU Pilot (5)</vt:lpstr>
      <vt:lpstr>EU Pilot (6)</vt:lpstr>
      <vt:lpstr>EU Pilot (7)</vt:lpstr>
      <vt:lpstr>EU Pilot (8)</vt:lpstr>
      <vt:lpstr>EU Pilot (9)</vt:lpstr>
      <vt:lpstr>EU Pilot (10)</vt:lpstr>
      <vt:lpstr>EU Pilot (11)</vt:lpstr>
      <vt:lpstr>EU Pilot (12)</vt:lpstr>
      <vt:lpstr>EU Pilot (13)</vt:lpstr>
      <vt:lpstr>EU Pilot (14)</vt:lpstr>
      <vt:lpstr>EU Pilot (15)</vt:lpstr>
      <vt:lpstr>Présentation PowerPoint</vt:lpstr>
      <vt:lpstr>III. La PHASE DE TRANSPOSITION des DIRECTIVES EUROPENNES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Inbreukdossier (1)</vt:lpstr>
      <vt:lpstr>4. Inbreukdossier (2)</vt:lpstr>
      <vt:lpstr>4. Inbreukdossier (3)</vt:lpstr>
      <vt:lpstr>4. Inbreukdossier (4)</vt:lpstr>
      <vt:lpstr>4. Inbreukdossier (5)</vt:lpstr>
      <vt:lpstr>4. Inbreukdossier (6)</vt:lpstr>
      <vt:lpstr>4. Inbreukdossier (7)</vt:lpstr>
      <vt:lpstr>4. Inbreukdossier (8)</vt:lpstr>
      <vt:lpstr>Présentation PowerPoint</vt:lpstr>
      <vt:lpstr>Recours en manquement (1)</vt:lpstr>
      <vt:lpstr>Présentation PowerPoint</vt:lpstr>
      <vt:lpstr>Présentation PowerPoint</vt:lpstr>
      <vt:lpstr>Présentation PowerPoint</vt:lpstr>
      <vt:lpstr>Présentation PowerPoint</vt:lpstr>
      <vt:lpstr>Présentation PowerPoint</vt:lpstr>
      <vt:lpstr>Présentation PowerPoint</vt:lpstr>
      <vt:lpstr>Procédure préjudicielle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Gisèle Simon</dc:creator>
  <cp:lastModifiedBy>Vincent Pajera</cp:lastModifiedBy>
  <cp:revision>41</cp:revision>
  <cp:lastPrinted>2015-09-17T14:57:21Z</cp:lastPrinted>
  <dcterms:created xsi:type="dcterms:W3CDTF">2015-08-11T07:56:44Z</dcterms:created>
  <dcterms:modified xsi:type="dcterms:W3CDTF">2015-09-23T05:48:40Z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0x01010023E29E223BC4394AB938486C539252D9</vt:lpwstr>
  </property>
  <property fmtid="{D5CDD505-2E9C-101B-9397-08002B2CF9AE}" pid="3" name="_dlc_DocIdItemGuid">
    <vt:lpwstr>246f1526-51d7-4bb5-93ab-f89c2407a501</vt:lpwstr>
  </property>
  <property fmtid="{D5CDD505-2E9C-101B-9397-08002B2CF9AE}" pid="4" name="TitusGUID">
    <vt:lpwstr>c45142c6-b81c-4cba-aa3f-9e5968bfe86b</vt:lpwstr>
  </property>
  <property fmtid="{D5CDD505-2E9C-101B-9397-08002B2CF9AE}" pid="5" name="BE_ForeignAffairsClassification">
    <vt:lpwstr>Non classifié - Niet geclassificeerd</vt:lpwstr>
  </property>
  <property fmtid="{D5CDD505-2E9C-101B-9397-08002B2CF9AE}" pid="6" name="BE_ForeignAffairsMarkering">
    <vt:lpwstr>Markering inactief - Marquage inactif</vt:lpwstr>
  </property>
</Properties>
</file>