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29"/>
  </p:notesMasterIdLst>
  <p:handoutMasterIdLst>
    <p:handoutMasterId r:id="rId30"/>
  </p:handoutMasterIdLst>
  <p:sldIdLst>
    <p:sldId id="343" r:id="rId6"/>
    <p:sldId id="357" r:id="rId7"/>
    <p:sldId id="347" r:id="rId8"/>
    <p:sldId id="344" r:id="rId9"/>
    <p:sldId id="329" r:id="rId10"/>
    <p:sldId id="331" r:id="rId11"/>
    <p:sldId id="362" r:id="rId12"/>
    <p:sldId id="333" r:id="rId13"/>
    <p:sldId id="336" r:id="rId14"/>
    <p:sldId id="348" r:id="rId15"/>
    <p:sldId id="349" r:id="rId16"/>
    <p:sldId id="337" r:id="rId17"/>
    <p:sldId id="363" r:id="rId18"/>
    <p:sldId id="354" r:id="rId19"/>
    <p:sldId id="339" r:id="rId20"/>
    <p:sldId id="350" r:id="rId21"/>
    <p:sldId id="359" r:id="rId22"/>
    <p:sldId id="360" r:id="rId23"/>
    <p:sldId id="361" r:id="rId24"/>
    <p:sldId id="351" r:id="rId25"/>
    <p:sldId id="340" r:id="rId26"/>
    <p:sldId id="355" r:id="rId27"/>
    <p:sldId id="356" r:id="rId28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678" y="2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80702F-DC28-4689-8EBA-73802D70DB18}" type="datetimeFigureOut">
              <a:rPr lang="en-US" smtClean="0"/>
              <a:t>16/12/2016</a:t>
            </a:fld>
            <a:endParaRPr lang="en-US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AE2A19-D674-4344-8F65-C2B81D28ED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2610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39C675-23B4-40C0-B4AA-45DF542E584E}" type="datetimeFigureOut">
              <a:rPr lang="en-US" smtClean="0"/>
              <a:t>16/12/2016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202CDD-8388-4E50-8CF9-A92F7CDFA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273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202CDD-8388-4E50-8CF9-A92F7CDFA34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4252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34041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7748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7748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17627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63137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74583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29739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70336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70336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54938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11560" y="3933056"/>
            <a:ext cx="7772400" cy="747514"/>
          </a:xfrm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fr-BE" sz="4000" b="1" kern="1200" cap="all" baseline="0" dirty="0">
                <a:solidFill>
                  <a:srgbClr val="C4594A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Modifiez le style du titre</a:t>
            </a:r>
            <a:endParaRPr lang="fr-B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11560" y="4941168"/>
            <a:ext cx="7776864" cy="697632"/>
          </a:xfrm>
        </p:spPr>
        <p:txBody>
          <a:bodyPr>
            <a:noAutofit/>
          </a:bodyPr>
          <a:lstStyle>
            <a:lvl1pPr marL="0" indent="0" algn="l">
              <a:buNone/>
              <a:defRPr lang="fr-BE" sz="3200" b="1" kern="1200" cap="all" baseline="0" dirty="0">
                <a:solidFill>
                  <a:srgbClr val="33817E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BE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0BF60-47FE-4A21-A48C-7691AB698107}" type="datetime1">
              <a:rPr lang="fr-BE" smtClean="0"/>
              <a:t>16/12/2016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69D53-DC5D-4522-98FC-D9AD655F59CF}" type="slidenum">
              <a:rPr lang="fr-BE" smtClean="0"/>
              <a:t>‹#›</a:t>
            </a:fld>
            <a:endParaRPr lang="fr-BE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01874"/>
            <a:ext cx="9144000" cy="2745103"/>
          </a:xfrm>
          <a:prstGeom prst="rect">
            <a:avLst/>
          </a:prstGeom>
          <a:noFill/>
        </p:spPr>
      </p:pic>
      <p:pic>
        <p:nvPicPr>
          <p:cNvPr id="8" name="Image 7" descr="IFA_PPT_fond.png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637" b="85313"/>
          <a:stretch/>
        </p:blipFill>
        <p:spPr>
          <a:xfrm>
            <a:off x="0" y="3702132"/>
            <a:ext cx="9144000" cy="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2658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930CC-FB79-47FF-8C07-A93E26013761}" type="datetime1">
              <a:rPr lang="fr-BE" smtClean="0"/>
              <a:t>16/12/2016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69D53-DC5D-4522-98FC-D9AD655F59CF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91104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3250B-FEA6-45ED-8852-FE637507AC2F}" type="datetime1">
              <a:rPr lang="fr-BE" smtClean="0"/>
              <a:t>16/12/2016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69D53-DC5D-4522-98FC-D9AD655F59CF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07139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1268760"/>
            <a:ext cx="8229600" cy="504056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BB6B-A2C7-415D-B188-374FB9F13121}" type="datetime1">
              <a:rPr lang="fr-BE" smtClean="0"/>
              <a:t>16/12/2016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69D53-DC5D-4522-98FC-D9AD655F59CF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91244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3568" y="4437112"/>
            <a:ext cx="7772400" cy="1362075"/>
          </a:xfrm>
        </p:spPr>
        <p:txBody>
          <a:bodyPr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fr-BE" sz="4000" b="1" kern="1200" cap="all" baseline="0" dirty="0">
                <a:solidFill>
                  <a:srgbClr val="33817E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Modifiez le style du titre</a:t>
            </a:r>
            <a:endParaRPr lang="fr-BE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FE1C6-206C-43B6-BA1F-7C1B475CC7A3}" type="datetime1">
              <a:rPr lang="fr-BE" smtClean="0"/>
              <a:t>16/12/2016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69D53-DC5D-4522-98FC-D9AD655F59CF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456057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844824"/>
            <a:ext cx="4038600" cy="42813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844824"/>
            <a:ext cx="4038600" cy="42813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BBE0E-8131-47EB-BFA2-484ED56596B9}" type="datetime1">
              <a:rPr lang="fr-BE" smtClean="0"/>
              <a:t>16/12/2016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69D53-DC5D-4522-98FC-D9AD655F59CF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26790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700807"/>
            <a:ext cx="4040188" cy="474067"/>
          </a:xfrm>
        </p:spPr>
        <p:txBody>
          <a:bodyPr anchor="b">
            <a:noAutofit/>
          </a:bodyPr>
          <a:lstStyle>
            <a:lvl1pPr marL="0" indent="0">
              <a:buNone/>
              <a:defRPr lang="fr-FR" sz="2400" b="1" kern="1200" dirty="0" smtClean="0">
                <a:solidFill>
                  <a:srgbClr val="33817E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700807"/>
            <a:ext cx="4041775" cy="474067"/>
          </a:xfrm>
        </p:spPr>
        <p:txBody>
          <a:bodyPr anchor="b"/>
          <a:lstStyle>
            <a:lvl1pPr marL="0" indent="0">
              <a:buNone/>
              <a:defRPr lang="fr-FR" sz="2400" b="1" kern="1200" dirty="0" smtClean="0">
                <a:solidFill>
                  <a:srgbClr val="33817E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CE8A2-BDBD-47BA-91D0-C9046B903635}" type="datetime1">
              <a:rPr lang="fr-BE" smtClean="0"/>
              <a:t>16/12/2016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69D53-DC5D-4522-98FC-D9AD655F59CF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60979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74D25-2FBB-448F-9BB2-6C52FC446DF2}" type="datetime1">
              <a:rPr lang="fr-BE" smtClean="0"/>
              <a:t>16/12/2016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69D53-DC5D-4522-98FC-D9AD655F59CF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80156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BF5AD-EC42-4781-A72B-F20AA3A9659E}" type="datetime1">
              <a:rPr lang="fr-BE" smtClean="0"/>
              <a:t>16/12/2016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69D53-DC5D-4522-98FC-D9AD655F59CF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34799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02648-C17C-42DE-A6EE-68CBE05EE92E}" type="datetime1">
              <a:rPr lang="fr-BE" smtClean="0"/>
              <a:t>16/12/2016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69D53-DC5D-4522-98FC-D9AD655F59CF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39657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97D80-2DA7-4617-93F4-F0B8427D0FCB}" type="datetime1">
              <a:rPr lang="fr-BE" smtClean="0"/>
              <a:t>16/12/2016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69D53-DC5D-4522-98FC-D9AD655F59CF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62050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67544" y="1124744"/>
            <a:ext cx="8229600" cy="5809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  <a:endParaRPr lang="fr-BE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988840"/>
            <a:ext cx="8229600" cy="41373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fr-BE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67BD38-8BDA-4954-A59E-DC0E2EB02870}" type="datetime1">
              <a:rPr lang="fr-BE" smtClean="0"/>
              <a:t>16/12/2016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E69D53-DC5D-4522-98FC-D9AD655F59CF}" type="slidenum">
              <a:rPr lang="fr-BE" smtClean="0"/>
              <a:t>‹#›</a:t>
            </a:fld>
            <a:endParaRPr lang="fr-BE"/>
          </a:p>
        </p:txBody>
      </p:sp>
      <p:pic>
        <p:nvPicPr>
          <p:cNvPr id="7" name="Image 1" descr="IFA_PPT_fond.png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" b="85386"/>
          <a:stretch/>
        </p:blipFill>
        <p:spPr>
          <a:xfrm>
            <a:off x="0" y="0"/>
            <a:ext cx="9144000" cy="1002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4504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lang="fr-FR" sz="4000" b="1" kern="1200" cap="all" baseline="0" dirty="0" smtClean="0">
          <a:solidFill>
            <a:srgbClr val="C4594A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3356992"/>
            <a:ext cx="8229600" cy="1132880"/>
          </a:xfrm>
        </p:spPr>
        <p:txBody>
          <a:bodyPr/>
          <a:lstStyle/>
          <a:p>
            <a:pPr marL="0" indent="0" algn="ctr">
              <a:buNone/>
            </a:pPr>
            <a:r>
              <a:rPr lang="fr-BE" sz="3600" b="1" dirty="0">
                <a:solidFill>
                  <a:schemeClr val="accent1"/>
                </a:solidFill>
              </a:rPr>
              <a:t>3</a:t>
            </a:r>
            <a:r>
              <a:rPr lang="fr-BE" sz="3600" b="1" dirty="0" smtClean="0">
                <a:solidFill>
                  <a:schemeClr val="accent1"/>
                </a:solidFill>
              </a:rPr>
              <a:t>. INBREUKDOSSIER</a:t>
            </a:r>
            <a:endParaRPr lang="nl-BE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endParaRPr lang="nl-BE" sz="3600" b="1" dirty="0">
              <a:solidFill>
                <a:schemeClr val="accent1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69D53-DC5D-4522-98FC-D9AD655F59CF}" type="slidenum">
              <a:rPr lang="fr-BE" smtClean="0"/>
              <a:t>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600770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3356992"/>
            <a:ext cx="8229600" cy="1132880"/>
          </a:xfrm>
        </p:spPr>
        <p:txBody>
          <a:bodyPr/>
          <a:lstStyle/>
          <a:p>
            <a:pPr marL="0" indent="0" algn="ctr">
              <a:buNone/>
            </a:pPr>
            <a:r>
              <a:rPr lang="fr-BE" sz="3600" b="1" dirty="0">
                <a:solidFill>
                  <a:schemeClr val="accent1"/>
                </a:solidFill>
              </a:rPr>
              <a:t>5</a:t>
            </a:r>
            <a:r>
              <a:rPr lang="fr-BE" sz="3600" b="1" dirty="0" smtClean="0">
                <a:solidFill>
                  <a:schemeClr val="accent1"/>
                </a:solidFill>
              </a:rPr>
              <a:t>. PREJUDICIELE VRAAG</a:t>
            </a:r>
            <a:endParaRPr lang="nl-BE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endParaRPr lang="nl-BE" sz="3600" b="1" dirty="0">
              <a:solidFill>
                <a:schemeClr val="accent1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69D53-DC5D-4522-98FC-D9AD655F59CF}" type="slidenum">
              <a:rPr lang="fr-BE" smtClean="0"/>
              <a:t>10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608525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778" y="1772816"/>
            <a:ext cx="4320480" cy="48245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nl-BE" dirty="0">
                <a:solidFill>
                  <a:schemeClr val="accent1"/>
                </a:solidFill>
              </a:rPr>
              <a:t>Klacht bij </a:t>
            </a:r>
            <a:r>
              <a:rPr lang="nl-BE" dirty="0" err="1">
                <a:solidFill>
                  <a:schemeClr val="accent1"/>
                </a:solidFill>
              </a:rPr>
              <a:t>Solvit</a:t>
            </a:r>
            <a:r>
              <a:rPr lang="nl-BE" dirty="0">
                <a:solidFill>
                  <a:schemeClr val="accent1"/>
                </a:solidFill>
              </a:rPr>
              <a:t> </a:t>
            </a:r>
            <a:r>
              <a:rPr lang="nl-BE" dirty="0" smtClean="0">
                <a:solidFill>
                  <a:schemeClr val="accent1"/>
                </a:solidFill>
              </a:rPr>
              <a:t>/ COM </a:t>
            </a:r>
          </a:p>
          <a:p>
            <a:pPr marL="0" indent="0" algn="ctr">
              <a:buNone/>
            </a:pPr>
            <a:r>
              <a:rPr lang="nl-BE" dirty="0" smtClean="0">
                <a:solidFill>
                  <a:schemeClr val="accent1"/>
                </a:solidFill>
              </a:rPr>
              <a:t>↓</a:t>
            </a:r>
            <a:endParaRPr lang="nl-BE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r>
              <a:rPr lang="nl-BE" dirty="0" smtClean="0">
                <a:solidFill>
                  <a:schemeClr val="accent1"/>
                </a:solidFill>
              </a:rPr>
              <a:t>EU </a:t>
            </a:r>
            <a:r>
              <a:rPr lang="nl-BE" dirty="0">
                <a:solidFill>
                  <a:schemeClr val="accent1"/>
                </a:solidFill>
              </a:rPr>
              <a:t>Pilot </a:t>
            </a:r>
            <a:endParaRPr lang="nl-BE" dirty="0" smtClean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r>
              <a:rPr lang="nl-BE" dirty="0" smtClean="0">
                <a:solidFill>
                  <a:schemeClr val="accent1"/>
                </a:solidFill>
              </a:rPr>
              <a:t>↓</a:t>
            </a:r>
            <a:endParaRPr lang="nl-BE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r>
              <a:rPr lang="nl-BE" dirty="0">
                <a:solidFill>
                  <a:schemeClr val="accent1"/>
                </a:solidFill>
              </a:rPr>
              <a:t>I</a:t>
            </a:r>
            <a:r>
              <a:rPr lang="nl-BE" dirty="0" smtClean="0">
                <a:solidFill>
                  <a:schemeClr val="accent1"/>
                </a:solidFill>
              </a:rPr>
              <a:t>nbreukdossier </a:t>
            </a:r>
          </a:p>
          <a:p>
            <a:pPr marL="0" indent="0" algn="ctr">
              <a:buNone/>
            </a:pPr>
            <a:r>
              <a:rPr lang="nl-BE" dirty="0" smtClean="0">
                <a:solidFill>
                  <a:schemeClr val="accent1"/>
                </a:solidFill>
              </a:rPr>
              <a:t>↓</a:t>
            </a:r>
          </a:p>
          <a:p>
            <a:pPr marL="0" indent="0" algn="ctr">
              <a:buNone/>
            </a:pPr>
            <a:r>
              <a:rPr lang="nl-BE" dirty="0" smtClean="0">
                <a:solidFill>
                  <a:schemeClr val="accent1"/>
                </a:solidFill>
              </a:rPr>
              <a:t>Veroordeling </a:t>
            </a:r>
            <a:r>
              <a:rPr lang="nl-BE" dirty="0" err="1" smtClean="0">
                <a:solidFill>
                  <a:schemeClr val="accent1"/>
                </a:solidFill>
              </a:rPr>
              <a:t>HvJ</a:t>
            </a:r>
            <a:endParaRPr lang="nl-BE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endParaRPr lang="fr-BE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nl-BE" sz="3600" b="1" dirty="0">
              <a:solidFill>
                <a:schemeClr val="accent1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69D53-DC5D-4522-98FC-D9AD655F59CF}" type="slidenum">
              <a:rPr lang="fr-BE" smtClean="0"/>
              <a:t>11</a:t>
            </a:fld>
            <a:endParaRPr lang="fr-BE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4427984" y="1772816"/>
            <a:ext cx="4536504" cy="4824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nl-BE" b="1" dirty="0" smtClean="0">
                <a:solidFill>
                  <a:schemeClr val="accent1"/>
                </a:solidFill>
              </a:rPr>
              <a:t>Klacht bij nationale rechter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nl-BE" b="1" dirty="0" smtClean="0">
                <a:solidFill>
                  <a:schemeClr val="accent1"/>
                </a:solidFill>
              </a:rPr>
              <a:t>↓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nl-BE" b="1" dirty="0" smtClean="0">
                <a:solidFill>
                  <a:schemeClr val="accent1"/>
                </a:solidFill>
              </a:rPr>
              <a:t>“Veroordeling” </a:t>
            </a:r>
            <a:r>
              <a:rPr lang="nl-BE" b="1" dirty="0" err="1" smtClean="0">
                <a:solidFill>
                  <a:schemeClr val="accent1"/>
                </a:solidFill>
              </a:rPr>
              <a:t>HvJ</a:t>
            </a:r>
            <a:endParaRPr lang="nl-BE" b="1" dirty="0" smtClean="0">
              <a:solidFill>
                <a:schemeClr val="accent1"/>
              </a:solidFill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fr-BE" b="1" dirty="0" smtClean="0">
              <a:solidFill>
                <a:schemeClr val="accent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nl-BE" sz="3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47822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el 1"/>
          <p:cNvSpPr>
            <a:spLocks noGrp="1"/>
          </p:cNvSpPr>
          <p:nvPr>
            <p:ph type="title" idx="4294967295"/>
          </p:nvPr>
        </p:nvSpPr>
        <p:spPr>
          <a:xfrm>
            <a:off x="342106" y="836712"/>
            <a:ext cx="6783387" cy="1143000"/>
          </a:xfrm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</a:extLst>
        </p:spPr>
        <p:txBody>
          <a:bodyPr/>
          <a:lstStyle/>
          <a:p>
            <a:r>
              <a:rPr lang="nl-BE" altLang="en-US" sz="3200" b="1" dirty="0"/>
              <a:t>WANNEER?</a:t>
            </a:r>
          </a:p>
        </p:txBody>
      </p:sp>
      <p:sp>
        <p:nvSpPr>
          <p:cNvPr id="11267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342106" y="1768524"/>
            <a:ext cx="8262342" cy="5089475"/>
          </a:xfrm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</a:extLst>
        </p:spPr>
        <p:txBody>
          <a:bodyPr>
            <a:normAutofit/>
          </a:bodyPr>
          <a:lstStyle/>
          <a:p>
            <a:pPr marL="0" indent="0">
              <a:buFontTx/>
              <a:buNone/>
            </a:pPr>
            <a:r>
              <a:rPr lang="nl-BE" altLang="en-US" sz="2400" u="sng" dirty="0"/>
              <a:t>Indien</a:t>
            </a:r>
            <a:r>
              <a:rPr lang="nl-BE" altLang="en-US" sz="2400" dirty="0"/>
              <a:t> 	</a:t>
            </a:r>
            <a:r>
              <a:rPr lang="en-US" altLang="en-US" sz="2400" dirty="0"/>
              <a:t>e</a:t>
            </a:r>
            <a:r>
              <a:rPr lang="nl-BE" altLang="en-US" sz="2400" dirty="0"/>
              <a:t>en nationale rechter wordt geconfronteerd met een</a:t>
            </a:r>
            <a:r>
              <a:rPr lang="en-US" altLang="en-US" sz="2400" dirty="0"/>
              <a:t> 	</a:t>
            </a:r>
            <a:r>
              <a:rPr lang="nl-BE" altLang="en-US" sz="2400" i="1" dirty="0"/>
              <a:t>probleem van EU-recht</a:t>
            </a:r>
            <a:r>
              <a:rPr lang="nl-BE" altLang="en-US" sz="2400" dirty="0"/>
              <a:t> (geldigheid of interpretatie) en hij 	een </a:t>
            </a:r>
            <a:r>
              <a:rPr lang="nl-BE" altLang="en-US" sz="2400" i="1" dirty="0"/>
              <a:t>oplossing noodzakelijk</a:t>
            </a:r>
            <a:r>
              <a:rPr lang="nl-BE" altLang="en-US" sz="2400" dirty="0"/>
              <a:t> acht vooraleer uitspraak te 	kunnen doen</a:t>
            </a:r>
            <a:r>
              <a:rPr lang="en-US" altLang="en-US" sz="2400" dirty="0"/>
              <a:t>, </a:t>
            </a:r>
            <a:r>
              <a:rPr lang="nl-BE" altLang="en-US" sz="2400" dirty="0"/>
              <a:t>kan/moet hij aan het</a:t>
            </a:r>
            <a:r>
              <a:rPr lang="en-US" altLang="en-US" sz="2400" dirty="0"/>
              <a:t> </a:t>
            </a:r>
            <a:r>
              <a:rPr lang="nl-BE" altLang="en-US" sz="2400" dirty="0"/>
              <a:t>HJEU de nodige 	aanwijzingen vragen </a:t>
            </a:r>
            <a:r>
              <a:rPr lang="nl-BE" altLang="en-US" sz="1800" dirty="0"/>
              <a:t>(artikel 267 VWEU).</a:t>
            </a:r>
            <a:endParaRPr lang="nl-BE" altLang="en-US" sz="2400" b="1" dirty="0"/>
          </a:p>
          <a:p>
            <a:pPr marL="0" indent="0">
              <a:buFontTx/>
              <a:buNone/>
            </a:pPr>
            <a:r>
              <a:rPr lang="nl-BE" altLang="en-US" sz="2400" b="1" dirty="0"/>
              <a:t>	= prejudiciële</a:t>
            </a:r>
            <a:r>
              <a:rPr lang="en-US" altLang="en-US" sz="2400" b="1" dirty="0"/>
              <a:t> </a:t>
            </a:r>
            <a:r>
              <a:rPr lang="nl-BE" altLang="en-US" sz="2400" b="1" dirty="0"/>
              <a:t>procedure</a:t>
            </a:r>
          </a:p>
          <a:p>
            <a:pPr marL="0" indent="0">
              <a:buFontTx/>
              <a:buNone/>
            </a:pPr>
            <a:endParaRPr lang="nl-BE" altLang="en-US" sz="1000" dirty="0"/>
          </a:p>
          <a:p>
            <a:pPr marL="0" indent="0">
              <a:spcBef>
                <a:spcPts val="0"/>
              </a:spcBef>
              <a:buNone/>
            </a:pPr>
            <a:endParaRPr lang="nl-NL" altLang="en-US" sz="2000" dirty="0">
              <a:cs typeface="Arial" charset="0"/>
            </a:endParaRPr>
          </a:p>
          <a:p>
            <a:pPr marL="0" indent="0">
              <a:spcAft>
                <a:spcPts val="600"/>
              </a:spcAft>
              <a:buNone/>
            </a:pPr>
            <a:r>
              <a:rPr lang="nl-BE" altLang="fr-FR" sz="2400" dirty="0">
                <a:ea typeface="ＭＳ Ｐゴシック" pitchFamily="34" charset="-128"/>
              </a:rPr>
              <a:t>	Schriftelijke opmerkingen </a:t>
            </a:r>
            <a:r>
              <a:rPr lang="nl-BE" altLang="fr-FR" sz="2000" dirty="0">
                <a:ea typeface="ＭＳ Ｐゴシック" pitchFamily="34" charset="-128"/>
              </a:rPr>
              <a:t>(2m+10d) </a:t>
            </a:r>
            <a:r>
              <a:rPr lang="nl-NL" altLang="fr-FR" sz="2400" dirty="0">
                <a:ea typeface="ＭＳ Ｐゴシック" pitchFamily="34" charset="-128"/>
                <a:cs typeface="Arial" charset="0"/>
              </a:rPr>
              <a:t>→ ev. pleidooi → ev. 	conclusie advocaat-generaal → arrest </a:t>
            </a:r>
          </a:p>
          <a:p>
            <a:pPr marL="0" indent="0">
              <a:spcBef>
                <a:spcPts val="0"/>
              </a:spcBef>
              <a:buNone/>
            </a:pPr>
            <a:endParaRPr lang="nl-NL" altLang="en-US" sz="2400" dirty="0">
              <a:ea typeface="ＭＳ Ｐゴシック" pitchFamily="34" charset="-128"/>
              <a:cs typeface="Arial" charset="0"/>
            </a:endParaRPr>
          </a:p>
          <a:p>
            <a:pPr marL="0" indent="0">
              <a:spcAft>
                <a:spcPts val="600"/>
              </a:spcAft>
              <a:buNone/>
            </a:pPr>
            <a:r>
              <a:rPr lang="nl-NL" altLang="en-US" sz="2400" u="sng" dirty="0">
                <a:ea typeface="ＭＳ Ｐゴシック" pitchFamily="34" charset="-128"/>
                <a:cs typeface="Arial" charset="0"/>
              </a:rPr>
              <a:t>Duur?</a:t>
            </a:r>
            <a:r>
              <a:rPr lang="nl-NL" altLang="en-US" sz="2400" dirty="0">
                <a:ea typeface="ＭＳ Ｐゴシック" pitchFamily="34" charset="-128"/>
                <a:cs typeface="Arial" charset="0"/>
              </a:rPr>
              <a:t> 15-tal maanden</a:t>
            </a:r>
            <a:endParaRPr lang="nl-BE" altLang="en-US" sz="2400" u="sng" dirty="0">
              <a:cs typeface="Arial" charset="0"/>
            </a:endParaRPr>
          </a:p>
        </p:txBody>
      </p:sp>
      <p:sp>
        <p:nvSpPr>
          <p:cNvPr id="11268" name="Tijdelijke aanduiding voor voettekst 3"/>
          <p:cNvSpPr txBox="1">
            <a:spLocks noGrp="1"/>
          </p:cNvSpPr>
          <p:nvPr/>
        </p:nvSpPr>
        <p:spPr bwMode="auto">
          <a:xfrm>
            <a:off x="1447800" y="6248400"/>
            <a:ext cx="457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000">
                <a:solidFill>
                  <a:srgbClr val="621944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•"/>
              <a:defRPr sz="2800">
                <a:solidFill>
                  <a:srgbClr val="87888A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87888A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87888A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87888A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200">
              <a:solidFill>
                <a:schemeClr val="tx1"/>
              </a:solidFill>
              <a:ea typeface="ＭＳ Ｐゴシック" pitchFamily="34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20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9" name="Tijdelijke aanduiding voor dianummer 4"/>
          <p:cNvSpPr txBox="1">
            <a:spLocks noGrp="1"/>
          </p:cNvSpPr>
          <p:nvPr/>
        </p:nvSpPr>
        <p:spPr bwMode="auto">
          <a:xfrm>
            <a:off x="6588224" y="62484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000">
                <a:solidFill>
                  <a:srgbClr val="621944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•"/>
              <a:defRPr sz="2800">
                <a:solidFill>
                  <a:srgbClr val="87888A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87888A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87888A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87888A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C0858E43-4665-41E2-834A-5DBD6FD6FF10}" type="slidenum">
              <a:rPr lang="nl-NL" altLang="en-US" sz="1400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rPr>
              <a:pPr algn="r" eaLnBrk="1" hangingPunct="1">
                <a:spcBef>
                  <a:spcPct val="0"/>
                </a:spcBef>
                <a:buFontTx/>
                <a:buNone/>
              </a:pPr>
              <a:t>12</a:t>
            </a:fld>
            <a:r>
              <a:rPr lang="nl-NL" altLang="en-US" sz="1400" dirty="0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rPr>
              <a:t> </a:t>
            </a:r>
            <a:endParaRPr lang="nl-NL" altLang="en-US" sz="1400" dirty="0">
              <a:solidFill>
                <a:schemeClr val="tx1"/>
              </a:solidFill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788858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7544" y="980728"/>
            <a:ext cx="6911975" cy="935038"/>
          </a:xfrm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</a:extLst>
        </p:spPr>
        <p:txBody>
          <a:bodyPr/>
          <a:lstStyle/>
          <a:p>
            <a:r>
              <a:rPr lang="fr-BE" altLang="en-US" sz="3200" b="1" dirty="0"/>
              <a:t>BELGISCHE </a:t>
            </a:r>
            <a:r>
              <a:rPr lang="fr-BE" altLang="en-US" sz="3200" b="1" dirty="0" smtClean="0"/>
              <a:t>VOORBEELDEN (1)</a:t>
            </a:r>
            <a:endParaRPr lang="nl-NL" altLang="en-US" sz="3200" b="1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04032" y="1921851"/>
            <a:ext cx="8424862" cy="4608512"/>
          </a:xfrm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</a:extLst>
        </p:spPr>
        <p:txBody>
          <a:bodyPr>
            <a:normAutofit lnSpcReduction="10000"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nl-NL" altLang="fr-FR" sz="2400" b="1" dirty="0">
                <a:ea typeface="ＭＳ Ｐゴシック" pitchFamily="34" charset="-128"/>
                <a:cs typeface="Times New Roman" pitchFamily="18" charset="0"/>
              </a:rPr>
              <a:t>Las I (C-202/11</a:t>
            </a:r>
            <a:r>
              <a:rPr lang="nl-NL" altLang="fr-FR" sz="2400" b="1" dirty="0" smtClean="0">
                <a:ea typeface="ＭＳ Ｐゴシック" pitchFamily="34" charset="-128"/>
                <a:cs typeface="Times New Roman" pitchFamily="18" charset="0"/>
              </a:rPr>
              <a:t>)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: </a:t>
            </a: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N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ederlander met woonplaats in NL wordt </a:t>
            </a: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d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oor PSA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Antwerp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(Antwerpen) ontslagen in september 2009. Hij beroept zich op nietigheid van zijn ENG arbeidsovereenkomst.</a:t>
            </a:r>
          </a:p>
          <a:p>
            <a:pPr marL="0" indent="0">
              <a:lnSpc>
                <a:spcPct val="80000"/>
              </a:lnSpc>
              <a:buNone/>
            </a:pPr>
            <a:endParaRPr lang="nl-NL" altLang="fr-FR" sz="2400" b="1" dirty="0">
              <a:ea typeface="ＭＳ Ｐゴシック" pitchFamily="34" charset="-128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nl-NL" altLang="fr-FR" sz="2400" b="1" dirty="0" smtClean="0">
                <a:ea typeface="ＭＳ Ｐゴシック" pitchFamily="34" charset="-128"/>
                <a:cs typeface="Times New Roman" pitchFamily="18" charset="0"/>
              </a:rPr>
              <a:t>	VL taaldecreet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: werkgever met exploitatiezetel in VL moet 	arbeidscontracten (met grensoverschrijdend karakter) 	verplicht in NL opstellen, op straffe van nietigheid.  </a:t>
            </a:r>
          </a:p>
          <a:p>
            <a:pPr marL="0" indent="0">
              <a:lnSpc>
                <a:spcPct val="80000"/>
              </a:lnSpc>
              <a:buNone/>
            </a:pPr>
            <a:endParaRPr lang="nl-NL" altLang="fr-FR" sz="2400" b="1" dirty="0">
              <a:ea typeface="ＭＳ Ｐゴシック" pitchFamily="34" charset="-128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nl-NL" altLang="fr-FR" sz="2400" b="1" dirty="0" smtClean="0"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16/4/2013 </a:t>
            </a:r>
            <a:r>
              <a:rPr lang="nl-NL" altLang="fr-FR" sz="2400" b="1" dirty="0" smtClean="0">
                <a:ea typeface="ＭＳ Ｐゴシック" pitchFamily="34" charset="-128"/>
                <a:cs typeface="Times New Roman" pitchFamily="18" charset="0"/>
              </a:rPr>
              <a:t>arrest </a:t>
            </a:r>
            <a:r>
              <a:rPr lang="nl-NL" altLang="fr-FR" sz="2400" b="1" dirty="0" err="1" smtClean="0">
                <a:ea typeface="ＭＳ Ｐゴシック" pitchFamily="34" charset="-128"/>
                <a:cs typeface="Times New Roman" pitchFamily="18" charset="0"/>
              </a:rPr>
              <a:t>HvJ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: </a:t>
            </a:r>
            <a:r>
              <a:rPr lang="nl-NL" altLang="fr-FR" sz="2400" u="sng" dirty="0" smtClean="0">
                <a:ea typeface="ＭＳ Ｐゴシック" pitchFamily="34" charset="-128"/>
                <a:cs typeface="Times New Roman" pitchFamily="18" charset="0"/>
              </a:rPr>
              <a:t>beperking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artikel 45 VWEU (vrij 	verkeer van werknemers) wegens de afschrikkende 	werking voor niet-NL werknemers en werkgevers</a:t>
            </a: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, TENZIJ 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	objectief gerechtvaardigd: bescherming en </a:t>
            </a: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s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timulering van 	het NL, sociale bescherming van werknemers, 	vergemakkelijken van administratieve controles, MAAR 	naast NL het gebruik van een tweede rechtsgeldige 	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taalversie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voorzien zou minder vergaand zijn. </a:t>
            </a:r>
            <a:endParaRPr lang="nl-NL" altLang="fr-FR" sz="2400" dirty="0">
              <a:ea typeface="ＭＳ Ｐゴシック" pitchFamily="34" charset="-128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endParaRPr lang="nl-NL" altLang="fr-FR" sz="2400" b="1" dirty="0"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4100" name="Tijdelijke aanduiding voor voettekst 3"/>
          <p:cNvSpPr txBox="1">
            <a:spLocks noGrp="1"/>
          </p:cNvSpPr>
          <p:nvPr/>
        </p:nvSpPr>
        <p:spPr bwMode="auto">
          <a:xfrm>
            <a:off x="1447800" y="6248400"/>
            <a:ext cx="457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000">
                <a:solidFill>
                  <a:srgbClr val="621944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•"/>
              <a:defRPr sz="2800">
                <a:solidFill>
                  <a:srgbClr val="87888A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87888A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87888A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87888A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200" dirty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4101" name="Tijdelijke aanduiding voor dianummer 4"/>
          <p:cNvSpPr txBox="1">
            <a:spLocks noGrp="1"/>
          </p:cNvSpPr>
          <p:nvPr/>
        </p:nvSpPr>
        <p:spPr bwMode="auto">
          <a:xfrm>
            <a:off x="6781800" y="62484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000">
                <a:solidFill>
                  <a:srgbClr val="621944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•"/>
              <a:defRPr sz="2800">
                <a:solidFill>
                  <a:srgbClr val="87888A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87888A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87888A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87888A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75ADC9C5-CD40-46F2-9134-C43BCD7EC96D}" type="slidenum">
              <a:rPr lang="nl-NL" altLang="en-US" sz="1400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rPr>
              <a:pPr algn="r" eaLnBrk="1" hangingPunct="1">
                <a:spcBef>
                  <a:spcPct val="0"/>
                </a:spcBef>
                <a:buFontTx/>
                <a:buNone/>
              </a:pPr>
              <a:t>13</a:t>
            </a:fld>
            <a:r>
              <a:rPr lang="nl-NL" altLang="en-US" sz="1400" dirty="0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rPr>
              <a:t> </a:t>
            </a:r>
            <a:endParaRPr lang="nl-NL" altLang="en-US" sz="1400" dirty="0">
              <a:solidFill>
                <a:schemeClr val="tx1"/>
              </a:solidFill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047694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7544" y="980728"/>
            <a:ext cx="6911975" cy="935038"/>
          </a:xfrm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</a:extLst>
        </p:spPr>
        <p:txBody>
          <a:bodyPr/>
          <a:lstStyle/>
          <a:p>
            <a:r>
              <a:rPr lang="fr-BE" altLang="en-US" sz="3200" b="1" dirty="0"/>
              <a:t>BELGISCHE </a:t>
            </a:r>
            <a:r>
              <a:rPr lang="fr-BE" altLang="en-US" sz="3200" b="1" dirty="0" smtClean="0"/>
              <a:t>VOORBEELDEN (2)</a:t>
            </a:r>
            <a:endParaRPr lang="nl-NL" altLang="en-US" sz="3200" b="1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04032" y="1921851"/>
            <a:ext cx="8424862" cy="4608512"/>
          </a:xfrm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</a:extLst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nl-NL" altLang="fr-FR" sz="2400" b="1" dirty="0">
                <a:ea typeface="ＭＳ Ｐゴシック" pitchFamily="34" charset="-128"/>
                <a:cs typeface="Times New Roman" pitchFamily="18" charset="0"/>
              </a:rPr>
              <a:t>Las </a:t>
            </a:r>
            <a:r>
              <a:rPr lang="nl-NL" altLang="fr-FR" sz="2400" b="1" dirty="0" smtClean="0">
                <a:ea typeface="ＭＳ Ｐゴシック" pitchFamily="34" charset="-128"/>
                <a:cs typeface="Times New Roman" pitchFamily="18" charset="0"/>
              </a:rPr>
              <a:t>II </a:t>
            </a:r>
            <a:r>
              <a:rPr lang="nl-NL" altLang="fr-FR" sz="2400" b="1" dirty="0">
                <a:ea typeface="ＭＳ Ｐゴシック" pitchFamily="34" charset="-128"/>
                <a:cs typeface="Times New Roman" pitchFamily="18" charset="0"/>
              </a:rPr>
              <a:t>(</a:t>
            </a:r>
            <a:r>
              <a:rPr lang="nl-NL" altLang="fr-FR" sz="2400" b="1" dirty="0" smtClean="0">
                <a:ea typeface="ＭＳ Ｐゴシック" pitchFamily="34" charset="-128"/>
                <a:cs typeface="Times New Roman" pitchFamily="18" charset="0"/>
              </a:rPr>
              <a:t>C-15/15)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: New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Valmar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, in VL gevestigde vennootschap, vordert van GPPH, in IT gevestigde vennootschap, de betaling van een aantal openstaande facturen. In 2012 roept GPPH de nietigheid van deze IT facturen in.</a:t>
            </a:r>
          </a:p>
          <a:p>
            <a:pPr marL="0" indent="0">
              <a:lnSpc>
                <a:spcPct val="80000"/>
              </a:lnSpc>
              <a:buNone/>
            </a:pPr>
            <a:endParaRPr lang="nl-NL" altLang="fr-FR" sz="2400" b="1" dirty="0">
              <a:ea typeface="ＭＳ Ｐゴシック" pitchFamily="34" charset="-128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nl-NL" altLang="fr-FR" sz="2400" b="1" dirty="0" smtClean="0">
                <a:ea typeface="ＭＳ Ｐゴシック" pitchFamily="34" charset="-128"/>
                <a:cs typeface="Times New Roman" pitchFamily="18" charset="0"/>
              </a:rPr>
              <a:t>	VL taaldecreet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: ondernemingen gevestigd in VL moeten 	(grensoverschrijdende) facturen verplicht in NL opstellen, op 	straffe van nietigheid.  </a:t>
            </a:r>
          </a:p>
          <a:p>
            <a:pPr marL="0" indent="0">
              <a:lnSpc>
                <a:spcPct val="80000"/>
              </a:lnSpc>
              <a:buNone/>
            </a:pPr>
            <a:endParaRPr lang="nl-NL" altLang="fr-FR" sz="2400" b="1" dirty="0">
              <a:ea typeface="ＭＳ Ｐゴシック" pitchFamily="34" charset="-128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nl-NL" altLang="fr-FR" sz="2400" b="1" dirty="0" smtClean="0"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21/6/2016 </a:t>
            </a:r>
            <a:r>
              <a:rPr lang="nl-NL" altLang="fr-FR" sz="2400" b="1" dirty="0" smtClean="0">
                <a:ea typeface="ＭＳ Ｐゴシック" pitchFamily="34" charset="-128"/>
                <a:cs typeface="Times New Roman" pitchFamily="18" charset="0"/>
              </a:rPr>
              <a:t>arrest </a:t>
            </a:r>
            <a:r>
              <a:rPr lang="nl-NL" altLang="fr-FR" sz="2400" b="1" dirty="0" err="1" smtClean="0">
                <a:ea typeface="ＭＳ Ｐゴシック" pitchFamily="34" charset="-128"/>
                <a:cs typeface="Times New Roman" pitchFamily="18" charset="0"/>
              </a:rPr>
              <a:t>HvJ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: </a:t>
            </a:r>
            <a:r>
              <a:rPr lang="nl-NL" altLang="fr-FR" sz="2400" u="sng" dirty="0" smtClean="0">
                <a:ea typeface="ＭＳ Ｐゴシック" pitchFamily="34" charset="-128"/>
                <a:cs typeface="Times New Roman" pitchFamily="18" charset="0"/>
              </a:rPr>
              <a:t>beperking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artikel 35 VWEU (vrij verkeer 	van goederen) wegens het risico op betwisting en niet-betaling 	van de facturen (ontvangers weigeren te betalen omdat ze de 	facturen niet begrijpen of indien ze de facturen wel begrijpen, 	roepen ze de nietigheid van de facturen in), </a:t>
            </a: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TENZIJ 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objectief 	gerechtvaardigd: bescherming en </a:t>
            </a: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s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timulering van het NL,	vergemakkelijken van fiscale controles, MAAR naast NL het 	gebruik van een tweede rechtsgeldige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taalversie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voorzien zou 	minder vergaand zijn. </a:t>
            </a:r>
            <a:endParaRPr lang="nl-NL" altLang="fr-FR" sz="2400" dirty="0">
              <a:ea typeface="ＭＳ Ｐゴシック" pitchFamily="34" charset="-128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endParaRPr lang="nl-NL" altLang="fr-FR" sz="2400" b="1" dirty="0"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4100" name="Tijdelijke aanduiding voor voettekst 3"/>
          <p:cNvSpPr txBox="1">
            <a:spLocks noGrp="1"/>
          </p:cNvSpPr>
          <p:nvPr/>
        </p:nvSpPr>
        <p:spPr bwMode="auto">
          <a:xfrm>
            <a:off x="1447800" y="6248400"/>
            <a:ext cx="457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000">
                <a:solidFill>
                  <a:srgbClr val="621944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•"/>
              <a:defRPr sz="2800">
                <a:solidFill>
                  <a:srgbClr val="87888A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87888A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87888A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87888A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200" dirty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4101" name="Tijdelijke aanduiding voor dianummer 4"/>
          <p:cNvSpPr txBox="1">
            <a:spLocks noGrp="1"/>
          </p:cNvSpPr>
          <p:nvPr/>
        </p:nvSpPr>
        <p:spPr bwMode="auto">
          <a:xfrm>
            <a:off x="6781800" y="62484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000">
                <a:solidFill>
                  <a:srgbClr val="621944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•"/>
              <a:defRPr sz="2800">
                <a:solidFill>
                  <a:srgbClr val="87888A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87888A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87888A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87888A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75ADC9C5-CD40-46F2-9134-C43BCD7EC96D}" type="slidenum">
              <a:rPr lang="nl-NL" altLang="en-US" sz="1400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rPr>
              <a:pPr algn="r" eaLnBrk="1" hangingPunct="1">
                <a:spcBef>
                  <a:spcPct val="0"/>
                </a:spcBef>
                <a:buFontTx/>
                <a:buNone/>
              </a:pPr>
              <a:t>14</a:t>
            </a:fld>
            <a:r>
              <a:rPr lang="nl-NL" altLang="en-US" sz="1400" dirty="0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rPr>
              <a:t> </a:t>
            </a:r>
            <a:endParaRPr lang="nl-NL" altLang="en-US" sz="1400" dirty="0">
              <a:solidFill>
                <a:schemeClr val="tx1"/>
              </a:solidFill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043929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552" y="2060848"/>
            <a:ext cx="8424936" cy="4373290"/>
          </a:xfrm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</a:extLst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</a:pPr>
            <a:r>
              <a:rPr lang="nl-NL" altLang="fr-FR" sz="2400" dirty="0" smtClean="0"/>
              <a:t> Burgers + BE: </a:t>
            </a:r>
            <a:r>
              <a:rPr lang="nl-NL" altLang="fr-FR" sz="2400" u="sng" dirty="0" smtClean="0"/>
              <a:t>prejudiciële vragen</a:t>
            </a:r>
            <a:r>
              <a:rPr lang="nl-NL" altLang="fr-FR" sz="2400" dirty="0" smtClean="0"/>
              <a:t> van andere rechters opvolgen</a:t>
            </a:r>
            <a:r>
              <a:rPr lang="nl-NL" altLang="fr-FR" sz="2400" dirty="0"/>
              <a:t>, want arresten </a:t>
            </a:r>
            <a:r>
              <a:rPr lang="nl-NL" altLang="fr-FR" sz="2400" dirty="0" err="1" smtClean="0"/>
              <a:t>HvJ</a:t>
            </a:r>
            <a:r>
              <a:rPr lang="nl-NL" altLang="fr-FR" sz="2400" dirty="0" smtClean="0"/>
              <a:t> </a:t>
            </a:r>
            <a:r>
              <a:rPr lang="nl-NL" altLang="fr-FR" sz="2400" u="sng" dirty="0" smtClean="0"/>
              <a:t>gelden </a:t>
            </a:r>
            <a:r>
              <a:rPr lang="nl-NL" altLang="fr-FR" sz="2400" i="1" u="sng" dirty="0" err="1"/>
              <a:t>erga</a:t>
            </a:r>
            <a:r>
              <a:rPr lang="nl-NL" altLang="fr-FR" sz="2400" i="1" u="sng" dirty="0"/>
              <a:t> </a:t>
            </a:r>
            <a:r>
              <a:rPr lang="nl-NL" altLang="fr-FR" sz="2400" i="1" u="sng" dirty="0" err="1"/>
              <a:t>omnes</a:t>
            </a:r>
            <a:r>
              <a:rPr lang="nl-NL" altLang="fr-FR" sz="2400" u="sng" dirty="0"/>
              <a:t> en </a:t>
            </a:r>
            <a:r>
              <a:rPr lang="nl-NL" altLang="fr-FR" sz="2400" i="1" u="sng" dirty="0"/>
              <a:t>ex </a:t>
            </a:r>
            <a:r>
              <a:rPr lang="nl-NL" altLang="fr-FR" sz="2400" i="1" u="sng" dirty="0" err="1" smtClean="0"/>
              <a:t>tunc</a:t>
            </a:r>
            <a:endParaRPr lang="nl-NL" altLang="fr-FR" sz="2400" i="1" u="sng" dirty="0" smtClean="0"/>
          </a:p>
          <a:p>
            <a:pPr marL="0" indent="0">
              <a:lnSpc>
                <a:spcPct val="80000"/>
              </a:lnSpc>
              <a:buNone/>
            </a:pPr>
            <a:endParaRPr lang="nl-NL" altLang="fr-FR" sz="2400" i="1" u="sng" dirty="0"/>
          </a:p>
          <a:p>
            <a:pPr marL="0" indent="0">
              <a:lnSpc>
                <a:spcPct val="80000"/>
              </a:lnSpc>
            </a:pPr>
            <a:r>
              <a:rPr lang="nl-NL" altLang="fr-FR" sz="2400" dirty="0"/>
              <a:t> </a:t>
            </a:r>
            <a:r>
              <a:rPr lang="nl-NL" altLang="fr-FR" sz="2400" u="sng" dirty="0"/>
              <a:t>Gemiddelde procesduur</a:t>
            </a:r>
            <a:r>
              <a:rPr lang="nl-NL" altLang="fr-FR" sz="2400" dirty="0"/>
              <a:t>: </a:t>
            </a:r>
            <a:r>
              <a:rPr lang="nl-NL" altLang="fr-FR" sz="2400" dirty="0" smtClean="0"/>
              <a:t>15,3 maanden (2015)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nl-NL" altLang="fr-FR" sz="2400" dirty="0">
                <a:cs typeface="Arial" charset="0"/>
              </a:rPr>
              <a:t>	</a:t>
            </a:r>
            <a:r>
              <a:rPr lang="nl-NL" altLang="fr-FR" sz="2400" dirty="0" smtClean="0">
                <a:cs typeface="Arial" charset="0"/>
              </a:rPr>
              <a:t>→ Burgers: pas nadien kan nationale procedure worden 	hervat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nl-NL" altLang="fr-FR" sz="2400" dirty="0" smtClean="0">
                <a:cs typeface="Arial" charset="0"/>
              </a:rPr>
              <a:t>	→</a:t>
            </a:r>
            <a:r>
              <a:rPr lang="nl-NL" altLang="fr-FR" sz="2400" dirty="0" smtClean="0"/>
              <a:t> BE ondertussen </a:t>
            </a:r>
            <a:r>
              <a:rPr lang="nl-NL" altLang="fr-FR" sz="2400" dirty="0"/>
              <a:t>al werken aan eventuele wijziging </a:t>
            </a:r>
            <a:r>
              <a:rPr lang="nl-NL" altLang="fr-FR" sz="2400" dirty="0" smtClean="0"/>
              <a:t>	BE regelgeving </a:t>
            </a:r>
            <a:r>
              <a:rPr lang="nl-NL" altLang="fr-FR" sz="2400" dirty="0"/>
              <a:t>om risico start procedure 258 VWEU </a:t>
            </a:r>
            <a:r>
              <a:rPr lang="nl-NL" altLang="fr-FR" sz="2400" dirty="0" smtClean="0"/>
              <a:t>	te vermijden</a:t>
            </a:r>
          </a:p>
          <a:p>
            <a:pPr marL="0" indent="0">
              <a:lnSpc>
                <a:spcPct val="80000"/>
              </a:lnSpc>
              <a:buFontTx/>
              <a:buNone/>
            </a:pPr>
            <a:endParaRPr lang="nl-NL" altLang="fr-FR" sz="2400" dirty="0" smtClean="0">
              <a:solidFill>
                <a:srgbClr val="FF0000"/>
              </a:solidFill>
            </a:endParaRPr>
          </a:p>
          <a:p>
            <a:pPr marL="0" indent="0">
              <a:lnSpc>
                <a:spcPct val="80000"/>
              </a:lnSpc>
              <a:buFontTx/>
              <a:buNone/>
            </a:pPr>
            <a:endParaRPr lang="nl-NL" altLang="fr-FR" sz="2400" dirty="0" smtClean="0">
              <a:solidFill>
                <a:srgbClr val="FF0000"/>
              </a:solidFill>
            </a:endParaRPr>
          </a:p>
          <a:p>
            <a:pPr marL="0" indent="0">
              <a:lnSpc>
                <a:spcPct val="80000"/>
              </a:lnSpc>
              <a:buNone/>
            </a:pPr>
            <a:endParaRPr lang="nl-NL" altLang="fr-FR" sz="2400" dirty="0" smtClean="0"/>
          </a:p>
        </p:txBody>
      </p:sp>
      <p:sp>
        <p:nvSpPr>
          <p:cNvPr id="14339" name="Tijdelijke aanduiding voor voettekst 3"/>
          <p:cNvSpPr txBox="1">
            <a:spLocks noGrp="1"/>
          </p:cNvSpPr>
          <p:nvPr/>
        </p:nvSpPr>
        <p:spPr bwMode="auto">
          <a:xfrm>
            <a:off x="1447800" y="6248400"/>
            <a:ext cx="457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000">
                <a:solidFill>
                  <a:srgbClr val="621944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•"/>
              <a:defRPr sz="2800">
                <a:solidFill>
                  <a:srgbClr val="87888A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87888A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87888A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87888A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20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4340" name="Tijdelijke aanduiding voor dianummer 4"/>
          <p:cNvSpPr txBox="1">
            <a:spLocks noGrp="1"/>
          </p:cNvSpPr>
          <p:nvPr/>
        </p:nvSpPr>
        <p:spPr bwMode="auto">
          <a:xfrm>
            <a:off x="6660232" y="6205538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000">
                <a:solidFill>
                  <a:srgbClr val="621944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•"/>
              <a:defRPr sz="2800">
                <a:solidFill>
                  <a:srgbClr val="87888A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87888A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87888A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87888A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nl-NL" altLang="en-US" sz="1400" dirty="0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rPr>
              <a:t> </a:t>
            </a:r>
            <a:fld id="{A5C23645-4830-43E3-BEE3-04DB3DFB512C}" type="slidenum">
              <a:rPr lang="nl-NL" altLang="en-US" sz="1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rPr>
              <a:pPr algn="r" eaLnBrk="1" hangingPunct="1">
                <a:spcBef>
                  <a:spcPct val="0"/>
                </a:spcBef>
                <a:buFontTx/>
                <a:buNone/>
              </a:pPr>
              <a:t>15</a:t>
            </a:fld>
            <a:r>
              <a:rPr lang="nl-NL" altLang="en-US" sz="1400" dirty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rPr>
              <a:t> </a:t>
            </a:r>
          </a:p>
        </p:txBody>
      </p:sp>
      <p:sp>
        <p:nvSpPr>
          <p:cNvPr id="7" name="Titel 1"/>
          <p:cNvSpPr txBox="1">
            <a:spLocks/>
          </p:cNvSpPr>
          <p:nvPr/>
        </p:nvSpPr>
        <p:spPr>
          <a:xfrm>
            <a:off x="342106" y="836712"/>
            <a:ext cx="6783387" cy="11430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fr-FR" sz="4000" b="1" kern="1200" cap="all" baseline="0" dirty="0" smtClean="0">
                <a:solidFill>
                  <a:srgbClr val="C4594A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BE" altLang="en-US" sz="3200" dirty="0"/>
              <a:t>AANDACHTSPUNTEN</a:t>
            </a:r>
          </a:p>
        </p:txBody>
      </p:sp>
    </p:spTree>
    <p:extLst>
      <p:ext uri="{BB962C8B-B14F-4D97-AF65-F5344CB8AC3E}">
        <p14:creationId xmlns:p14="http://schemas.microsoft.com/office/powerpoint/2010/main" val="25420764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3356992"/>
            <a:ext cx="8229600" cy="1132880"/>
          </a:xfrm>
        </p:spPr>
        <p:txBody>
          <a:bodyPr/>
          <a:lstStyle/>
          <a:p>
            <a:pPr marL="0" indent="0" algn="ctr">
              <a:buNone/>
            </a:pPr>
            <a:r>
              <a:rPr lang="fr-BE" sz="3600" b="1" dirty="0">
                <a:solidFill>
                  <a:schemeClr val="accent1"/>
                </a:solidFill>
              </a:rPr>
              <a:t>6</a:t>
            </a:r>
            <a:r>
              <a:rPr lang="fr-BE" sz="3600" b="1" dirty="0" smtClean="0">
                <a:solidFill>
                  <a:schemeClr val="accent1"/>
                </a:solidFill>
              </a:rPr>
              <a:t>. DIRECTE WERKING</a:t>
            </a:r>
            <a:endParaRPr lang="nl-BE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endParaRPr lang="nl-BE" sz="3600" b="1" dirty="0">
              <a:solidFill>
                <a:schemeClr val="accent1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69D53-DC5D-4522-98FC-D9AD655F59CF}" type="slidenum">
              <a:rPr lang="fr-BE" smtClean="0"/>
              <a:t>16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917249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 smtClean="0"/>
              <a:t>WAT </a:t>
            </a:r>
            <a:r>
              <a:rPr lang="fr-BE" dirty="0" err="1" smtClean="0"/>
              <a:t>is</a:t>
            </a:r>
            <a:r>
              <a:rPr lang="fr-BE" dirty="0" smtClean="0"/>
              <a:t> DIT?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8507288" cy="432048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fr-BE" dirty="0" smtClean="0"/>
          </a:p>
          <a:p>
            <a:pPr marL="0" indent="0" algn="just">
              <a:buNone/>
            </a:pPr>
            <a:r>
              <a:rPr lang="fr-BE" sz="2400" dirty="0" err="1" smtClean="0"/>
              <a:t>HvJ</a:t>
            </a:r>
            <a:r>
              <a:rPr lang="fr-BE" sz="2400" dirty="0" smtClean="0"/>
              <a:t>, 26/62 (</a:t>
            </a:r>
            <a:r>
              <a:rPr lang="fr-BE" sz="2400" dirty="0" err="1" smtClean="0"/>
              <a:t>arrest</a:t>
            </a:r>
            <a:r>
              <a:rPr lang="fr-BE" sz="2400" dirty="0" smtClean="0"/>
              <a:t> van </a:t>
            </a:r>
            <a:r>
              <a:rPr lang="fr-BE" sz="2400" dirty="0" err="1" smtClean="0"/>
              <a:t>Gend&amp;Loos</a:t>
            </a:r>
            <a:r>
              <a:rPr lang="fr-BE" sz="2400" dirty="0" smtClean="0"/>
              <a:t>): </a:t>
            </a:r>
          </a:p>
          <a:p>
            <a:pPr marL="0" indent="0" algn="just">
              <a:buNone/>
            </a:pPr>
            <a:r>
              <a:rPr lang="fr-BE" sz="2400" dirty="0" smtClean="0"/>
              <a:t>« </a:t>
            </a:r>
            <a:r>
              <a:rPr lang="fr-BE" sz="2400" i="1" dirty="0" err="1" smtClean="0"/>
              <a:t>dat</a:t>
            </a:r>
            <a:r>
              <a:rPr lang="fr-BE" sz="2400" i="1" dirty="0" smtClean="0"/>
              <a:t> </a:t>
            </a:r>
            <a:r>
              <a:rPr lang="fr-FR" sz="2400" i="1" dirty="0" err="1" smtClean="0"/>
              <a:t>het</a:t>
            </a:r>
            <a:r>
              <a:rPr lang="fr-FR" sz="2400" i="1" dirty="0" smtClean="0"/>
              <a:t> </a:t>
            </a:r>
            <a:r>
              <a:rPr lang="fr-FR" sz="2400" i="1" dirty="0" err="1" smtClean="0"/>
              <a:t>Gemeenschapsrecht</a:t>
            </a:r>
            <a:r>
              <a:rPr lang="fr-FR" sz="2400" i="1" dirty="0" smtClean="0"/>
              <a:t> </a:t>
            </a:r>
            <a:r>
              <a:rPr lang="fr-FR" sz="2400" i="1" dirty="0" err="1" smtClean="0"/>
              <a:t>derhalve</a:t>
            </a:r>
            <a:r>
              <a:rPr lang="fr-FR" sz="2400" i="1" dirty="0" smtClean="0"/>
              <a:t>, </a:t>
            </a:r>
            <a:r>
              <a:rPr lang="fr-FR" sz="2400" i="1" dirty="0" err="1" smtClean="0"/>
              <a:t>evenzeer</a:t>
            </a:r>
            <a:r>
              <a:rPr lang="fr-FR" sz="2400" i="1" dirty="0" smtClean="0"/>
              <a:t> </a:t>
            </a:r>
            <a:r>
              <a:rPr lang="fr-FR" sz="2400" i="1" dirty="0" err="1" smtClean="0"/>
              <a:t>als</a:t>
            </a:r>
            <a:r>
              <a:rPr lang="fr-FR" sz="2400" i="1" dirty="0" smtClean="0"/>
              <a:t> </a:t>
            </a:r>
            <a:r>
              <a:rPr lang="fr-FR" sz="2400" i="1" dirty="0" err="1" smtClean="0"/>
              <a:t>het</a:t>
            </a:r>
            <a:r>
              <a:rPr lang="fr-FR" sz="2400" i="1" dirty="0" smtClean="0"/>
              <a:t> </a:t>
            </a:r>
            <a:r>
              <a:rPr lang="fr-FR" sz="2400" i="1" dirty="0" err="1" smtClean="0"/>
              <a:t>ten</a:t>
            </a:r>
            <a:r>
              <a:rPr lang="fr-FR" sz="2400" i="1" dirty="0" smtClean="0"/>
              <a:t> </a:t>
            </a:r>
            <a:r>
              <a:rPr lang="fr-FR" sz="2400" i="1" dirty="0" err="1" smtClean="0"/>
              <a:t>laste</a:t>
            </a:r>
            <a:r>
              <a:rPr lang="fr-FR" sz="2400" i="1" dirty="0" smtClean="0"/>
              <a:t> van </a:t>
            </a:r>
            <a:r>
              <a:rPr lang="fr-FR" sz="2400" i="1" u="sng" dirty="0" err="1" smtClean="0"/>
              <a:t>particulieren</a:t>
            </a:r>
            <a:r>
              <a:rPr lang="fr-FR" sz="2400" i="1" dirty="0" smtClean="0"/>
              <a:t> </a:t>
            </a:r>
            <a:r>
              <a:rPr lang="fr-FR" sz="2400" i="1" dirty="0" err="1" smtClean="0"/>
              <a:t>verplichtingen</a:t>
            </a:r>
            <a:r>
              <a:rPr lang="fr-FR" sz="2400" i="1" dirty="0" smtClean="0"/>
              <a:t> in </a:t>
            </a:r>
            <a:r>
              <a:rPr lang="fr-FR" sz="2400" i="1" dirty="0" err="1" smtClean="0"/>
              <a:t>het</a:t>
            </a:r>
            <a:r>
              <a:rPr lang="fr-FR" sz="2400" i="1" dirty="0" smtClean="0"/>
              <a:t> </a:t>
            </a:r>
            <a:r>
              <a:rPr lang="fr-FR" sz="2400" i="1" dirty="0" err="1" smtClean="0"/>
              <a:t>leven</a:t>
            </a:r>
            <a:r>
              <a:rPr lang="fr-FR" sz="2400" i="1" dirty="0" smtClean="0"/>
              <a:t> </a:t>
            </a:r>
            <a:r>
              <a:rPr lang="fr-FR" sz="2400" i="1" dirty="0" err="1" smtClean="0"/>
              <a:t>roept</a:t>
            </a:r>
            <a:r>
              <a:rPr lang="fr-FR" sz="2400" i="1" dirty="0" smtClean="0"/>
              <a:t>, </a:t>
            </a:r>
            <a:r>
              <a:rPr lang="fr-FR" sz="2400" i="1" dirty="0" err="1" smtClean="0"/>
              <a:t>ook</a:t>
            </a:r>
            <a:r>
              <a:rPr lang="fr-FR" sz="2400" i="1" dirty="0" smtClean="0"/>
              <a:t> </a:t>
            </a:r>
            <a:r>
              <a:rPr lang="fr-FR" sz="2400" i="1" dirty="0" err="1" smtClean="0"/>
              <a:t>geëigend</a:t>
            </a:r>
            <a:r>
              <a:rPr lang="fr-FR" sz="2400" i="1" dirty="0" smtClean="0"/>
              <a:t> </a:t>
            </a:r>
            <a:r>
              <a:rPr lang="fr-FR" sz="2400" i="1" dirty="0" err="1" smtClean="0"/>
              <a:t>is</a:t>
            </a:r>
            <a:r>
              <a:rPr lang="fr-FR" sz="2400" i="1" dirty="0" smtClean="0"/>
              <a:t> </a:t>
            </a:r>
            <a:r>
              <a:rPr lang="fr-FR" sz="2400" i="1" u="sng" dirty="0" err="1" smtClean="0"/>
              <a:t>rechten</a:t>
            </a:r>
            <a:r>
              <a:rPr lang="fr-FR" sz="2400" i="1" dirty="0" smtClean="0"/>
              <a:t> te </a:t>
            </a:r>
            <a:r>
              <a:rPr lang="fr-FR" sz="2400" i="1" dirty="0" err="1" smtClean="0"/>
              <a:t>scheppen</a:t>
            </a:r>
            <a:r>
              <a:rPr lang="fr-FR" sz="2400" i="1" dirty="0" smtClean="0"/>
              <a:t> </a:t>
            </a:r>
            <a:r>
              <a:rPr lang="fr-FR" sz="2400" i="1" dirty="0" err="1" smtClean="0"/>
              <a:t>welke</a:t>
            </a:r>
            <a:r>
              <a:rPr lang="fr-FR" sz="2400" i="1" dirty="0" smtClean="0"/>
              <a:t> </a:t>
            </a:r>
            <a:r>
              <a:rPr lang="fr-FR" sz="2400" i="1" dirty="0" err="1" smtClean="0"/>
              <a:t>zij</a:t>
            </a:r>
            <a:r>
              <a:rPr lang="fr-FR" sz="2400" i="1" dirty="0" smtClean="0"/>
              <a:t> </a:t>
            </a:r>
            <a:r>
              <a:rPr lang="fr-FR" sz="2400" i="1" dirty="0" err="1" smtClean="0"/>
              <a:t>uit</a:t>
            </a:r>
            <a:r>
              <a:rPr lang="fr-FR" sz="2400" i="1" dirty="0" smtClean="0"/>
              <a:t> </a:t>
            </a:r>
            <a:r>
              <a:rPr lang="fr-FR" sz="2400" i="1" dirty="0" err="1" smtClean="0"/>
              <a:t>eigen</a:t>
            </a:r>
            <a:r>
              <a:rPr lang="fr-FR" sz="2400" i="1" dirty="0" smtClean="0"/>
              <a:t> </a:t>
            </a:r>
            <a:r>
              <a:rPr lang="fr-FR" sz="2400" i="1" dirty="0" err="1" smtClean="0"/>
              <a:t>hoofde</a:t>
            </a:r>
            <a:r>
              <a:rPr lang="fr-FR" sz="2400" i="1" dirty="0" smtClean="0"/>
              <a:t> </a:t>
            </a:r>
            <a:r>
              <a:rPr lang="fr-FR" sz="2400" i="1" dirty="0" err="1" smtClean="0"/>
              <a:t>kunnen</a:t>
            </a:r>
            <a:r>
              <a:rPr lang="fr-FR" sz="2400" i="1" dirty="0" smtClean="0"/>
              <a:t> </a:t>
            </a:r>
            <a:r>
              <a:rPr lang="fr-FR" sz="2400" i="1" dirty="0" err="1" smtClean="0"/>
              <a:t>geldig</a:t>
            </a:r>
            <a:r>
              <a:rPr lang="fr-FR" sz="2400" i="1" dirty="0" smtClean="0"/>
              <a:t> </a:t>
            </a:r>
            <a:r>
              <a:rPr lang="fr-FR" sz="2400" i="1" dirty="0" err="1" smtClean="0"/>
              <a:t>maken</a:t>
            </a:r>
            <a:r>
              <a:rPr lang="fr-FR" sz="2400" i="1" dirty="0" smtClean="0"/>
              <a:t> </a:t>
            </a:r>
            <a:r>
              <a:rPr lang="fr-FR" sz="2400" dirty="0" smtClean="0"/>
              <a:t>»</a:t>
            </a:r>
            <a:r>
              <a:rPr lang="fr-BE" sz="2400" dirty="0" smtClean="0"/>
              <a:t>.</a:t>
            </a:r>
            <a:r>
              <a:rPr lang="nl-NL" sz="2400" i="1" dirty="0"/>
              <a:t> </a:t>
            </a:r>
            <a:endParaRPr lang="nl-NL" sz="2400" i="1" dirty="0" smtClean="0"/>
          </a:p>
          <a:p>
            <a:pPr marL="0" indent="0" algn="just">
              <a:buNone/>
            </a:pPr>
            <a:endParaRPr lang="fr-BE" sz="2400" dirty="0" smtClean="0"/>
          </a:p>
          <a:p>
            <a:pPr marL="0" indent="0" algn="just">
              <a:buNone/>
            </a:pPr>
            <a:r>
              <a:rPr lang="fr-FR" sz="2400" dirty="0" err="1"/>
              <a:t>P</a:t>
            </a:r>
            <a:r>
              <a:rPr lang="fr-FR" sz="2400" dirty="0" err="1" smtClean="0"/>
              <a:t>articulieren</a:t>
            </a:r>
            <a:r>
              <a:rPr lang="fr-FR" sz="2400" dirty="0" smtClean="0"/>
              <a:t> </a:t>
            </a:r>
            <a:r>
              <a:rPr lang="fr-FR" sz="2400" dirty="0" err="1" smtClean="0"/>
              <a:t>kunnen</a:t>
            </a:r>
            <a:r>
              <a:rPr lang="fr-FR" sz="2400" dirty="0" smtClean="0"/>
              <a:t> </a:t>
            </a:r>
            <a:r>
              <a:rPr lang="fr-FR" sz="2400" dirty="0" err="1" smtClean="0"/>
              <a:t>gebruik</a:t>
            </a:r>
            <a:r>
              <a:rPr lang="fr-FR" sz="2400" dirty="0" smtClean="0"/>
              <a:t> </a:t>
            </a:r>
            <a:r>
              <a:rPr lang="fr-FR" sz="2400" dirty="0" err="1" smtClean="0"/>
              <a:t>maken</a:t>
            </a:r>
            <a:r>
              <a:rPr lang="fr-FR" sz="2400" dirty="0" smtClean="0"/>
              <a:t> van </a:t>
            </a:r>
            <a:r>
              <a:rPr lang="fr-FR" sz="2400" dirty="0" err="1" smtClean="0"/>
              <a:t>deze</a:t>
            </a:r>
            <a:r>
              <a:rPr lang="fr-FR" sz="2400" dirty="0" smtClean="0"/>
              <a:t> </a:t>
            </a:r>
            <a:r>
              <a:rPr lang="fr-FR" sz="2400" dirty="0" err="1" smtClean="0"/>
              <a:t>rechten</a:t>
            </a:r>
            <a:r>
              <a:rPr lang="fr-FR" sz="2400" dirty="0" smtClean="0"/>
              <a:t>, en </a:t>
            </a:r>
            <a:r>
              <a:rPr lang="fr-FR" sz="2400" dirty="0" err="1"/>
              <a:t>deze</a:t>
            </a:r>
            <a:r>
              <a:rPr lang="fr-FR" sz="2400" dirty="0"/>
              <a:t> </a:t>
            </a:r>
            <a:r>
              <a:rPr lang="fr-FR" sz="2400" dirty="0" err="1" smtClean="0"/>
              <a:t>bijgevolg</a:t>
            </a:r>
            <a:r>
              <a:rPr lang="fr-FR" sz="2400" dirty="0" smtClean="0"/>
              <a:t> </a:t>
            </a:r>
            <a:r>
              <a:rPr lang="fr-FR" sz="2400" dirty="0" err="1" smtClean="0"/>
              <a:t>afdwingen</a:t>
            </a:r>
            <a:r>
              <a:rPr lang="fr-FR" sz="2400" dirty="0" smtClean="0"/>
              <a:t> </a:t>
            </a:r>
            <a:r>
              <a:rPr lang="fr-FR" sz="2400" dirty="0" err="1" smtClean="0"/>
              <a:t>voor</a:t>
            </a:r>
            <a:r>
              <a:rPr lang="fr-FR" sz="2400" dirty="0" smtClean="0"/>
              <a:t> de nationale </a:t>
            </a:r>
            <a:r>
              <a:rPr lang="fr-FR" sz="2400" dirty="0" err="1" smtClean="0"/>
              <a:t>autoriteiten</a:t>
            </a:r>
            <a:r>
              <a:rPr lang="fr-FR" sz="2400" dirty="0" smtClean="0"/>
              <a:t> (</a:t>
            </a:r>
            <a:r>
              <a:rPr lang="fr-FR" sz="2400" dirty="0" err="1" smtClean="0"/>
              <a:t>rechtbanken</a:t>
            </a:r>
            <a:r>
              <a:rPr lang="fr-FR" sz="2400" dirty="0" smtClean="0"/>
              <a:t> </a:t>
            </a:r>
            <a:r>
              <a:rPr lang="fr-FR" sz="2400" dirty="0" err="1" smtClean="0"/>
              <a:t>bijvoorbeeld</a:t>
            </a:r>
            <a:r>
              <a:rPr lang="fr-FR" sz="2400" dirty="0" smtClean="0"/>
              <a:t>).</a:t>
            </a:r>
            <a:endParaRPr lang="fr-FR" sz="2400" dirty="0"/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69D53-DC5D-4522-98FC-D9AD655F59CF}" type="slidenum">
              <a:rPr lang="fr-BE" smtClean="0"/>
              <a:t>17</a:t>
            </a:fld>
            <a:endParaRPr lang="fr-BE"/>
          </a:p>
        </p:txBody>
      </p:sp>
      <p:sp>
        <p:nvSpPr>
          <p:cNvPr id="7" name="Down Arrow 6"/>
          <p:cNvSpPr/>
          <p:nvPr/>
        </p:nvSpPr>
        <p:spPr>
          <a:xfrm>
            <a:off x="4417285" y="4221088"/>
            <a:ext cx="374474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61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WAT IS DIT?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fr-BE" sz="2800" dirty="0"/>
              <a:t>	</a:t>
            </a:r>
            <a:r>
              <a:rPr lang="fr-BE" sz="8800" b="1" dirty="0" smtClean="0"/>
              <a:t>Niet </a:t>
            </a:r>
            <a:r>
              <a:rPr lang="fr-BE" sz="8800" b="1" dirty="0" err="1" smtClean="0"/>
              <a:t>alle</a:t>
            </a:r>
            <a:r>
              <a:rPr lang="fr-BE" sz="8800" b="1" dirty="0" smtClean="0"/>
              <a:t> regels van </a:t>
            </a:r>
            <a:r>
              <a:rPr lang="fr-BE" sz="8800" b="1" dirty="0" err="1" smtClean="0"/>
              <a:t>het</a:t>
            </a:r>
            <a:r>
              <a:rPr lang="fr-BE" sz="8800" b="1" dirty="0" smtClean="0"/>
              <a:t> </a:t>
            </a:r>
            <a:r>
              <a:rPr lang="fr-BE" sz="8800" b="1" dirty="0" err="1" smtClean="0"/>
              <a:t>Unierecht</a:t>
            </a:r>
            <a:r>
              <a:rPr lang="fr-BE" sz="8800" b="1" dirty="0" smtClean="0"/>
              <a:t> </a:t>
            </a:r>
            <a:r>
              <a:rPr lang="fr-BE" sz="8800" b="1" dirty="0" err="1" smtClean="0"/>
              <a:t>hebben</a:t>
            </a:r>
            <a:r>
              <a:rPr lang="fr-BE" sz="8800" b="1" dirty="0" smtClean="0"/>
              <a:t> directe </a:t>
            </a:r>
            <a:r>
              <a:rPr lang="fr-BE" sz="8800" b="1" dirty="0" err="1" smtClean="0"/>
              <a:t>werking</a:t>
            </a:r>
            <a:r>
              <a:rPr lang="fr-BE" sz="8800" b="1" dirty="0" smtClean="0"/>
              <a:t>!</a:t>
            </a:r>
            <a:endParaRPr lang="fr-BE" sz="8800" b="1" dirty="0"/>
          </a:p>
          <a:p>
            <a:pPr marL="0" indent="0">
              <a:buNone/>
            </a:pPr>
            <a:endParaRPr lang="fr-BE" sz="6800" dirty="0"/>
          </a:p>
          <a:p>
            <a:pPr marL="0" indent="0">
              <a:buNone/>
            </a:pPr>
            <a:endParaRPr lang="fr-BE" sz="6800" dirty="0" smtClean="0"/>
          </a:p>
          <a:p>
            <a:pPr marL="0" indent="0">
              <a:buNone/>
            </a:pPr>
            <a:r>
              <a:rPr lang="fr-BE" sz="8800" dirty="0" err="1" smtClean="0"/>
              <a:t>Twee</a:t>
            </a:r>
            <a:r>
              <a:rPr lang="fr-BE" sz="8800" dirty="0" smtClean="0"/>
              <a:t> </a:t>
            </a:r>
            <a:r>
              <a:rPr lang="fr-BE" sz="8800" dirty="0" err="1" smtClean="0"/>
              <a:t>soorten</a:t>
            </a:r>
            <a:r>
              <a:rPr lang="fr-BE" sz="8800" dirty="0" smtClean="0"/>
              <a:t> directe </a:t>
            </a:r>
            <a:r>
              <a:rPr lang="fr-BE" sz="8800" dirty="0" err="1" smtClean="0"/>
              <a:t>werking</a:t>
            </a:r>
            <a:r>
              <a:rPr lang="fr-BE" sz="8800" dirty="0" smtClean="0"/>
              <a:t>:</a:t>
            </a:r>
          </a:p>
          <a:p>
            <a:pPr marL="0" indent="0">
              <a:buNone/>
            </a:pPr>
            <a:r>
              <a:rPr lang="fr-BE" sz="8800" dirty="0"/>
              <a:t>	</a:t>
            </a:r>
            <a:r>
              <a:rPr lang="fr-BE" sz="8800" dirty="0" smtClean="0"/>
              <a:t>- </a:t>
            </a:r>
            <a:r>
              <a:rPr lang="fr-BE" sz="8800" b="1" dirty="0" smtClean="0"/>
              <a:t>horizontale</a:t>
            </a:r>
            <a:r>
              <a:rPr lang="fr-BE" sz="8800" dirty="0" smtClean="0"/>
              <a:t>: de </a:t>
            </a:r>
            <a:r>
              <a:rPr lang="fr-BE" sz="8800" dirty="0" err="1" smtClean="0"/>
              <a:t>particulieren</a:t>
            </a:r>
            <a:r>
              <a:rPr lang="fr-BE" sz="8800" dirty="0" smtClean="0"/>
              <a:t> </a:t>
            </a:r>
            <a:r>
              <a:rPr lang="fr-BE" sz="8800" dirty="0" err="1" smtClean="0"/>
              <a:t>kunnen</a:t>
            </a:r>
            <a:r>
              <a:rPr lang="fr-BE" sz="8800" dirty="0" smtClean="0"/>
              <a:t> </a:t>
            </a:r>
            <a:r>
              <a:rPr lang="fr-BE" sz="8800" dirty="0" err="1" smtClean="0"/>
              <a:t>zich</a:t>
            </a:r>
            <a:r>
              <a:rPr lang="fr-BE" sz="8800" dirty="0" smtClean="0"/>
              <a:t> </a:t>
            </a:r>
            <a:r>
              <a:rPr lang="fr-BE" sz="8800" dirty="0" err="1" smtClean="0"/>
              <a:t>onderling</a:t>
            </a:r>
            <a:r>
              <a:rPr lang="fr-BE" sz="8800" dirty="0" smtClean="0"/>
              <a:t> </a:t>
            </a:r>
            <a:r>
              <a:rPr lang="fr-BE" sz="8800" dirty="0" err="1" smtClean="0"/>
              <a:t>beroepen</a:t>
            </a:r>
            <a:r>
              <a:rPr lang="fr-BE" sz="8800" dirty="0" smtClean="0"/>
              <a:t> 	op de </a:t>
            </a:r>
            <a:r>
              <a:rPr lang="fr-BE" sz="8800" dirty="0" err="1" smtClean="0"/>
              <a:t>normen</a:t>
            </a:r>
            <a:r>
              <a:rPr lang="fr-BE" sz="8800" dirty="0" smtClean="0"/>
              <a:t> van </a:t>
            </a:r>
            <a:r>
              <a:rPr lang="fr-BE" sz="8800" dirty="0" err="1" smtClean="0"/>
              <a:t>het</a:t>
            </a:r>
            <a:r>
              <a:rPr lang="fr-BE" sz="8800" dirty="0" smtClean="0"/>
              <a:t> </a:t>
            </a:r>
            <a:r>
              <a:rPr lang="fr-BE" sz="8800" dirty="0" err="1" smtClean="0"/>
              <a:t>Unierecht</a:t>
            </a:r>
            <a:r>
              <a:rPr lang="fr-BE" sz="8800" dirty="0" smtClean="0"/>
              <a:t> </a:t>
            </a:r>
            <a:r>
              <a:rPr lang="fr-BE" sz="8800" dirty="0"/>
              <a:t>	</a:t>
            </a:r>
            <a:endParaRPr lang="fr-BE" sz="8800" dirty="0" smtClean="0"/>
          </a:p>
          <a:p>
            <a:pPr marL="0" indent="0">
              <a:buNone/>
            </a:pPr>
            <a:r>
              <a:rPr lang="fr-BE" sz="8800" dirty="0"/>
              <a:t>	</a:t>
            </a:r>
            <a:r>
              <a:rPr lang="fr-BE" sz="8800" dirty="0" smtClean="0"/>
              <a:t>- </a:t>
            </a:r>
            <a:r>
              <a:rPr lang="fr-BE" sz="8800" b="1" dirty="0" smtClean="0"/>
              <a:t>verticale</a:t>
            </a:r>
            <a:r>
              <a:rPr lang="fr-BE" sz="8800" dirty="0" smtClean="0"/>
              <a:t>: de </a:t>
            </a:r>
            <a:r>
              <a:rPr lang="fr-BE" sz="8800" dirty="0" err="1" smtClean="0"/>
              <a:t>particulieren</a:t>
            </a:r>
            <a:r>
              <a:rPr lang="fr-BE" sz="8800" dirty="0" smtClean="0"/>
              <a:t> </a:t>
            </a:r>
            <a:r>
              <a:rPr lang="fr-BE" sz="8800" dirty="0" err="1" smtClean="0"/>
              <a:t>kunnen</a:t>
            </a:r>
            <a:r>
              <a:rPr lang="fr-BE" sz="8800" dirty="0" smtClean="0"/>
              <a:t> </a:t>
            </a:r>
            <a:r>
              <a:rPr lang="fr-BE" sz="8800" dirty="0" err="1" smtClean="0"/>
              <a:t>zich</a:t>
            </a:r>
            <a:r>
              <a:rPr lang="fr-BE" sz="8800" dirty="0" smtClean="0"/>
              <a:t> </a:t>
            </a:r>
            <a:r>
              <a:rPr lang="fr-BE" sz="8800" dirty="0" err="1" smtClean="0"/>
              <a:t>beroepen</a:t>
            </a:r>
            <a:r>
              <a:rPr lang="fr-BE" sz="8800" dirty="0" smtClean="0"/>
              <a:t> op de 	</a:t>
            </a:r>
            <a:r>
              <a:rPr lang="fr-BE" sz="8800" dirty="0" err="1" smtClean="0"/>
              <a:t>normen</a:t>
            </a:r>
            <a:r>
              <a:rPr lang="fr-BE" sz="8800" dirty="0" smtClean="0"/>
              <a:t> van </a:t>
            </a:r>
            <a:r>
              <a:rPr lang="fr-BE" sz="8800" dirty="0" err="1" smtClean="0"/>
              <a:t>het</a:t>
            </a:r>
            <a:r>
              <a:rPr lang="fr-BE" sz="8800" dirty="0" smtClean="0"/>
              <a:t> </a:t>
            </a:r>
            <a:r>
              <a:rPr lang="fr-BE" sz="8800" dirty="0" err="1" smtClean="0"/>
              <a:t>Unierecht</a:t>
            </a:r>
            <a:r>
              <a:rPr lang="fr-BE" sz="8800" dirty="0" smtClean="0"/>
              <a:t> </a:t>
            </a:r>
            <a:r>
              <a:rPr lang="fr-BE" sz="8800" dirty="0" err="1" smtClean="0"/>
              <a:t>ten</a:t>
            </a:r>
            <a:r>
              <a:rPr lang="fr-BE" sz="8800" dirty="0" smtClean="0"/>
              <a:t> </a:t>
            </a:r>
            <a:r>
              <a:rPr lang="fr-BE" sz="8800" dirty="0" err="1" smtClean="0"/>
              <a:t>aanzien</a:t>
            </a:r>
            <a:r>
              <a:rPr lang="fr-BE" sz="8800" dirty="0" smtClean="0"/>
              <a:t> van </a:t>
            </a:r>
            <a:r>
              <a:rPr lang="fr-BE" sz="8800" dirty="0" err="1" smtClean="0"/>
              <a:t>een</a:t>
            </a:r>
            <a:r>
              <a:rPr lang="fr-BE" sz="8800" dirty="0" smtClean="0"/>
              <a:t> </a:t>
            </a:r>
            <a:r>
              <a:rPr lang="fr-BE" sz="8800" dirty="0" err="1" smtClean="0"/>
              <a:t>autoriteit</a:t>
            </a:r>
            <a:r>
              <a:rPr lang="fr-BE" sz="8800" dirty="0" smtClean="0"/>
              <a:t>. </a:t>
            </a:r>
          </a:p>
          <a:p>
            <a:pPr marL="0" indent="0">
              <a:buNone/>
            </a:pPr>
            <a:endParaRPr lang="fr-BE" sz="8800" dirty="0" smtClean="0"/>
          </a:p>
          <a:p>
            <a:pPr marL="0" indent="0">
              <a:buNone/>
            </a:pPr>
            <a:r>
              <a:rPr lang="fr-BE" sz="8800" dirty="0" err="1" smtClean="0"/>
              <a:t>Voorwaarden</a:t>
            </a:r>
            <a:r>
              <a:rPr lang="fr-BE" sz="8800" dirty="0" smtClean="0"/>
              <a:t>: </a:t>
            </a:r>
          </a:p>
          <a:p>
            <a:pPr>
              <a:buFontTx/>
              <a:buChar char="-"/>
            </a:pPr>
            <a:r>
              <a:rPr lang="fr-BE" sz="8800" dirty="0" err="1" smtClean="0"/>
              <a:t>Duidelijke</a:t>
            </a:r>
            <a:r>
              <a:rPr lang="fr-BE" sz="8800" dirty="0" smtClean="0"/>
              <a:t> regels;</a:t>
            </a:r>
          </a:p>
          <a:p>
            <a:pPr>
              <a:buFontTx/>
              <a:buChar char="-"/>
            </a:pPr>
            <a:r>
              <a:rPr lang="fr-BE" sz="8800" dirty="0" err="1" smtClean="0"/>
              <a:t>Nauwkeurige</a:t>
            </a:r>
            <a:r>
              <a:rPr lang="fr-BE" sz="8800" dirty="0" smtClean="0"/>
              <a:t> regels;</a:t>
            </a:r>
          </a:p>
          <a:p>
            <a:pPr>
              <a:buFontTx/>
              <a:buChar char="-"/>
            </a:pPr>
            <a:r>
              <a:rPr lang="fr-BE" sz="8800" dirty="0" err="1" smtClean="0"/>
              <a:t>Onvoorwaardelijke</a:t>
            </a:r>
            <a:r>
              <a:rPr lang="fr-BE" sz="8800" smtClean="0"/>
              <a:t> regels.</a:t>
            </a:r>
            <a:endParaRPr lang="fr-BE" sz="8800" dirty="0" smtClean="0"/>
          </a:p>
          <a:p>
            <a:pPr marL="0" indent="0">
              <a:buNone/>
            </a:pPr>
            <a:endParaRPr lang="fr-BE" sz="2800" dirty="0"/>
          </a:p>
          <a:p>
            <a:pPr marL="0" indent="0">
              <a:buNone/>
            </a:pPr>
            <a:endParaRPr lang="fr-BE" sz="2800" dirty="0" smtClean="0"/>
          </a:p>
          <a:p>
            <a:pPr marL="0" indent="0">
              <a:buNone/>
            </a:pPr>
            <a:r>
              <a:rPr lang="fr-BE" sz="2800" dirty="0" smtClean="0"/>
              <a:t>           </a:t>
            </a:r>
            <a:endParaRPr lang="fr-BE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69D53-DC5D-4522-98FC-D9AD655F59CF}" type="slidenum">
              <a:rPr lang="fr-BE" smtClean="0"/>
              <a:t>18</a:t>
            </a:fld>
            <a:endParaRPr lang="fr-BE"/>
          </a:p>
        </p:txBody>
      </p:sp>
      <p:pic>
        <p:nvPicPr>
          <p:cNvPr id="9" name="Picture 2" descr="opgeletOralesek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219" y="1916832"/>
            <a:ext cx="70167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70174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fr-BE" sz="3600" dirty="0" smtClean="0">
              <a:solidFill>
                <a:srgbClr val="00B0F0"/>
              </a:solidFill>
            </a:endParaRPr>
          </a:p>
          <a:p>
            <a:pPr marL="0" indent="0" algn="ctr">
              <a:buNone/>
            </a:pPr>
            <a:endParaRPr lang="fr-BE" sz="3600" dirty="0">
              <a:solidFill>
                <a:srgbClr val="00B0F0"/>
              </a:solidFill>
            </a:endParaRPr>
          </a:p>
          <a:p>
            <a:pPr marL="0" indent="0" algn="ctr">
              <a:buNone/>
            </a:pPr>
            <a:r>
              <a:rPr lang="fr-BE" sz="3600" b="1" dirty="0" smtClean="0">
                <a:solidFill>
                  <a:schemeClr val="accent1"/>
                </a:solidFill>
              </a:rPr>
              <a:t>7. PLAN B?</a:t>
            </a:r>
            <a:endParaRPr lang="en-US" sz="3600" b="1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69D53-DC5D-4522-98FC-D9AD655F59CF}" type="slidenum">
              <a:rPr lang="fr-BE" smtClean="0"/>
              <a:t>19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83020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55576" y="1844824"/>
            <a:ext cx="8229600" cy="144016"/>
          </a:xfrm>
        </p:spPr>
        <p:txBody>
          <a:bodyPr>
            <a:normAutofit fontScale="90000"/>
          </a:bodyPr>
          <a:lstStyle/>
          <a:p>
            <a:r>
              <a:rPr lang="fr-BE" sz="3600" dirty="0" smtClean="0"/>
              <a:t>WANNEER?</a:t>
            </a:r>
            <a:r>
              <a:rPr lang="fr-BE" dirty="0"/>
              <a:t/>
            </a:r>
            <a:br>
              <a:rPr lang="fr-BE" dirty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BE" sz="2400" u="sng" dirty="0" smtClean="0"/>
              <a:t>Indien</a:t>
            </a:r>
            <a:r>
              <a:rPr lang="fr-BE" sz="2400" dirty="0" smtClean="0"/>
              <a:t> EU Pilot </a:t>
            </a:r>
            <a:r>
              <a:rPr lang="fr-BE" sz="2400" dirty="0" err="1" smtClean="0"/>
              <a:t>negatief</a:t>
            </a:r>
            <a:r>
              <a:rPr lang="fr-BE" sz="2400" dirty="0" smtClean="0"/>
              <a:t> </a:t>
            </a:r>
            <a:r>
              <a:rPr lang="fr-BE" sz="2400" dirty="0" err="1" smtClean="0"/>
              <a:t>wordt</a:t>
            </a:r>
            <a:r>
              <a:rPr lang="fr-BE" sz="2400" dirty="0" smtClean="0"/>
              <a:t> </a:t>
            </a:r>
            <a:r>
              <a:rPr lang="fr-BE" sz="2400" dirty="0" err="1" smtClean="0"/>
              <a:t>afgesloten</a:t>
            </a:r>
            <a:r>
              <a:rPr lang="fr-BE" sz="2400" dirty="0" smtClean="0"/>
              <a:t> </a:t>
            </a:r>
            <a:r>
              <a:rPr lang="fr-BE" sz="2400" dirty="0" smtClean="0">
                <a:sym typeface="Wingdings" panose="05000000000000000000" pitchFamily="2" charset="2"/>
              </a:rPr>
              <a:t> COM kan </a:t>
            </a:r>
            <a:r>
              <a:rPr lang="fr-BE" sz="2400" dirty="0" err="1" smtClean="0">
                <a:sym typeface="Wingdings" panose="05000000000000000000" pitchFamily="2" charset="2"/>
              </a:rPr>
              <a:t>een</a:t>
            </a:r>
            <a:r>
              <a:rPr lang="fr-BE" sz="2400" dirty="0" smtClean="0">
                <a:sym typeface="Wingdings" panose="05000000000000000000" pitchFamily="2" charset="2"/>
              </a:rPr>
              <a:t> </a:t>
            </a:r>
            <a:r>
              <a:rPr lang="fr-BE" sz="2400" dirty="0" err="1" smtClean="0">
                <a:sym typeface="Wingdings" panose="05000000000000000000" pitchFamily="2" charset="2"/>
              </a:rPr>
              <a:t>inbreukprocedure</a:t>
            </a:r>
            <a:r>
              <a:rPr lang="fr-BE" sz="2400" dirty="0" smtClean="0">
                <a:sym typeface="Wingdings" panose="05000000000000000000" pitchFamily="2" charset="2"/>
              </a:rPr>
              <a:t> </a:t>
            </a:r>
            <a:r>
              <a:rPr lang="fr-BE" sz="2400" dirty="0" err="1" smtClean="0">
                <a:sym typeface="Wingdings" panose="05000000000000000000" pitchFamily="2" charset="2"/>
              </a:rPr>
              <a:t>starten</a:t>
            </a:r>
            <a:r>
              <a:rPr lang="fr-BE" sz="2400" dirty="0" smtClean="0">
                <a:sym typeface="Wingdings" panose="05000000000000000000" pitchFamily="2" charset="2"/>
              </a:rPr>
              <a:t> </a:t>
            </a:r>
            <a:r>
              <a:rPr lang="fr-BE" sz="1800" dirty="0" smtClean="0">
                <a:sym typeface="Wingdings" panose="05000000000000000000" pitchFamily="2" charset="2"/>
              </a:rPr>
              <a:t>(</a:t>
            </a:r>
            <a:r>
              <a:rPr lang="fr-BE" sz="1800" dirty="0" err="1" smtClean="0">
                <a:sym typeface="Wingdings" panose="05000000000000000000" pitchFamily="2" charset="2"/>
              </a:rPr>
              <a:t>artikel</a:t>
            </a:r>
            <a:r>
              <a:rPr lang="fr-BE" sz="1800" dirty="0" smtClean="0">
                <a:sym typeface="Wingdings" panose="05000000000000000000" pitchFamily="2" charset="2"/>
              </a:rPr>
              <a:t> 258, </a:t>
            </a:r>
            <a:r>
              <a:rPr lang="fr-BE" sz="1800" dirty="0" err="1" smtClean="0">
                <a:sym typeface="Wingdings" panose="05000000000000000000" pitchFamily="2" charset="2"/>
              </a:rPr>
              <a:t>alinea</a:t>
            </a:r>
            <a:r>
              <a:rPr lang="fr-BE" sz="1800" dirty="0" smtClean="0">
                <a:sym typeface="Wingdings" panose="05000000000000000000" pitchFamily="2" charset="2"/>
              </a:rPr>
              <a:t> 1 VWEU).</a:t>
            </a:r>
          </a:p>
          <a:p>
            <a:pPr marL="0" indent="0">
              <a:buNone/>
            </a:pPr>
            <a:endParaRPr lang="fr-BE" sz="1800" dirty="0">
              <a:sym typeface="Wingdings" panose="05000000000000000000" pitchFamily="2" charset="2"/>
            </a:endParaRPr>
          </a:p>
          <a:p>
            <a:pPr marL="0" indent="0" algn="ctr">
              <a:buNone/>
            </a:pPr>
            <a:r>
              <a:rPr lang="fr-BE" sz="1800" dirty="0" smtClean="0">
                <a:sym typeface="Wingdings" panose="05000000000000000000" pitchFamily="2" charset="2"/>
              </a:rPr>
              <a:t>↓</a:t>
            </a:r>
          </a:p>
          <a:p>
            <a:pPr marL="0" indent="0">
              <a:buNone/>
            </a:pPr>
            <a:endParaRPr lang="fr-BE" sz="18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r-BE" sz="2400" dirty="0" smtClean="0">
                <a:sym typeface="Wingdings" panose="05000000000000000000" pitchFamily="2" charset="2"/>
              </a:rPr>
              <a:t>(</a:t>
            </a:r>
            <a:r>
              <a:rPr lang="fr-BE" sz="2400" dirty="0" err="1" smtClean="0">
                <a:sym typeface="Wingdings" panose="05000000000000000000" pitchFamily="2" charset="2"/>
              </a:rPr>
              <a:t>Aanvullende</a:t>
            </a:r>
            <a:r>
              <a:rPr lang="fr-BE" sz="2400" dirty="0" smtClean="0">
                <a:sym typeface="Wingdings" panose="05000000000000000000" pitchFamily="2" charset="2"/>
              </a:rPr>
              <a:t>) </a:t>
            </a:r>
            <a:r>
              <a:rPr lang="fr-BE" sz="2400" dirty="0" err="1" smtClean="0">
                <a:sym typeface="Wingdings" panose="05000000000000000000" pitchFamily="2" charset="2"/>
              </a:rPr>
              <a:t>ingebrekestelling</a:t>
            </a:r>
            <a:r>
              <a:rPr lang="fr-BE" sz="2400" dirty="0" smtClean="0">
                <a:sym typeface="Wingdings" panose="05000000000000000000" pitchFamily="2" charset="2"/>
              </a:rPr>
              <a:t> </a:t>
            </a:r>
            <a:r>
              <a:rPr lang="fr-BE" sz="1800" dirty="0" smtClean="0">
                <a:sym typeface="Wingdings" panose="05000000000000000000" pitchFamily="2" charset="2"/>
              </a:rPr>
              <a:t>(2m) </a:t>
            </a:r>
            <a:r>
              <a:rPr lang="fr-BE" sz="2400" dirty="0" smtClean="0">
                <a:sym typeface="Wingdings" panose="05000000000000000000" pitchFamily="2" charset="2"/>
              </a:rPr>
              <a:t> (</a:t>
            </a:r>
            <a:r>
              <a:rPr lang="fr-BE" sz="2400" dirty="0" err="1" smtClean="0">
                <a:sym typeface="Wingdings" panose="05000000000000000000" pitchFamily="2" charset="2"/>
              </a:rPr>
              <a:t>Aanvullend</a:t>
            </a:r>
            <a:r>
              <a:rPr lang="fr-BE" sz="2400" dirty="0" smtClean="0">
                <a:sym typeface="Wingdings" panose="05000000000000000000" pitchFamily="2" charset="2"/>
              </a:rPr>
              <a:t>) </a:t>
            </a:r>
            <a:r>
              <a:rPr lang="fr-BE" sz="2400" dirty="0" err="1" smtClean="0">
                <a:sym typeface="Wingdings" panose="05000000000000000000" pitchFamily="2" charset="2"/>
              </a:rPr>
              <a:t>gemotiveerd</a:t>
            </a:r>
            <a:r>
              <a:rPr lang="fr-BE" sz="2400" dirty="0" smtClean="0">
                <a:sym typeface="Wingdings" panose="05000000000000000000" pitchFamily="2" charset="2"/>
              </a:rPr>
              <a:t> </a:t>
            </a:r>
            <a:r>
              <a:rPr lang="fr-BE" sz="2400" dirty="0" err="1" smtClean="0">
                <a:sym typeface="Wingdings" panose="05000000000000000000" pitchFamily="2" charset="2"/>
              </a:rPr>
              <a:t>advies</a:t>
            </a:r>
            <a:r>
              <a:rPr lang="fr-BE" sz="2400" dirty="0" smtClean="0">
                <a:sym typeface="Wingdings" panose="05000000000000000000" pitchFamily="2" charset="2"/>
              </a:rPr>
              <a:t> </a:t>
            </a:r>
            <a:r>
              <a:rPr lang="fr-BE" sz="1800" dirty="0" smtClean="0">
                <a:sym typeface="Wingdings" panose="05000000000000000000" pitchFamily="2" charset="2"/>
              </a:rPr>
              <a:t>(2m) </a:t>
            </a:r>
            <a:r>
              <a:rPr lang="fr-BE" sz="2400" dirty="0" smtClean="0">
                <a:sym typeface="Wingdings" panose="05000000000000000000" pitchFamily="2" charset="2"/>
              </a:rPr>
              <a:t> </a:t>
            </a:r>
            <a:r>
              <a:rPr lang="fr-BE" sz="2400" dirty="0" err="1" smtClean="0">
                <a:sym typeface="Wingdings" panose="05000000000000000000" pitchFamily="2" charset="2"/>
              </a:rPr>
              <a:t>klassement</a:t>
            </a:r>
            <a:r>
              <a:rPr lang="fr-BE" sz="2400" dirty="0" smtClean="0">
                <a:sym typeface="Wingdings" panose="05000000000000000000" pitchFamily="2" charset="2"/>
              </a:rPr>
              <a:t> of </a:t>
            </a:r>
            <a:r>
              <a:rPr lang="fr-BE" sz="2400" dirty="0" err="1" smtClean="0">
                <a:sym typeface="Wingdings" panose="05000000000000000000" pitchFamily="2" charset="2"/>
              </a:rPr>
              <a:t>aanhangigmaking</a:t>
            </a:r>
            <a:endParaRPr lang="fr-BE" sz="2400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fr-BE" sz="24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r-BE" sz="2400" u="sng" dirty="0" err="1" smtClean="0"/>
              <a:t>Duur</a:t>
            </a:r>
            <a:r>
              <a:rPr lang="fr-BE" sz="2400" dirty="0" smtClean="0"/>
              <a:t>? 30,7 </a:t>
            </a:r>
            <a:r>
              <a:rPr lang="fr-BE" sz="2400" dirty="0" err="1" smtClean="0"/>
              <a:t>maanden</a:t>
            </a:r>
            <a:endParaRPr lang="en-US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69D53-DC5D-4522-98FC-D9AD655F59CF}" type="slidenum">
              <a:rPr lang="fr-BE" smtClean="0"/>
              <a:t>2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915588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778" y="1772816"/>
            <a:ext cx="4320480" cy="48245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nl-BE" dirty="0">
                <a:solidFill>
                  <a:schemeClr val="accent1"/>
                </a:solidFill>
              </a:rPr>
              <a:t>Klacht bij </a:t>
            </a:r>
            <a:r>
              <a:rPr lang="nl-BE" dirty="0" err="1">
                <a:solidFill>
                  <a:schemeClr val="accent1"/>
                </a:solidFill>
              </a:rPr>
              <a:t>Solvit</a:t>
            </a:r>
            <a:r>
              <a:rPr lang="nl-BE" dirty="0">
                <a:solidFill>
                  <a:schemeClr val="accent1"/>
                </a:solidFill>
              </a:rPr>
              <a:t> </a:t>
            </a:r>
            <a:r>
              <a:rPr lang="nl-BE" dirty="0" smtClean="0">
                <a:solidFill>
                  <a:schemeClr val="accent1"/>
                </a:solidFill>
              </a:rPr>
              <a:t>/ COM </a:t>
            </a:r>
          </a:p>
          <a:p>
            <a:pPr marL="0" indent="0" algn="ctr">
              <a:buNone/>
            </a:pPr>
            <a:r>
              <a:rPr lang="nl-BE" dirty="0" smtClean="0">
                <a:solidFill>
                  <a:schemeClr val="accent1"/>
                </a:solidFill>
              </a:rPr>
              <a:t>↓</a:t>
            </a:r>
            <a:endParaRPr lang="nl-BE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r>
              <a:rPr lang="nl-BE" dirty="0" smtClean="0">
                <a:solidFill>
                  <a:schemeClr val="accent1"/>
                </a:solidFill>
              </a:rPr>
              <a:t>EU </a:t>
            </a:r>
            <a:r>
              <a:rPr lang="nl-BE" dirty="0">
                <a:solidFill>
                  <a:schemeClr val="accent1"/>
                </a:solidFill>
              </a:rPr>
              <a:t>Pilot </a:t>
            </a:r>
            <a:endParaRPr lang="nl-BE" dirty="0" smtClean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r>
              <a:rPr lang="nl-BE" dirty="0" smtClean="0">
                <a:solidFill>
                  <a:schemeClr val="accent1"/>
                </a:solidFill>
              </a:rPr>
              <a:t>↓</a:t>
            </a:r>
            <a:endParaRPr lang="nl-BE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r>
              <a:rPr lang="nl-BE" dirty="0">
                <a:solidFill>
                  <a:schemeClr val="accent1"/>
                </a:solidFill>
              </a:rPr>
              <a:t>I</a:t>
            </a:r>
            <a:r>
              <a:rPr lang="nl-BE" dirty="0" smtClean="0">
                <a:solidFill>
                  <a:schemeClr val="accent1"/>
                </a:solidFill>
              </a:rPr>
              <a:t>nbreukdossier </a:t>
            </a:r>
          </a:p>
          <a:p>
            <a:pPr marL="0" indent="0" algn="ctr">
              <a:buNone/>
            </a:pPr>
            <a:r>
              <a:rPr lang="nl-BE" dirty="0" smtClean="0">
                <a:solidFill>
                  <a:schemeClr val="accent1"/>
                </a:solidFill>
              </a:rPr>
              <a:t>↓</a:t>
            </a:r>
          </a:p>
          <a:p>
            <a:pPr marL="0" indent="0" algn="ctr">
              <a:buNone/>
            </a:pPr>
            <a:r>
              <a:rPr lang="nl-BE" dirty="0" smtClean="0">
                <a:solidFill>
                  <a:schemeClr val="accent1"/>
                </a:solidFill>
              </a:rPr>
              <a:t>Veroordeling </a:t>
            </a:r>
            <a:r>
              <a:rPr lang="nl-BE" dirty="0" err="1" smtClean="0">
                <a:solidFill>
                  <a:schemeClr val="accent1"/>
                </a:solidFill>
              </a:rPr>
              <a:t>HvJ</a:t>
            </a:r>
            <a:endParaRPr lang="nl-BE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endParaRPr lang="fr-BE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nl-BE" sz="3600" b="1" dirty="0">
              <a:solidFill>
                <a:schemeClr val="accent1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69D53-DC5D-4522-98FC-D9AD655F59CF}" type="slidenum">
              <a:rPr lang="fr-BE" smtClean="0"/>
              <a:t>20</a:t>
            </a:fld>
            <a:endParaRPr lang="fr-BE" dirty="0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4427984" y="1772816"/>
            <a:ext cx="4536504" cy="4824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nl-BE" dirty="0" smtClean="0">
                <a:solidFill>
                  <a:schemeClr val="accent1"/>
                </a:solidFill>
              </a:rPr>
              <a:t>Klacht bij nationale rechter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nl-BE" dirty="0" smtClean="0">
                <a:solidFill>
                  <a:schemeClr val="accent1"/>
                </a:solidFill>
              </a:rPr>
              <a:t>↓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nl-BE" dirty="0" smtClean="0">
                <a:solidFill>
                  <a:schemeClr val="accent1"/>
                </a:solidFill>
              </a:rPr>
              <a:t>“Veroordeling” </a:t>
            </a:r>
            <a:r>
              <a:rPr lang="nl-BE" dirty="0" err="1" smtClean="0">
                <a:solidFill>
                  <a:schemeClr val="accent1"/>
                </a:solidFill>
              </a:rPr>
              <a:t>HvJ</a:t>
            </a:r>
            <a:endParaRPr lang="nl-BE" dirty="0" smtClean="0">
              <a:solidFill>
                <a:schemeClr val="accent1"/>
              </a:solidFill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fr-BE" b="1" dirty="0" smtClean="0">
              <a:solidFill>
                <a:schemeClr val="accent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nl-BE" sz="3600" b="1" dirty="0">
              <a:solidFill>
                <a:schemeClr val="accent1"/>
              </a:solidFill>
            </a:endParaRPr>
          </a:p>
        </p:txBody>
      </p:sp>
      <p:sp>
        <p:nvSpPr>
          <p:cNvPr id="2" name="Plus 1"/>
          <p:cNvSpPr/>
          <p:nvPr/>
        </p:nvSpPr>
        <p:spPr>
          <a:xfrm>
            <a:off x="4096144" y="1628800"/>
            <a:ext cx="914400" cy="9144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9578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7544" y="980728"/>
            <a:ext cx="6911975" cy="935038"/>
          </a:xfrm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</a:extLst>
        </p:spPr>
        <p:txBody>
          <a:bodyPr/>
          <a:lstStyle/>
          <a:p>
            <a:r>
              <a:rPr lang="fr-BE" altLang="en-US" sz="3200" b="1" dirty="0"/>
              <a:t>BELGISCHE </a:t>
            </a:r>
            <a:r>
              <a:rPr lang="fr-BE" altLang="en-US" sz="3200" b="1" dirty="0" smtClean="0"/>
              <a:t>VOORBEELDEN (1)</a:t>
            </a:r>
            <a:endParaRPr lang="nl-NL" altLang="en-US" sz="3200" b="1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04032" y="1700808"/>
            <a:ext cx="8532464" cy="4977652"/>
          </a:xfrm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</a:extLst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nl-NL" altLang="fr-FR" sz="2400" b="1" dirty="0" err="1" smtClean="0">
                <a:ea typeface="ＭＳ Ｐゴシック" pitchFamily="34" charset="-128"/>
                <a:cs typeface="Times New Roman" pitchFamily="18" charset="0"/>
              </a:rPr>
              <a:t>Bressol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: decreet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Simonet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: max. 30% (van tot. aantal in BE verblijvende studenten dat zich tijdens het vorige academiejaar voor de 1</a:t>
            </a:r>
            <a:r>
              <a:rPr lang="nl-NL" altLang="fr-FR" sz="2400" baseline="30000" dirty="0" smtClean="0">
                <a:ea typeface="ＭＳ Ｐゴシック" pitchFamily="34" charset="-128"/>
                <a:cs typeface="Times New Roman" pitchFamily="18" charset="0"/>
              </a:rPr>
              <a:t>e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x voor de opleiding inschreef) niet in BE verblijvende lidstaten mag zich voor een aantal (para)medische opleidingen in de FR Gemeenschap inschrijven.  </a:t>
            </a:r>
          </a:p>
          <a:p>
            <a:pPr marL="0" indent="0">
              <a:lnSpc>
                <a:spcPct val="80000"/>
              </a:lnSpc>
              <a:buNone/>
            </a:pPr>
            <a:endParaRPr lang="nl-NL" altLang="fr-FR" sz="1100" i="1" dirty="0">
              <a:ea typeface="ＭＳ Ｐゴシック" pitchFamily="34" charset="-128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nl-NL" altLang="fr-FR" sz="2400" b="1" dirty="0" smtClean="0"/>
              <a:t>1° </a:t>
            </a:r>
            <a:r>
              <a:rPr lang="nl-NL" altLang="fr-FR" sz="2400" b="1" u="sng" dirty="0"/>
              <a:t>Klacht bij nationale </a:t>
            </a:r>
            <a:r>
              <a:rPr lang="nl-NL" altLang="fr-FR" sz="2400" b="1" u="sng" dirty="0" smtClean="0"/>
              <a:t>rechter</a:t>
            </a:r>
            <a:r>
              <a:rPr lang="nl-NL" altLang="fr-FR" sz="2400" dirty="0" smtClean="0"/>
              <a:t> (</a:t>
            </a:r>
            <a:r>
              <a:rPr lang="nl-NL" altLang="fr-FR" sz="2400" dirty="0" err="1" smtClean="0"/>
              <a:t>Arbitragehof</a:t>
            </a:r>
            <a:r>
              <a:rPr lang="nl-NL" altLang="fr-FR" sz="2400" dirty="0" smtClean="0"/>
              <a:t>) in augustus 2006: schorsing decreet afgewezen wegens gebrek bewijs moeilijk te herstellen ernstig nadeel. </a:t>
            </a:r>
          </a:p>
          <a:p>
            <a:pPr marL="0" indent="0">
              <a:lnSpc>
                <a:spcPct val="80000"/>
              </a:lnSpc>
              <a:buNone/>
            </a:pPr>
            <a:endParaRPr lang="nl-NL" altLang="fr-FR" sz="1100" b="1" dirty="0">
              <a:ea typeface="ＭＳ Ｐゴシック" pitchFamily="34" charset="-128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nl-NL" altLang="fr-FR" sz="2400" b="1" dirty="0" smtClean="0"/>
              <a:t>2° </a:t>
            </a:r>
            <a:r>
              <a:rPr lang="nl-NL" altLang="fr-FR" sz="2400" b="1" u="sng" dirty="0"/>
              <a:t>Klacht bij nationale </a:t>
            </a:r>
            <a:r>
              <a:rPr lang="nl-NL" altLang="fr-FR" sz="2400" b="1" u="sng" dirty="0" smtClean="0"/>
              <a:t>rechter</a:t>
            </a:r>
            <a:r>
              <a:rPr lang="nl-NL" altLang="fr-FR" sz="2400" dirty="0" smtClean="0"/>
              <a:t> (Grondwettelijk Hof) in december 2006: vernietiging decreet + prejudiciële vraag </a:t>
            </a:r>
            <a:r>
              <a:rPr lang="nl-NL" altLang="fr-FR" sz="2400" dirty="0" err="1" smtClean="0"/>
              <a:t>HvJ</a:t>
            </a:r>
            <a:r>
              <a:rPr lang="nl-NL" altLang="fr-FR" sz="2400" dirty="0"/>
              <a:t> </a:t>
            </a:r>
            <a:r>
              <a:rPr lang="nl-NL" altLang="fr-FR" sz="2400" dirty="0" smtClean="0"/>
              <a:t>→ 13/4/2010: </a:t>
            </a:r>
            <a:r>
              <a:rPr lang="nl-NL" altLang="fr-FR" sz="2400" u="sng" dirty="0" smtClean="0"/>
              <a:t>indirecte discriminatie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ogv</a:t>
            </a:r>
            <a:r>
              <a:rPr lang="nl-NL" altLang="fr-FR" sz="2400" dirty="0" smtClean="0"/>
              <a:t> nationaliteit, objectief gerechtvaardigd wegens (preventief) risico voor de volksgezondheid indien bewijs kan worden aangevoerd → 31/5/2011 Grondwettelijk Hof: quotum enkel toegestaan voor dierengeneeskunde en kinesitherapie.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nl-NL" altLang="fr-FR" sz="2400" dirty="0"/>
              <a:t>	</a:t>
            </a:r>
            <a:r>
              <a:rPr lang="nl-NL" altLang="fr-FR" sz="2400" dirty="0" smtClean="0"/>
              <a:t>In 2012 werd decreet uitgebreid tot tandheelkunde en 	</a:t>
            </a:r>
            <a:r>
              <a:rPr lang="nl-NL" altLang="fr-FR" sz="2400" dirty="0"/>
              <a:t>geneeskunde → </a:t>
            </a:r>
            <a:r>
              <a:rPr lang="nl-NL" altLang="fr-FR" sz="2400" b="1" u="sng" dirty="0" smtClean="0"/>
              <a:t>EU Pilot</a:t>
            </a:r>
            <a:r>
              <a:rPr lang="nl-NL" altLang="fr-FR" sz="2400" dirty="0" smtClean="0"/>
              <a:t>: negatief afgesloten in 2013.</a:t>
            </a:r>
          </a:p>
          <a:p>
            <a:pPr marL="0" indent="0">
              <a:lnSpc>
                <a:spcPct val="80000"/>
              </a:lnSpc>
              <a:buNone/>
            </a:pPr>
            <a:endParaRPr lang="nl-NL" altLang="fr-FR" sz="1200" b="1" dirty="0">
              <a:ea typeface="ＭＳ Ｐゴシック" pitchFamily="34" charset="-128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nl-NL" altLang="fr-FR" sz="2400" b="1" dirty="0" smtClean="0"/>
              <a:t>3° </a:t>
            </a:r>
            <a:r>
              <a:rPr lang="nl-NL" altLang="fr-FR" sz="2400" b="1" u="sng" dirty="0" smtClean="0"/>
              <a:t>Klacht bij COM</a:t>
            </a:r>
            <a:r>
              <a:rPr lang="nl-NL" altLang="fr-FR" sz="2400" dirty="0" smtClean="0"/>
              <a:t> in 2007: schorsing tot 2012 als politieke toegeving </a:t>
            </a:r>
            <a:r>
              <a:rPr lang="nl-NL" altLang="fr-FR" sz="2400" smtClean="0"/>
              <a:t>naar </a:t>
            </a:r>
            <a:r>
              <a:rPr lang="nl-NL" altLang="fr-FR" sz="2400" smtClean="0"/>
              <a:t>AT </a:t>
            </a:r>
            <a:r>
              <a:rPr lang="nl-NL" altLang="fr-FR" sz="2400" dirty="0" smtClean="0"/>
              <a:t>in ruil voor de ondertekening van het Verdrag van Lissabon → in december 2012 verlengd tot eind 2016 wegens tijd nodig voor gegevensverzameling. </a:t>
            </a:r>
          </a:p>
          <a:p>
            <a:pPr marL="0" indent="0">
              <a:lnSpc>
                <a:spcPct val="80000"/>
              </a:lnSpc>
              <a:buNone/>
            </a:pPr>
            <a:endParaRPr lang="nl-NL" altLang="fr-FR" sz="2400" b="1" u="sng" dirty="0"/>
          </a:p>
          <a:p>
            <a:pPr marL="0" indent="0">
              <a:lnSpc>
                <a:spcPct val="80000"/>
              </a:lnSpc>
              <a:buNone/>
            </a:pPr>
            <a:endParaRPr lang="nl-NL" altLang="fr-FR" sz="2400" b="1" dirty="0"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4100" name="Tijdelijke aanduiding voor voettekst 3"/>
          <p:cNvSpPr txBox="1">
            <a:spLocks noGrp="1"/>
          </p:cNvSpPr>
          <p:nvPr/>
        </p:nvSpPr>
        <p:spPr bwMode="auto">
          <a:xfrm>
            <a:off x="1447800" y="6248400"/>
            <a:ext cx="457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000">
                <a:solidFill>
                  <a:srgbClr val="621944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•"/>
              <a:defRPr sz="2800">
                <a:solidFill>
                  <a:srgbClr val="87888A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87888A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87888A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87888A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20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4101" name="Tijdelijke aanduiding voor dianummer 4"/>
          <p:cNvSpPr txBox="1">
            <a:spLocks noGrp="1"/>
          </p:cNvSpPr>
          <p:nvPr/>
        </p:nvSpPr>
        <p:spPr bwMode="auto">
          <a:xfrm>
            <a:off x="6588224" y="622126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000">
                <a:solidFill>
                  <a:srgbClr val="621944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•"/>
              <a:defRPr sz="2800">
                <a:solidFill>
                  <a:srgbClr val="87888A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87888A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87888A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87888A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nl-NL" altLang="en-US" sz="1400" dirty="0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rPr>
              <a:t> </a:t>
            </a:r>
            <a:fld id="{75ADC9C5-CD40-46F2-9134-C43BCD7EC96D}" type="slidenum">
              <a:rPr lang="nl-NL" altLang="en-US" sz="1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rPr>
              <a:pPr algn="r" eaLnBrk="1" hangingPunct="1">
                <a:spcBef>
                  <a:spcPct val="0"/>
                </a:spcBef>
                <a:buFontTx/>
                <a:buNone/>
              </a:pPr>
              <a:t>21</a:t>
            </a:fld>
            <a:r>
              <a:rPr lang="nl-NL" altLang="en-US" sz="1400" dirty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513283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11175" y="1772816"/>
            <a:ext cx="8410575" cy="5085184"/>
          </a:xfrm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</a:extLst>
        </p:spPr>
        <p:txBody>
          <a:bodyPr>
            <a:normAutofit fontScale="92500" lnSpcReduction="20000"/>
          </a:bodyPr>
          <a:lstStyle/>
          <a:p>
            <a:pPr marL="0" indent="0">
              <a:buFontTx/>
              <a:buNone/>
            </a:pPr>
            <a:r>
              <a:rPr lang="nl-NL" altLang="fr-FR" sz="2400" b="1" dirty="0" smtClean="0"/>
              <a:t>Dubbele naam</a:t>
            </a:r>
          </a:p>
          <a:p>
            <a:pPr marL="0" indent="0">
              <a:buFontTx/>
              <a:buNone/>
            </a:pPr>
            <a:r>
              <a:rPr lang="nl-NL" altLang="fr-FR" sz="2400" b="1" dirty="0" smtClean="0"/>
              <a:t>1°</a:t>
            </a:r>
            <a:r>
              <a:rPr lang="nl-NL" altLang="fr-FR" sz="2400" dirty="0" smtClean="0"/>
              <a:t> </a:t>
            </a:r>
            <a:r>
              <a:rPr lang="nl-NL" altLang="fr-FR" sz="2400" b="1" u="sng" dirty="0" smtClean="0"/>
              <a:t>Klacht bij nationale rechter</a:t>
            </a:r>
            <a:r>
              <a:rPr lang="nl-NL" altLang="fr-FR" sz="2400" dirty="0" smtClean="0"/>
              <a:t>: </a:t>
            </a:r>
            <a:r>
              <a:rPr lang="nl-NL" altLang="fr-FR" sz="2400" dirty="0" err="1" smtClean="0"/>
              <a:t>Garcia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Avello</a:t>
            </a:r>
            <a:r>
              <a:rPr lang="nl-NL" altLang="fr-FR" sz="2400" dirty="0" smtClean="0"/>
              <a:t> (C-148/02): kinderen van ES x BE koppel, geboren in BE met dubbele nationaliteit, worden door BE gemeente onder familienaam van vader ingeschreven (nochtans bij ES ambassade onder dubbele familienaam ingeschreven) → ouders vragen naamswijziging aan, wordt geweigerd → RvS. </a:t>
            </a:r>
          </a:p>
          <a:p>
            <a:pPr marL="0" indent="0">
              <a:buFontTx/>
              <a:buNone/>
            </a:pPr>
            <a:endParaRPr lang="nl-NL" altLang="fr-FR" sz="1100" dirty="0"/>
          </a:p>
          <a:p>
            <a:pPr marL="0" indent="0">
              <a:buFontTx/>
              <a:buNone/>
            </a:pPr>
            <a:r>
              <a:rPr lang="nl-NL" altLang="fr-FR" sz="2400" dirty="0" smtClean="0"/>
              <a:t>	2/10/</a:t>
            </a:r>
            <a:r>
              <a:rPr lang="nl-NL" altLang="fr-FR" sz="2400" u="sng" dirty="0" smtClean="0"/>
              <a:t>2003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HvJ</a:t>
            </a:r>
            <a:r>
              <a:rPr lang="nl-NL" altLang="fr-FR" sz="2400" dirty="0" smtClean="0"/>
              <a:t>: Lidstaten zijn bevoegd voor naamwetgeving, 	maar moeten EU-recht, artikel 18 VWEU (discriminatieverbod 	op grond van nationaliteit), respecteren → </a:t>
            </a:r>
            <a:r>
              <a:rPr lang="nl-NL" altLang="fr-FR" sz="2400" u="sng" dirty="0" smtClean="0"/>
              <a:t>discriminatie</a:t>
            </a:r>
            <a:r>
              <a:rPr lang="nl-NL" altLang="fr-FR" sz="2400" dirty="0" smtClean="0"/>
              <a:t>, want 	BE wordt op dezelfde wijze behandeld als BE-ES, terwijl ze zich 	in verschillende situatie bevinden (BE-ES dragen in BE en in ES 	verschillende familienaam) → BE kon deze discriminatie niet 	objectief rechtvaardigen → BE mocht verzoek tot 	</a:t>
            </a:r>
            <a:r>
              <a:rPr lang="nl-NL" altLang="fr-FR" sz="2400" u="sng" dirty="0" smtClean="0"/>
              <a:t>naamswijziging</a:t>
            </a:r>
            <a:r>
              <a:rPr lang="nl-NL" altLang="fr-FR" sz="2400" dirty="0" smtClean="0"/>
              <a:t> niet weigeren → BE past wetgeving 	naamswijziging aan, maar </a:t>
            </a:r>
            <a:r>
              <a:rPr lang="nl-NL" altLang="fr-FR" sz="2400" u="sng" dirty="0" smtClean="0"/>
              <a:t>niet</a:t>
            </a:r>
            <a:r>
              <a:rPr lang="nl-NL" altLang="fr-FR" sz="2400" dirty="0" smtClean="0"/>
              <a:t> wetgeving </a:t>
            </a:r>
            <a:r>
              <a:rPr lang="nl-NL" altLang="fr-FR" sz="2400" u="sng" dirty="0" smtClean="0"/>
              <a:t>naamtoekenning</a:t>
            </a:r>
            <a:r>
              <a:rPr lang="nl-NL" altLang="fr-FR" sz="2400" dirty="0" smtClean="0"/>
              <a:t> 	(anders discriminatie met BE, enkel familienaam vader).</a:t>
            </a:r>
            <a:r>
              <a:rPr lang="nl-NL" altLang="fr-FR" sz="2800" dirty="0"/>
              <a:t>	</a:t>
            </a:r>
          </a:p>
        </p:txBody>
      </p:sp>
      <p:sp>
        <p:nvSpPr>
          <p:cNvPr id="9219" name="Tijdelijke aanduiding voor voettekst 3"/>
          <p:cNvSpPr txBox="1">
            <a:spLocks noGrp="1"/>
          </p:cNvSpPr>
          <p:nvPr/>
        </p:nvSpPr>
        <p:spPr bwMode="auto">
          <a:xfrm>
            <a:off x="1447800" y="6248400"/>
            <a:ext cx="457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000">
                <a:solidFill>
                  <a:srgbClr val="621944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•"/>
              <a:defRPr sz="2800">
                <a:solidFill>
                  <a:srgbClr val="87888A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87888A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87888A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87888A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20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9220" name="Tijdelijke aanduiding voor dianummer 4"/>
          <p:cNvSpPr txBox="1">
            <a:spLocks noGrp="1"/>
          </p:cNvSpPr>
          <p:nvPr/>
        </p:nvSpPr>
        <p:spPr bwMode="auto">
          <a:xfrm>
            <a:off x="6444208" y="6234134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000">
                <a:solidFill>
                  <a:srgbClr val="621944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•"/>
              <a:defRPr sz="2800">
                <a:solidFill>
                  <a:srgbClr val="87888A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87888A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87888A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87888A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9026C417-0916-4F51-8FFF-9788DCC2080F}" type="slidenum">
              <a:rPr lang="nl-NL" altLang="en-US" sz="1400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rPr>
              <a:pPr algn="r" eaLnBrk="1" hangingPunct="1">
                <a:spcBef>
                  <a:spcPct val="0"/>
                </a:spcBef>
                <a:buFontTx/>
                <a:buNone/>
              </a:pPr>
              <a:t>22</a:t>
            </a:fld>
            <a:r>
              <a:rPr lang="nl-NL" altLang="en-US" sz="1400" dirty="0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rPr>
              <a:t> </a:t>
            </a:r>
            <a:endParaRPr lang="nl-NL" altLang="en-US" sz="1400" dirty="0">
              <a:solidFill>
                <a:schemeClr val="tx1"/>
              </a:solidFill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467544" y="980728"/>
            <a:ext cx="6911975" cy="93503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fr-FR" sz="4000" b="1" kern="1200" cap="all" baseline="0" dirty="0" smtClean="0">
                <a:solidFill>
                  <a:srgbClr val="C4594A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BE" altLang="en-US" sz="3200" dirty="0"/>
              <a:t>BELGISCHE </a:t>
            </a:r>
            <a:r>
              <a:rPr lang="nl-BE" altLang="en-US" sz="3200" dirty="0" smtClean="0"/>
              <a:t>VOORBEELDEN (2)</a:t>
            </a:r>
            <a:endParaRPr lang="nl-NL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0506286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11175" y="1772816"/>
            <a:ext cx="8410575" cy="4932784"/>
          </a:xfrm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</a:extLst>
        </p:spPr>
        <p:txBody>
          <a:bodyPr>
            <a:normAutofit fontScale="92500" lnSpcReduction="10000"/>
          </a:bodyPr>
          <a:lstStyle/>
          <a:p>
            <a:pPr marL="0" indent="0">
              <a:buFontTx/>
              <a:buNone/>
            </a:pPr>
            <a:r>
              <a:rPr lang="nl-NL" altLang="fr-FR" sz="2400" b="1" dirty="0" smtClean="0"/>
              <a:t>2° </a:t>
            </a:r>
            <a:r>
              <a:rPr lang="nl-NL" altLang="fr-FR" sz="2400" b="1" u="sng" dirty="0" smtClean="0"/>
              <a:t>Klacht bij COM</a:t>
            </a:r>
            <a:r>
              <a:rPr lang="nl-NL" altLang="fr-FR" sz="2400" dirty="0" smtClean="0"/>
              <a:t>: BE gemeente weigert kinderen van ES x BE koppel onder dubbele familienaam in te schrijven (nochtans bij ES consulaat wel het geval), want naamswijziging moet worden gevraagd. </a:t>
            </a:r>
          </a:p>
          <a:p>
            <a:pPr marL="0" indent="0">
              <a:buFontTx/>
              <a:buNone/>
            </a:pPr>
            <a:endParaRPr lang="nl-NL" altLang="fr-FR" sz="1200" dirty="0"/>
          </a:p>
          <a:p>
            <a:pPr marL="0" indent="0">
              <a:buFontTx/>
              <a:buNone/>
            </a:pPr>
            <a:r>
              <a:rPr lang="nl-NL" altLang="fr-FR" sz="2400" dirty="0" smtClean="0"/>
              <a:t>	17/12/</a:t>
            </a:r>
            <a:r>
              <a:rPr lang="nl-NL" altLang="fr-FR" sz="2400" u="sng" dirty="0" smtClean="0"/>
              <a:t>2003</a:t>
            </a:r>
            <a:r>
              <a:rPr lang="nl-NL" altLang="fr-FR" sz="2400" dirty="0" smtClean="0"/>
              <a:t> start ID: welke BE maatregelen </a:t>
            </a:r>
            <a:r>
              <a:rPr lang="nl-NL" altLang="fr-FR" sz="2400" dirty="0" err="1" smtClean="0"/>
              <a:t>nav</a:t>
            </a:r>
            <a:r>
              <a:rPr lang="nl-NL" altLang="fr-FR" sz="2400" dirty="0" smtClean="0"/>
              <a:t> </a:t>
            </a:r>
            <a:r>
              <a:rPr lang="nl-NL" altLang="fr-FR" sz="2400" i="1" dirty="0" err="1" smtClean="0"/>
              <a:t>Garcia</a:t>
            </a:r>
            <a:r>
              <a:rPr lang="nl-NL" altLang="fr-FR" sz="2400" i="1" dirty="0" smtClean="0"/>
              <a:t> </a:t>
            </a:r>
            <a:r>
              <a:rPr lang="nl-NL" altLang="fr-FR" sz="2400" i="1" dirty="0" err="1" smtClean="0"/>
              <a:t>Avello</a:t>
            </a:r>
            <a:r>
              <a:rPr lang="nl-NL" altLang="fr-FR" sz="2400" dirty="0" smtClean="0"/>
              <a:t>?</a:t>
            </a:r>
          </a:p>
          <a:p>
            <a:pPr marL="0" indent="0">
              <a:buFontTx/>
              <a:buNone/>
            </a:pPr>
            <a:r>
              <a:rPr lang="nl-NL" altLang="fr-FR" sz="2400" dirty="0"/>
              <a:t>	</a:t>
            </a:r>
            <a:r>
              <a:rPr lang="nl-NL" altLang="fr-FR" sz="2400" dirty="0" smtClean="0"/>
              <a:t>3/4/2008 aanvullend met redenen omkleed advies: 1 maand de 	tijd om wetgeving aan te passen → gebeurde pas in </a:t>
            </a:r>
            <a:r>
              <a:rPr lang="nl-NL" altLang="fr-FR" sz="2400" u="sng" dirty="0" smtClean="0"/>
              <a:t>2014</a:t>
            </a:r>
            <a:r>
              <a:rPr lang="nl-NL" altLang="fr-FR" sz="2400" dirty="0" smtClean="0"/>
              <a:t>, toch 	geen verzoekschrift bij </a:t>
            </a:r>
            <a:r>
              <a:rPr lang="nl-NL" altLang="fr-FR" sz="2400" dirty="0" err="1" smtClean="0"/>
              <a:t>HvJ</a:t>
            </a:r>
            <a:r>
              <a:rPr lang="nl-NL" altLang="fr-FR" sz="2400" dirty="0" smtClean="0"/>
              <a:t>.</a:t>
            </a:r>
            <a:br>
              <a:rPr lang="nl-NL" altLang="fr-FR" sz="2400" dirty="0" smtClean="0"/>
            </a:br>
            <a:endParaRPr lang="nl-NL" altLang="fr-FR" sz="1200" dirty="0" smtClean="0"/>
          </a:p>
          <a:p>
            <a:pPr marL="0" indent="0">
              <a:buFontTx/>
              <a:buNone/>
            </a:pPr>
            <a:r>
              <a:rPr lang="nl-NL" altLang="fr-FR" sz="2400" b="1" dirty="0"/>
              <a:t>3</a:t>
            </a:r>
            <a:r>
              <a:rPr lang="nl-NL" altLang="fr-FR" sz="2400" b="1" dirty="0" smtClean="0"/>
              <a:t>° </a:t>
            </a:r>
            <a:r>
              <a:rPr lang="nl-NL" altLang="fr-FR" sz="2400" b="1" u="sng" dirty="0" smtClean="0"/>
              <a:t>Klacht via EU Pilot</a:t>
            </a:r>
            <a:r>
              <a:rPr lang="nl-NL" altLang="fr-FR" sz="2400" b="1" dirty="0"/>
              <a:t> </a:t>
            </a:r>
            <a:r>
              <a:rPr lang="nl-NL" altLang="fr-FR" sz="2400" dirty="0" smtClean="0"/>
              <a:t>(2011 + 2016): BE gemeente weigert om in BE geboren kinderen uit niet-BE-EU-koppel onder dubbele familienaam in te schrijven, terwijl ze deze wettig hebben verkregen in een andere EU-lidstaat, want BE past het recht van de LS waarmee kind nauwst is verbonden toe 	→ EU Pilot dossier </a:t>
            </a:r>
            <a:r>
              <a:rPr lang="nl-NL" altLang="fr-FR" sz="2400" u="sng" dirty="0" smtClean="0"/>
              <a:t>2011</a:t>
            </a:r>
            <a:r>
              <a:rPr lang="nl-NL" altLang="fr-FR" sz="2400" dirty="0" smtClean="0"/>
              <a:t> wordt in </a:t>
            </a:r>
            <a:r>
              <a:rPr lang="nl-NL" altLang="fr-FR" sz="2400" u="sng" dirty="0" smtClean="0"/>
              <a:t>2013</a:t>
            </a:r>
            <a:r>
              <a:rPr lang="nl-NL" altLang="fr-FR" sz="2400" dirty="0" smtClean="0"/>
              <a:t> negatief </a:t>
            </a:r>
            <a:r>
              <a:rPr lang="nl-NL" altLang="fr-FR" sz="2400" u="sng" dirty="0" smtClean="0"/>
              <a:t>afgesloten</a:t>
            </a:r>
            <a:r>
              <a:rPr lang="nl-NL" altLang="fr-FR" sz="2400" dirty="0" smtClean="0"/>
              <a:t>, dus start ID kan worden verwacht. </a:t>
            </a:r>
          </a:p>
          <a:p>
            <a:pPr marL="0" indent="0">
              <a:buFontTx/>
              <a:buNone/>
            </a:pPr>
            <a:r>
              <a:rPr lang="nl-NL" altLang="fr-FR" sz="2400" dirty="0"/>
              <a:t>	</a:t>
            </a:r>
            <a:r>
              <a:rPr lang="nl-NL" altLang="fr-FR" sz="2400" dirty="0" smtClean="0"/>
              <a:t>	→ EU Pilot dossier </a:t>
            </a:r>
            <a:r>
              <a:rPr lang="nl-NL" altLang="fr-FR" sz="2400" u="sng" dirty="0" smtClean="0"/>
              <a:t>2016</a:t>
            </a:r>
            <a:r>
              <a:rPr lang="nl-NL" altLang="fr-FR" sz="2400" dirty="0" smtClean="0"/>
              <a:t> vervolg.</a:t>
            </a:r>
            <a:endParaRPr lang="nl-NL" altLang="fr-FR" sz="2800" dirty="0"/>
          </a:p>
        </p:txBody>
      </p:sp>
      <p:sp>
        <p:nvSpPr>
          <p:cNvPr id="9219" name="Tijdelijke aanduiding voor voettekst 3"/>
          <p:cNvSpPr txBox="1">
            <a:spLocks noGrp="1"/>
          </p:cNvSpPr>
          <p:nvPr/>
        </p:nvSpPr>
        <p:spPr bwMode="auto">
          <a:xfrm>
            <a:off x="6012160" y="4581128"/>
            <a:ext cx="457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000">
                <a:solidFill>
                  <a:srgbClr val="621944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•"/>
              <a:defRPr sz="2800">
                <a:solidFill>
                  <a:srgbClr val="87888A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87888A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87888A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87888A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20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9220" name="Tijdelijke aanduiding voor dianummer 4"/>
          <p:cNvSpPr txBox="1">
            <a:spLocks noGrp="1"/>
          </p:cNvSpPr>
          <p:nvPr/>
        </p:nvSpPr>
        <p:spPr bwMode="auto">
          <a:xfrm>
            <a:off x="6444208" y="6234134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000">
                <a:solidFill>
                  <a:srgbClr val="621944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•"/>
              <a:defRPr sz="2800">
                <a:solidFill>
                  <a:srgbClr val="87888A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87888A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87888A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87888A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9026C417-0916-4F51-8FFF-9788DCC2080F}" type="slidenum">
              <a:rPr lang="nl-NL" altLang="en-US" sz="1400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rPr>
              <a:pPr algn="r" eaLnBrk="1" hangingPunct="1">
                <a:spcBef>
                  <a:spcPct val="0"/>
                </a:spcBef>
                <a:buFontTx/>
                <a:buNone/>
              </a:pPr>
              <a:t>23</a:t>
            </a:fld>
            <a:r>
              <a:rPr lang="nl-NL" altLang="en-US" sz="1400" dirty="0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rPr>
              <a:t> </a:t>
            </a:r>
            <a:endParaRPr lang="nl-NL" altLang="en-US" sz="1400" dirty="0">
              <a:solidFill>
                <a:schemeClr val="tx1"/>
              </a:solidFill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467544" y="980728"/>
            <a:ext cx="6911975" cy="93503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fr-FR" sz="4000" b="1" kern="1200" cap="all" baseline="0" dirty="0" smtClean="0">
                <a:solidFill>
                  <a:srgbClr val="C4594A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BE" altLang="en-US" sz="3200" dirty="0"/>
              <a:t>BELGISCHE </a:t>
            </a:r>
            <a:r>
              <a:rPr lang="nl-BE" altLang="en-US" sz="3200" dirty="0" smtClean="0"/>
              <a:t>VOORBEELDEN (3)</a:t>
            </a:r>
            <a:endParaRPr lang="nl-NL" altLang="en-US" sz="3200" dirty="0"/>
          </a:p>
        </p:txBody>
      </p:sp>
    </p:spTree>
    <p:extLst>
      <p:ext uri="{BB962C8B-B14F-4D97-AF65-F5344CB8AC3E}">
        <p14:creationId xmlns:p14="http://schemas.microsoft.com/office/powerpoint/2010/main" val="4133293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3356992"/>
            <a:ext cx="8229600" cy="1132880"/>
          </a:xfrm>
        </p:spPr>
        <p:txBody>
          <a:bodyPr/>
          <a:lstStyle/>
          <a:p>
            <a:pPr marL="0" indent="0" algn="ctr">
              <a:buNone/>
            </a:pPr>
            <a:r>
              <a:rPr lang="fr-BE" sz="3600" b="1" dirty="0">
                <a:solidFill>
                  <a:schemeClr val="accent1"/>
                </a:solidFill>
              </a:rPr>
              <a:t>4</a:t>
            </a:r>
            <a:r>
              <a:rPr lang="fr-BE" sz="3600" b="1" dirty="0" smtClean="0">
                <a:solidFill>
                  <a:schemeClr val="accent1"/>
                </a:solidFill>
              </a:rPr>
              <a:t>. BEROEP WEGENS NIET-NAKOMING</a:t>
            </a:r>
            <a:endParaRPr lang="nl-BE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endParaRPr lang="nl-BE" sz="3600" b="1" dirty="0">
              <a:solidFill>
                <a:schemeClr val="accent1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69D53-DC5D-4522-98FC-D9AD655F59CF}" type="slidenum">
              <a:rPr lang="fr-BE" smtClean="0"/>
              <a:t>3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268212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824536"/>
          </a:xfrm>
        </p:spPr>
        <p:txBody>
          <a:bodyPr/>
          <a:lstStyle/>
          <a:p>
            <a:pPr marL="0" indent="0" algn="ctr">
              <a:buNone/>
            </a:pPr>
            <a:r>
              <a:rPr lang="nl-BE" dirty="0">
                <a:solidFill>
                  <a:schemeClr val="accent1"/>
                </a:solidFill>
              </a:rPr>
              <a:t>Klacht bij </a:t>
            </a:r>
            <a:r>
              <a:rPr lang="nl-BE" dirty="0" err="1">
                <a:solidFill>
                  <a:schemeClr val="accent1"/>
                </a:solidFill>
              </a:rPr>
              <a:t>Solvit</a:t>
            </a:r>
            <a:r>
              <a:rPr lang="nl-BE" dirty="0">
                <a:solidFill>
                  <a:schemeClr val="accent1"/>
                </a:solidFill>
              </a:rPr>
              <a:t> </a:t>
            </a:r>
            <a:r>
              <a:rPr lang="nl-BE" dirty="0" smtClean="0">
                <a:solidFill>
                  <a:schemeClr val="accent1"/>
                </a:solidFill>
              </a:rPr>
              <a:t>/ COM </a:t>
            </a:r>
          </a:p>
          <a:p>
            <a:pPr marL="0" indent="0" algn="ctr">
              <a:buNone/>
            </a:pPr>
            <a:r>
              <a:rPr lang="nl-BE" dirty="0" smtClean="0">
                <a:solidFill>
                  <a:schemeClr val="accent1"/>
                </a:solidFill>
              </a:rPr>
              <a:t>↓</a:t>
            </a:r>
            <a:endParaRPr lang="nl-BE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r>
              <a:rPr lang="nl-BE" dirty="0" smtClean="0">
                <a:solidFill>
                  <a:schemeClr val="accent1"/>
                </a:solidFill>
              </a:rPr>
              <a:t>EU </a:t>
            </a:r>
            <a:r>
              <a:rPr lang="nl-BE" dirty="0">
                <a:solidFill>
                  <a:schemeClr val="accent1"/>
                </a:solidFill>
              </a:rPr>
              <a:t>Pilot </a:t>
            </a:r>
            <a:endParaRPr lang="nl-BE" dirty="0" smtClean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r>
              <a:rPr lang="nl-BE" dirty="0" smtClean="0">
                <a:solidFill>
                  <a:schemeClr val="accent1"/>
                </a:solidFill>
              </a:rPr>
              <a:t>↓</a:t>
            </a:r>
            <a:endParaRPr lang="nl-BE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r>
              <a:rPr lang="nl-BE" dirty="0">
                <a:solidFill>
                  <a:schemeClr val="accent1"/>
                </a:solidFill>
              </a:rPr>
              <a:t>I</a:t>
            </a:r>
            <a:r>
              <a:rPr lang="nl-BE" dirty="0" smtClean="0">
                <a:solidFill>
                  <a:schemeClr val="accent1"/>
                </a:solidFill>
              </a:rPr>
              <a:t>nbreukdossier </a:t>
            </a:r>
          </a:p>
          <a:p>
            <a:pPr marL="0" indent="0" algn="ctr">
              <a:buNone/>
            </a:pPr>
            <a:r>
              <a:rPr lang="nl-BE" dirty="0" smtClean="0">
                <a:solidFill>
                  <a:schemeClr val="accent1"/>
                </a:solidFill>
              </a:rPr>
              <a:t>↓</a:t>
            </a:r>
          </a:p>
          <a:p>
            <a:pPr marL="0" indent="0" algn="ctr">
              <a:buNone/>
            </a:pPr>
            <a:r>
              <a:rPr lang="nl-BE" dirty="0" smtClean="0">
                <a:solidFill>
                  <a:schemeClr val="accent1"/>
                </a:solidFill>
              </a:rPr>
              <a:t>Veroordeling </a:t>
            </a:r>
            <a:r>
              <a:rPr lang="nl-BE" dirty="0" err="1" smtClean="0">
                <a:solidFill>
                  <a:schemeClr val="accent1"/>
                </a:solidFill>
              </a:rPr>
              <a:t>HvJ</a:t>
            </a:r>
            <a:endParaRPr lang="nl-BE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endParaRPr lang="fr-BE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nl-BE" sz="3600" b="1" dirty="0">
              <a:solidFill>
                <a:schemeClr val="accent1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69D53-DC5D-4522-98FC-D9AD655F59CF}" type="slidenum">
              <a:rPr lang="fr-BE" smtClean="0"/>
              <a:t>4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128645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7544" y="980728"/>
            <a:ext cx="6911975" cy="935038"/>
          </a:xfrm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</a:extLst>
        </p:spPr>
        <p:txBody>
          <a:bodyPr/>
          <a:lstStyle/>
          <a:p>
            <a:r>
              <a:rPr lang="fr-BE" altLang="en-US" sz="3200" b="1" dirty="0"/>
              <a:t>WANNEER?</a:t>
            </a:r>
            <a:endParaRPr lang="nl-NL" altLang="en-US" sz="3200" b="1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04032" y="1921851"/>
            <a:ext cx="8424862" cy="4608512"/>
          </a:xfrm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</a:extLst>
        </p:spPr>
        <p:txBody>
          <a:bodyPr/>
          <a:lstStyle/>
          <a:p>
            <a:pPr marL="0" indent="0">
              <a:lnSpc>
                <a:spcPct val="80000"/>
              </a:lnSpc>
              <a:buFontTx/>
              <a:buNone/>
            </a:pPr>
            <a:r>
              <a:rPr lang="nl-NL" altLang="fr-FR" sz="2400" u="sng" dirty="0">
                <a:ea typeface="ＭＳ Ｐゴシック" pitchFamily="34" charset="-128"/>
                <a:cs typeface="Times New Roman" pitchFamily="18" charset="0"/>
              </a:rPr>
              <a:t>Indien</a:t>
            </a: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 de lidstaat het met redenen omkleed advies niet volgt 	binnen de door de Commissie gestelde termijn, </a:t>
            </a: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	KAN de Commissie een </a:t>
            </a:r>
            <a:r>
              <a:rPr lang="nl-NL" altLang="fr-FR" sz="2400" u="sng" dirty="0">
                <a:ea typeface="ＭＳ Ｐゴシック" pitchFamily="34" charset="-128"/>
                <a:cs typeface="Times New Roman" pitchFamily="18" charset="0"/>
              </a:rPr>
              <a:t>verzoekschrift</a:t>
            </a: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 neerleggen bij 	het </a:t>
            </a:r>
            <a:r>
              <a:rPr lang="nl-NL" altLang="fr-FR" sz="2400" dirty="0" err="1">
                <a:ea typeface="ＭＳ Ｐゴシック" pitchFamily="34" charset="-128"/>
                <a:cs typeface="Times New Roman" pitchFamily="18" charset="0"/>
              </a:rPr>
              <a:t>HvJ</a:t>
            </a: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1800" dirty="0">
                <a:ea typeface="ＭＳ Ｐゴシック" pitchFamily="34" charset="-128"/>
                <a:cs typeface="Times New Roman" pitchFamily="18" charset="0"/>
              </a:rPr>
              <a:t>(artikel 258, alinea 2 VWEU).</a:t>
            </a:r>
          </a:p>
          <a:p>
            <a:pPr marL="0" indent="0">
              <a:lnSpc>
                <a:spcPct val="80000"/>
              </a:lnSpc>
              <a:buFontTx/>
              <a:buNone/>
            </a:pPr>
            <a:endParaRPr lang="nl-NL" altLang="fr-FR" sz="1800" dirty="0">
              <a:ea typeface="ＭＳ Ｐゴシック" pitchFamily="34" charset="-128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nl-NL" altLang="fr-FR" sz="1800" dirty="0"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= </a:t>
            </a:r>
            <a:r>
              <a:rPr lang="nl-NL" altLang="fr-FR" sz="2400" b="1" dirty="0">
                <a:ea typeface="ＭＳ Ｐゴシック" pitchFamily="34" charset="-128"/>
                <a:cs typeface="Times New Roman" pitchFamily="18" charset="0"/>
              </a:rPr>
              <a:t>beroep wegens niet-nakoming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nl-NL" altLang="fr-FR" sz="2000" dirty="0">
                <a:ea typeface="ＭＳ Ｐゴシック" pitchFamily="34" charset="-128"/>
                <a:cs typeface="Times New Roman" pitchFamily="18" charset="0"/>
              </a:rPr>
              <a:t>					↓</a:t>
            </a: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nl-NL" altLang="fr-FR" sz="2400" dirty="0">
                <a:ea typeface="ＭＳ Ｐゴシック" pitchFamily="34" charset="-128"/>
                <a:cs typeface="Arial" charset="0"/>
              </a:rPr>
              <a:t>	verweerschrift </a:t>
            </a:r>
            <a:r>
              <a:rPr lang="nl-NL" altLang="fr-FR" sz="1800" dirty="0">
                <a:ea typeface="ＭＳ Ｐゴシック" pitchFamily="34" charset="-128"/>
                <a:cs typeface="Arial" charset="0"/>
              </a:rPr>
              <a:t>(2m+10d) </a:t>
            </a:r>
            <a:r>
              <a:rPr lang="nl-NL" altLang="fr-FR" sz="2400" dirty="0">
                <a:ea typeface="ＭＳ Ｐゴシック" pitchFamily="34" charset="-128"/>
                <a:cs typeface="Arial" charset="0"/>
              </a:rPr>
              <a:t>→ ev. repliek → ev. dupliek → ev. 	pleidooi → ev. conclusie advocaat-generaal → arrest </a:t>
            </a:r>
          </a:p>
          <a:p>
            <a:pPr marL="0" indent="0">
              <a:lnSpc>
                <a:spcPct val="80000"/>
              </a:lnSpc>
              <a:buFontTx/>
              <a:buNone/>
            </a:pPr>
            <a:endParaRPr lang="nl-NL" altLang="fr-FR" sz="2400" dirty="0">
              <a:ea typeface="ＭＳ Ｐゴシック" pitchFamily="34" charset="-128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nl-NL" altLang="fr-FR" sz="2400" u="sng" dirty="0">
                <a:ea typeface="ＭＳ Ｐゴシック" pitchFamily="34" charset="-128"/>
                <a:cs typeface="Times New Roman" pitchFamily="18" charset="0"/>
              </a:rPr>
              <a:t>Duur?</a:t>
            </a: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 17-tal maanden</a:t>
            </a:r>
            <a:endParaRPr lang="nl-NL" altLang="fr-FR" sz="2400" u="sng" dirty="0"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4100" name="Tijdelijke aanduiding voor voettekst 3"/>
          <p:cNvSpPr txBox="1">
            <a:spLocks noGrp="1"/>
          </p:cNvSpPr>
          <p:nvPr/>
        </p:nvSpPr>
        <p:spPr bwMode="auto">
          <a:xfrm>
            <a:off x="1447800" y="6248400"/>
            <a:ext cx="457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000">
                <a:solidFill>
                  <a:srgbClr val="621944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•"/>
              <a:defRPr sz="2800">
                <a:solidFill>
                  <a:srgbClr val="87888A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87888A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87888A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87888A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20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4101" name="Tijdelijke aanduiding voor dianummer 4"/>
          <p:cNvSpPr txBox="1">
            <a:spLocks noGrp="1"/>
          </p:cNvSpPr>
          <p:nvPr/>
        </p:nvSpPr>
        <p:spPr bwMode="auto">
          <a:xfrm>
            <a:off x="6804248" y="6246312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000">
                <a:solidFill>
                  <a:srgbClr val="621944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•"/>
              <a:defRPr sz="2800">
                <a:solidFill>
                  <a:srgbClr val="87888A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87888A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87888A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87888A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75ADC9C5-CD40-46F2-9134-C43BCD7EC96D}" type="slidenum">
              <a:rPr lang="nl-NL" altLang="en-US" sz="1400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rPr>
              <a:pPr algn="r" eaLnBrk="1" hangingPunct="1">
                <a:spcBef>
                  <a:spcPct val="0"/>
                </a:spcBef>
                <a:buFontTx/>
                <a:buNone/>
              </a:pPr>
              <a:t>5</a:t>
            </a:fld>
            <a:r>
              <a:rPr lang="nl-NL" altLang="en-US" sz="1400" dirty="0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rPr>
              <a:t> </a:t>
            </a:r>
            <a:endParaRPr lang="nl-NL" altLang="en-US" sz="1400" dirty="0">
              <a:solidFill>
                <a:schemeClr val="tx1"/>
              </a:solidFill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01628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7544" y="980728"/>
            <a:ext cx="6911975" cy="935038"/>
          </a:xfrm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</a:extLst>
        </p:spPr>
        <p:txBody>
          <a:bodyPr/>
          <a:lstStyle/>
          <a:p>
            <a:r>
              <a:rPr lang="fr-BE" altLang="en-US" sz="3200" b="1" dirty="0"/>
              <a:t>BELGISCHE VOORBEELDEN (1)</a:t>
            </a:r>
            <a:endParaRPr lang="nl-NL" altLang="en-US" sz="3200" b="1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7544" y="1933439"/>
            <a:ext cx="8532464" cy="4757547"/>
          </a:xfrm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</a:extLst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nl-NL" altLang="fr-FR" sz="2400" b="1" dirty="0" err="1">
                <a:ea typeface="ＭＳ Ｐゴシック" pitchFamily="34" charset="-128"/>
                <a:cs typeface="Times New Roman" pitchFamily="18" charset="0"/>
              </a:rPr>
              <a:t>Selor</a:t>
            </a:r>
            <a:r>
              <a:rPr lang="nl-NL" altLang="fr-FR" sz="2400" b="1" dirty="0">
                <a:ea typeface="ＭＳ Ｐゴシック" pitchFamily="34" charset="-128"/>
                <a:cs typeface="Times New Roman" pitchFamily="18" charset="0"/>
              </a:rPr>
              <a:t> (C-317/14): </a:t>
            </a: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via klacht 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bij de COM</a:t>
            </a:r>
            <a:endParaRPr lang="nl-NL" altLang="fr-FR" sz="2400" dirty="0">
              <a:ea typeface="ＭＳ Ｐゴシック" pitchFamily="34" charset="-128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nl-NL" altLang="fr-FR" sz="2400" b="1" dirty="0">
                <a:solidFill>
                  <a:srgbClr val="FF0000"/>
                </a:solidFill>
                <a:ea typeface="ＭＳ Ｐゴシック" pitchFamily="34" charset="-128"/>
                <a:cs typeface="Times New Roman" pitchFamily="18" charset="0"/>
              </a:rPr>
              <a:t>	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nl-NL" altLang="fr-FR" sz="2400" b="1" dirty="0">
                <a:solidFill>
                  <a:srgbClr val="FF0000"/>
                </a:solidFill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nl-NL" altLang="fr-FR" sz="2400" b="1" dirty="0">
                <a:ea typeface="ＭＳ Ｐゴシック" pitchFamily="34" charset="-128"/>
                <a:cs typeface="Times New Roman" pitchFamily="18" charset="0"/>
              </a:rPr>
              <a:t>BE</a:t>
            </a: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: voor betrekkingen bij lokale overheidsdiensten in het 	(Nederlandse), Franse of Duitse taalgebied wordt </a:t>
            </a:r>
            <a:r>
              <a:rPr lang="nl-NL" altLang="fr-FR" sz="2400" u="sng" dirty="0">
                <a:ea typeface="ＭＳ Ｐゴシック" pitchFamily="34" charset="-128"/>
                <a:cs typeface="Times New Roman" pitchFamily="18" charset="0"/>
              </a:rPr>
              <a:t>enkel </a:t>
            </a:r>
            <a:r>
              <a:rPr lang="nl-NL" altLang="fr-FR" sz="2400" u="sng" dirty="0" err="1">
                <a:ea typeface="ＭＳ Ｐゴシック" pitchFamily="34" charset="-128"/>
                <a:cs typeface="Times New Roman" pitchFamily="18" charset="0"/>
              </a:rPr>
              <a:t>Selor</a:t>
            </a:r>
            <a:r>
              <a:rPr lang="nl-NL" altLang="fr-FR" sz="2400" u="sng" dirty="0">
                <a:ea typeface="ＭＳ Ｐゴシック" pitchFamily="34" charset="-128"/>
                <a:cs typeface="Times New Roman" pitchFamily="18" charset="0"/>
              </a:rPr>
              <a:t>-</a:t>
            </a: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nl-NL" altLang="fr-FR" sz="2400" u="sng" dirty="0">
                <a:ea typeface="ＭＳ Ｐゴシック" pitchFamily="34" charset="-128"/>
                <a:cs typeface="Times New Roman" pitchFamily="18" charset="0"/>
              </a:rPr>
              <a:t>taalbewijs</a:t>
            </a: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 aanvaard indien geen Frans of Duits diploma</a:t>
            </a:r>
          </a:p>
          <a:p>
            <a:pPr marL="0" indent="0">
              <a:lnSpc>
                <a:spcPct val="80000"/>
              </a:lnSpc>
              <a:buNone/>
            </a:pPr>
            <a:endParaRPr lang="nl-NL" altLang="fr-FR" sz="2400" dirty="0">
              <a:ea typeface="ＭＳ Ｐゴシック" pitchFamily="34" charset="-128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	22/3/2010 </a:t>
            </a:r>
            <a:r>
              <a:rPr lang="nl-NL" altLang="fr-FR" sz="2400" b="1" dirty="0">
                <a:ea typeface="ＭＳ Ｐゴシック" pitchFamily="34" charset="-128"/>
                <a:cs typeface="Times New Roman" pitchFamily="18" charset="0"/>
              </a:rPr>
              <a:t>start ID </a:t>
            </a: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→ Tot 20/5/2011 (+2m) 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		- Vlaamse 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Gemeenschap: </a:t>
            </a: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tijdens 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inbreukfase </a:t>
            </a: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ok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		- Franse 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Gemeenschap: nog uitvoeringsbesluit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		- 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Duitse taalgebied: geen nieuws (federale niveau)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			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	5/2/2015 </a:t>
            </a:r>
            <a:r>
              <a:rPr lang="nl-NL" altLang="fr-FR" sz="2400" b="1" dirty="0">
                <a:ea typeface="ＭＳ Ｐゴシック" pitchFamily="34" charset="-128"/>
                <a:cs typeface="Times New Roman" pitchFamily="18" charset="0"/>
              </a:rPr>
              <a:t>arrest </a:t>
            </a:r>
            <a:r>
              <a:rPr lang="nl-NL" altLang="fr-FR" sz="2400" b="1" dirty="0" err="1">
                <a:ea typeface="ＭＳ Ｐゴシック" pitchFamily="34" charset="-128"/>
                <a:cs typeface="Times New Roman" pitchFamily="18" charset="0"/>
              </a:rPr>
              <a:t>HvJ</a:t>
            </a: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: </a:t>
            </a:r>
            <a:r>
              <a:rPr lang="nl-NL" altLang="fr-FR" sz="2400" u="sng" dirty="0" smtClean="0">
                <a:ea typeface="ＭＳ Ｐゴシック" pitchFamily="34" charset="-128"/>
                <a:cs typeface="Times New Roman" pitchFamily="18" charset="0"/>
              </a:rPr>
              <a:t>belemmering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artikel 45 VWEU (vrij verkeer 	van werknemers), </a:t>
            </a: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MAAR kan worden aanvaard 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voor 	werknemers </a:t>
            </a: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die met het publiek en de plaatselijke 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autoriteiten 	moeten kunnen communiceren</a:t>
            </a: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, MAAR taalbewijs 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eisen </a:t>
            </a: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door 1 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	soort </a:t>
            </a: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certificaat dat door 1 enkele instantie wordt 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afgegeven</a:t>
            </a: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, is 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	te </a:t>
            </a: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verregaand, WANT een lidstaat moet rekening 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houden “</a:t>
            </a:r>
            <a:r>
              <a:rPr lang="nl-NL" altLang="fr-FR" sz="2400" i="1" dirty="0">
                <a:ea typeface="ＭＳ Ｐゴシック" pitchFamily="34" charset="-128"/>
                <a:cs typeface="Times New Roman" pitchFamily="18" charset="0"/>
              </a:rPr>
              <a:t>met </a:t>
            </a:r>
            <a:r>
              <a:rPr lang="nl-NL" altLang="fr-FR" sz="2400" i="1" dirty="0" smtClean="0">
                <a:ea typeface="ＭＳ Ｐゴシック" pitchFamily="34" charset="-128"/>
                <a:cs typeface="Times New Roman" pitchFamily="18" charset="0"/>
              </a:rPr>
              <a:t>		het </a:t>
            </a:r>
            <a:r>
              <a:rPr lang="nl-NL" altLang="fr-FR" sz="2400" i="1" dirty="0">
                <a:ea typeface="ＭＳ Ｐゴシック" pitchFamily="34" charset="-128"/>
                <a:cs typeface="Times New Roman" pitchFamily="18" charset="0"/>
              </a:rPr>
              <a:t>kennisniveau waarover iemand </a:t>
            </a:r>
            <a:r>
              <a:rPr lang="nl-NL" altLang="fr-FR" sz="2400" i="1" dirty="0" smtClean="0">
                <a:ea typeface="ＭＳ Ｐゴシック" pitchFamily="34" charset="-128"/>
                <a:cs typeface="Times New Roman" pitchFamily="18" charset="0"/>
              </a:rPr>
              <a:t>op </a:t>
            </a:r>
            <a:r>
              <a:rPr lang="nl-NL" altLang="fr-FR" sz="2400" i="1" dirty="0">
                <a:ea typeface="ＭＳ Ｐゴシック" pitchFamily="34" charset="-128"/>
                <a:cs typeface="Times New Roman" pitchFamily="18" charset="0"/>
              </a:rPr>
              <a:t>basis van een in een </a:t>
            </a:r>
            <a:r>
              <a:rPr lang="nl-NL" altLang="fr-FR" sz="2400" i="1" dirty="0" smtClean="0">
                <a:ea typeface="ＭＳ Ｐゴシック" pitchFamily="34" charset="-128"/>
                <a:cs typeface="Times New Roman" pitchFamily="18" charset="0"/>
              </a:rPr>
              <a:t>	andere </a:t>
            </a:r>
            <a:r>
              <a:rPr lang="nl-NL" altLang="fr-FR" sz="2400" i="1" dirty="0">
                <a:ea typeface="ＭＳ Ｐゴシック" pitchFamily="34" charset="-128"/>
                <a:cs typeface="Times New Roman" pitchFamily="18" charset="0"/>
              </a:rPr>
              <a:t>lidstaat behaald </a:t>
            </a:r>
            <a:r>
              <a:rPr lang="nl-NL" altLang="fr-FR" sz="2400" i="1" dirty="0" smtClean="0">
                <a:ea typeface="ＭＳ Ｐゴシック" pitchFamily="34" charset="-128"/>
                <a:cs typeface="Times New Roman" pitchFamily="18" charset="0"/>
              </a:rPr>
              <a:t>diploma </a:t>
            </a:r>
            <a:r>
              <a:rPr lang="nl-NL" altLang="fr-FR" sz="2400" i="1" dirty="0">
                <a:ea typeface="ＭＳ Ｐゴシック" pitchFamily="34" charset="-128"/>
                <a:cs typeface="Times New Roman" pitchFamily="18" charset="0"/>
              </a:rPr>
              <a:t>kan worden verondersteld te </a:t>
            </a:r>
            <a:r>
              <a:rPr lang="nl-NL" altLang="fr-FR" sz="2400" i="1" dirty="0" smtClean="0">
                <a:ea typeface="ＭＳ Ｐゴシック" pitchFamily="34" charset="-128"/>
                <a:cs typeface="Times New Roman" pitchFamily="18" charset="0"/>
              </a:rPr>
              <a:t>	beschikken</a:t>
            </a: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”.</a:t>
            </a:r>
          </a:p>
        </p:txBody>
      </p:sp>
      <p:sp>
        <p:nvSpPr>
          <p:cNvPr id="4100" name="Tijdelijke aanduiding voor voettekst 3"/>
          <p:cNvSpPr txBox="1">
            <a:spLocks noGrp="1"/>
          </p:cNvSpPr>
          <p:nvPr/>
        </p:nvSpPr>
        <p:spPr bwMode="auto">
          <a:xfrm>
            <a:off x="1447800" y="6248400"/>
            <a:ext cx="457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000">
                <a:solidFill>
                  <a:srgbClr val="621944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•"/>
              <a:defRPr sz="2800">
                <a:solidFill>
                  <a:srgbClr val="87888A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87888A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87888A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87888A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20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4101" name="Tijdelijke aanduiding voor dianummer 4"/>
          <p:cNvSpPr txBox="1">
            <a:spLocks noGrp="1"/>
          </p:cNvSpPr>
          <p:nvPr/>
        </p:nvSpPr>
        <p:spPr bwMode="auto">
          <a:xfrm>
            <a:off x="6444208" y="6233786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000">
                <a:solidFill>
                  <a:srgbClr val="621944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•"/>
              <a:defRPr sz="2800">
                <a:solidFill>
                  <a:srgbClr val="87888A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87888A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87888A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87888A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75ADC9C5-CD40-46F2-9134-C43BCD7EC96D}" type="slidenum">
              <a:rPr lang="nl-NL" altLang="en-US" sz="1400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rPr>
              <a:pPr algn="r" eaLnBrk="1" hangingPunct="1">
                <a:spcBef>
                  <a:spcPct val="0"/>
                </a:spcBef>
                <a:buFontTx/>
                <a:buNone/>
              </a:pPr>
              <a:t>6</a:t>
            </a:fld>
            <a:r>
              <a:rPr lang="nl-NL" altLang="en-US" sz="1400" dirty="0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rPr>
              <a:t> </a:t>
            </a:r>
            <a:endParaRPr lang="nl-NL" altLang="en-US" sz="1400" dirty="0">
              <a:solidFill>
                <a:schemeClr val="tx1"/>
              </a:solidFill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788349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7544" y="980728"/>
            <a:ext cx="6911975" cy="935038"/>
          </a:xfrm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</a:extLst>
        </p:spPr>
        <p:txBody>
          <a:bodyPr/>
          <a:lstStyle/>
          <a:p>
            <a:r>
              <a:rPr lang="fr-BE" altLang="en-US" sz="3200" b="1" dirty="0"/>
              <a:t>BELGISCHE VOORBEELDEN </a:t>
            </a:r>
            <a:r>
              <a:rPr lang="fr-BE" altLang="en-US" sz="3200" b="1" dirty="0" smtClean="0"/>
              <a:t>(2)</a:t>
            </a:r>
            <a:endParaRPr lang="nl-NL" altLang="en-US" sz="3200" b="1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89186" y="1948053"/>
            <a:ext cx="8424862" cy="4757547"/>
          </a:xfrm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</a:extLst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nl-NL" altLang="fr-FR" sz="2400" b="1" dirty="0" smtClean="0">
                <a:ea typeface="ＭＳ Ｐゴシック" pitchFamily="34" charset="-128"/>
                <a:cs typeface="Times New Roman" pitchFamily="18" charset="0"/>
              </a:rPr>
              <a:t>Invoer tweedehandsvoertuigen </a:t>
            </a:r>
            <a:r>
              <a:rPr lang="nl-NL" altLang="fr-FR" sz="2400" b="1" dirty="0">
                <a:ea typeface="ＭＳ Ｐゴシック" pitchFamily="34" charset="-128"/>
                <a:cs typeface="Times New Roman" pitchFamily="18" charset="0"/>
              </a:rPr>
              <a:t>(</a:t>
            </a:r>
            <a:r>
              <a:rPr lang="nl-NL" altLang="fr-FR" sz="2400" b="1" dirty="0" smtClean="0">
                <a:ea typeface="ＭＳ Ｐゴシック" pitchFamily="34" charset="-128"/>
                <a:cs typeface="Times New Roman" pitchFamily="18" charset="0"/>
              </a:rPr>
              <a:t>C-150/11): </a:t>
            </a: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via klacht bij de COM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nl-NL" altLang="fr-FR" sz="2400" b="1" dirty="0">
                <a:solidFill>
                  <a:srgbClr val="FF0000"/>
                </a:solidFill>
                <a:ea typeface="ＭＳ Ｐゴシック" pitchFamily="34" charset="-128"/>
                <a:cs typeface="Times New Roman" pitchFamily="18" charset="0"/>
              </a:rPr>
              <a:t>	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nl-NL" altLang="fr-FR" sz="2400" b="1" dirty="0">
                <a:solidFill>
                  <a:srgbClr val="FF0000"/>
                </a:solidFill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nl-NL" altLang="fr-FR" sz="2400" b="1" dirty="0">
                <a:ea typeface="ＭＳ Ｐゴシック" pitchFamily="34" charset="-128"/>
                <a:cs typeface="Times New Roman" pitchFamily="18" charset="0"/>
              </a:rPr>
              <a:t>BE</a:t>
            </a: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: 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tweedehandsvoertuig uit andere lidstaat kan enkel in BE 	worden ingeschreven indien: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	1° technische controle in BE, waarbij geen rekening 			wordt gehouden met de resultaten van de technische 			controle verricht in de andere lidstaat;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		2°en bij technische controle in BE 					gelijkvormigheidsattest 	wordt overgelegd.</a:t>
            </a:r>
            <a:endParaRPr lang="nl-NL" altLang="fr-FR" sz="2400" dirty="0">
              <a:ea typeface="ＭＳ Ｐゴシック" pitchFamily="34" charset="-128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endParaRPr lang="nl-NL" altLang="fr-FR" sz="1100" dirty="0">
              <a:ea typeface="ＭＳ Ｐゴシック" pitchFamily="34" charset="-128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1/12/2008 </a:t>
            </a:r>
            <a:r>
              <a:rPr lang="nl-NL" altLang="fr-FR" sz="2400" b="1" dirty="0">
                <a:ea typeface="ＭＳ Ｐゴシック" pitchFamily="34" charset="-128"/>
                <a:cs typeface="Times New Roman" pitchFamily="18" charset="0"/>
              </a:rPr>
              <a:t>start ID </a:t>
            </a: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		</a:t>
            </a:r>
            <a:endParaRPr lang="nl-NL" altLang="fr-FR" sz="2400" dirty="0" smtClean="0">
              <a:ea typeface="ＭＳ Ｐゴシック" pitchFamily="34" charset="-128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			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	6/9/2012 </a:t>
            </a:r>
            <a:r>
              <a:rPr lang="nl-NL" altLang="fr-FR" sz="2400" b="1" dirty="0" smtClean="0">
                <a:ea typeface="ＭＳ Ｐゴシック" pitchFamily="34" charset="-128"/>
                <a:cs typeface="Times New Roman" pitchFamily="18" charset="0"/>
              </a:rPr>
              <a:t>arrest </a:t>
            </a:r>
            <a:r>
              <a:rPr lang="nl-NL" altLang="fr-FR" sz="2400" b="1" dirty="0" err="1" smtClean="0">
                <a:ea typeface="ＭＳ Ｐゴシック" pitchFamily="34" charset="-128"/>
                <a:cs typeface="Times New Roman" pitchFamily="18" charset="0"/>
              </a:rPr>
              <a:t>HvJ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: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		1° </a:t>
            </a:r>
            <a:r>
              <a:rPr lang="nl-NL" altLang="fr-FR" sz="2400" u="sng" dirty="0" smtClean="0">
                <a:ea typeface="ＭＳ Ｐゴシック" pitchFamily="34" charset="-128"/>
                <a:cs typeface="Times New Roman" pitchFamily="18" charset="0"/>
              </a:rPr>
              <a:t>invoerbeperking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: verboden (art. 34 	VWEU), TENZIJ 			objectief wordt gerechtvaardigd, MAAR BE onvoldoende 		bewijs aangedragen om aan te tonen dat hierdoor risico 			op kilometerfraude werd ingeperkt en de 				verkeersveiligheid werd bevorderd.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nl-NL" altLang="fr-FR" sz="2400" b="1" dirty="0"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nl-NL" altLang="fr-FR" sz="2400" b="1" dirty="0" smtClean="0"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2°Kentekenbewijzen moeten ook worden aanvaard.</a:t>
            </a:r>
            <a:r>
              <a:rPr lang="nl-NL" altLang="fr-FR" sz="2400" b="1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endParaRPr lang="nl-NL" altLang="fr-FR" sz="2400" b="1" dirty="0"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4100" name="Tijdelijke aanduiding voor voettekst 3"/>
          <p:cNvSpPr txBox="1">
            <a:spLocks noGrp="1"/>
          </p:cNvSpPr>
          <p:nvPr/>
        </p:nvSpPr>
        <p:spPr bwMode="auto">
          <a:xfrm>
            <a:off x="1447800" y="6248400"/>
            <a:ext cx="457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000">
                <a:solidFill>
                  <a:srgbClr val="621944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•"/>
              <a:defRPr sz="2800">
                <a:solidFill>
                  <a:srgbClr val="87888A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87888A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87888A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87888A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20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4101" name="Tijdelijke aanduiding voor dianummer 4"/>
          <p:cNvSpPr txBox="1">
            <a:spLocks noGrp="1"/>
          </p:cNvSpPr>
          <p:nvPr/>
        </p:nvSpPr>
        <p:spPr bwMode="auto">
          <a:xfrm>
            <a:off x="6804248" y="62484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000">
                <a:solidFill>
                  <a:srgbClr val="621944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•"/>
              <a:defRPr sz="2800">
                <a:solidFill>
                  <a:srgbClr val="87888A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87888A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87888A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87888A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75ADC9C5-CD40-46F2-9134-C43BCD7EC96D}" type="slidenum">
              <a:rPr lang="nl-NL" altLang="en-US" sz="1400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rPr>
              <a:pPr algn="r" eaLnBrk="1" hangingPunct="1">
                <a:spcBef>
                  <a:spcPct val="0"/>
                </a:spcBef>
                <a:buFontTx/>
                <a:buNone/>
              </a:pPr>
              <a:t>7</a:t>
            </a:fld>
            <a:r>
              <a:rPr lang="nl-NL" altLang="en-US" sz="1400" dirty="0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rPr>
              <a:t> </a:t>
            </a:r>
            <a:endParaRPr lang="nl-NL" altLang="en-US" sz="1400" dirty="0">
              <a:solidFill>
                <a:schemeClr val="tx1"/>
              </a:solidFill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179222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7544" y="1844824"/>
            <a:ext cx="8410575" cy="4249539"/>
          </a:xfrm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</a:extLst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FontTx/>
              <a:buNone/>
            </a:pPr>
            <a:r>
              <a:rPr lang="nl-NL" altLang="fr-FR" sz="2400" u="sng" dirty="0">
                <a:ea typeface="ＭＳ Ｐゴシック" pitchFamily="34" charset="-128"/>
                <a:cs typeface="Times New Roman" pitchFamily="18" charset="0"/>
              </a:rPr>
              <a:t>Indien</a:t>
            </a: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 de lidstaat </a:t>
            </a:r>
            <a:r>
              <a:rPr lang="nl-NL" altLang="fr-FR" sz="2400" i="1" dirty="0">
                <a:ea typeface="ＭＳ Ｐゴシック" pitchFamily="34" charset="-128"/>
                <a:cs typeface="Times New Roman" pitchFamily="18" charset="0"/>
              </a:rPr>
              <a:t>binnen een redelijke termijn </a:t>
            </a: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niet het eerste 	arrest van het </a:t>
            </a:r>
            <a:r>
              <a:rPr lang="nl-NL" altLang="fr-FR" sz="2400" dirty="0" err="1">
                <a:ea typeface="ＭＳ Ｐゴシック" pitchFamily="34" charset="-128"/>
                <a:cs typeface="Times New Roman" pitchFamily="18" charset="0"/>
              </a:rPr>
              <a:t>HvJ</a:t>
            </a: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 - genomen op grond van artikel 258, 	alinea 2 VWEU - uitvoert, KAN de Commissie een </a:t>
            </a:r>
            <a:r>
              <a:rPr lang="nl-NL" altLang="fr-FR" sz="2400" u="sng" dirty="0">
                <a:ea typeface="ＭＳ Ｐゴシック" pitchFamily="34" charset="-128"/>
                <a:cs typeface="Times New Roman" pitchFamily="18" charset="0"/>
              </a:rPr>
              <a:t>nieuw</a:t>
            </a: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 	</a:t>
            </a:r>
            <a:r>
              <a:rPr lang="nl-NL" altLang="fr-FR" sz="2400" u="sng" dirty="0">
                <a:ea typeface="ＭＳ Ｐゴシック" pitchFamily="34" charset="-128"/>
                <a:cs typeface="Times New Roman" pitchFamily="18" charset="0"/>
              </a:rPr>
              <a:t>inbreukdossier</a:t>
            </a: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 starten, </a:t>
            </a:r>
            <a:r>
              <a:rPr lang="nl-NL" altLang="fr-FR" sz="2400" i="1" dirty="0">
                <a:ea typeface="ＭＳ Ｐゴシック" pitchFamily="34" charset="-128"/>
                <a:cs typeface="Times New Roman" pitchFamily="18" charset="0"/>
              </a:rPr>
              <a:t>zonder </a:t>
            </a: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een met redenen omkleed 	advies en vervolgens een </a:t>
            </a:r>
            <a:r>
              <a:rPr lang="nl-NL" altLang="fr-FR" sz="2400" u="sng" dirty="0">
                <a:ea typeface="ＭＳ Ｐゴシック" pitchFamily="34" charset="-128"/>
                <a:cs typeface="Times New Roman" pitchFamily="18" charset="0"/>
              </a:rPr>
              <a:t>nieuw verzoekschrift</a:t>
            </a: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 bij het </a:t>
            </a:r>
            <a:r>
              <a:rPr lang="nl-NL" altLang="fr-FR" sz="2400" dirty="0" err="1">
                <a:ea typeface="ＭＳ Ｐゴシック" pitchFamily="34" charset="-128"/>
                <a:cs typeface="Times New Roman" pitchFamily="18" charset="0"/>
              </a:rPr>
              <a:t>HvJ</a:t>
            </a: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 	indienen om de lidstaat te laten veroordelen tot 	</a:t>
            </a:r>
            <a:r>
              <a:rPr lang="nl-NL" altLang="fr-FR" sz="2400" b="1" i="1" dirty="0">
                <a:ea typeface="ＭＳ Ｐゴシック" pitchFamily="34" charset="-128"/>
                <a:cs typeface="Times New Roman" pitchFamily="18" charset="0"/>
              </a:rPr>
              <a:t>dwangsom en(/of) forfaitaire som</a:t>
            </a:r>
            <a:r>
              <a:rPr lang="nl-NL" altLang="fr-FR" sz="2400" b="1" dirty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1800" dirty="0">
                <a:ea typeface="ＭＳ Ｐゴシック" pitchFamily="34" charset="-128"/>
                <a:cs typeface="Times New Roman" pitchFamily="18" charset="0"/>
              </a:rPr>
              <a:t>(artikel 260, lid 2 VWEU)</a:t>
            </a: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.</a:t>
            </a:r>
          </a:p>
          <a:p>
            <a:pPr marL="0" indent="0">
              <a:lnSpc>
                <a:spcPct val="80000"/>
              </a:lnSpc>
              <a:buNone/>
            </a:pPr>
            <a:endParaRPr lang="nl-NL" altLang="fr-FR" sz="2000" dirty="0">
              <a:ea typeface="ＭＳ Ｐゴシック" pitchFamily="34" charset="-128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nl-NL" altLang="fr-FR" sz="1900" b="1" dirty="0"/>
              <a:t>DS</a:t>
            </a:r>
            <a:r>
              <a:rPr lang="nl-NL" altLang="fr-FR" sz="1900" dirty="0"/>
              <a:t> = 680€/dag x ernst (1-20) x duur inbreuk (1-3) x “n</a:t>
            </a:r>
            <a:r>
              <a:rPr lang="nl-NL" altLang="fr-FR" sz="1900" dirty="0" smtClean="0"/>
              <a:t>” (BE=4,96)</a:t>
            </a:r>
            <a:endParaRPr lang="nl-NL" altLang="fr-FR" sz="1900" dirty="0"/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nl-NL" altLang="fr-FR" sz="1900" dirty="0">
                <a:ea typeface="ＭＳ Ｐゴシック" pitchFamily="34" charset="-128"/>
                <a:cs typeface="Times New Roman" pitchFamily="18" charset="0"/>
              </a:rPr>
              <a:t>		→ voor BE: </a:t>
            </a:r>
            <a:r>
              <a:rPr lang="nl-NL" altLang="fr-FR" sz="1900" dirty="0"/>
              <a:t>tussen 3 </a:t>
            </a:r>
            <a:r>
              <a:rPr lang="nl-NL" altLang="fr-FR" sz="1900" dirty="0" smtClean="0"/>
              <a:t>373 </a:t>
            </a:r>
            <a:r>
              <a:rPr lang="nl-NL" altLang="fr-FR" sz="1900" dirty="0"/>
              <a:t>€ en </a:t>
            </a:r>
            <a:r>
              <a:rPr lang="nl-NL" altLang="fr-FR" sz="1900" dirty="0" smtClean="0"/>
              <a:t>202 368</a:t>
            </a:r>
            <a:r>
              <a:rPr lang="nl-NL" altLang="fr-FR" sz="1900" dirty="0"/>
              <a:t>€/dag </a:t>
            </a:r>
            <a:endParaRPr lang="nl-NL" altLang="fr-FR" sz="1900" dirty="0">
              <a:ea typeface="ＭＳ Ｐゴシック" pitchFamily="34" charset="-128"/>
            </a:endParaRPr>
          </a:p>
          <a:p>
            <a:pPr marL="0" indent="0">
              <a:lnSpc>
                <a:spcPct val="90000"/>
              </a:lnSpc>
              <a:buFontTx/>
              <a:buNone/>
            </a:pPr>
            <a:endParaRPr lang="nl-NL" altLang="fr-FR" sz="1900" b="1" dirty="0"/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nl-NL" altLang="fr-FR" sz="1900" b="1" dirty="0"/>
              <a:t>FS = </a:t>
            </a:r>
            <a:r>
              <a:rPr lang="nl-NL" altLang="fr-FR" sz="1900" dirty="0"/>
              <a:t>230€/dag x ernst (1-20) x duur inbreuk (1-3) x “n”</a:t>
            </a: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nl-NL" altLang="fr-FR" sz="1900" dirty="0"/>
              <a:t>		→ voor BE: minimaal 2 </a:t>
            </a:r>
            <a:r>
              <a:rPr lang="nl-NL" altLang="fr-FR" sz="1900" dirty="0" smtClean="0"/>
              <a:t>796 </a:t>
            </a:r>
            <a:r>
              <a:rPr lang="nl-NL" altLang="fr-FR" sz="1900" dirty="0"/>
              <a:t>000€</a:t>
            </a:r>
          </a:p>
          <a:p>
            <a:pPr marL="0" indent="0">
              <a:lnSpc>
                <a:spcPct val="80000"/>
              </a:lnSpc>
              <a:buNone/>
            </a:pPr>
            <a:endParaRPr lang="nl-NL" altLang="fr-FR" sz="2800" dirty="0"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7171" name="Tijdelijke aanduiding voor voettekst 3"/>
          <p:cNvSpPr txBox="1">
            <a:spLocks noGrp="1"/>
          </p:cNvSpPr>
          <p:nvPr/>
        </p:nvSpPr>
        <p:spPr bwMode="auto">
          <a:xfrm>
            <a:off x="1447800" y="6248400"/>
            <a:ext cx="457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000">
                <a:solidFill>
                  <a:srgbClr val="621944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•"/>
              <a:defRPr sz="2800">
                <a:solidFill>
                  <a:srgbClr val="87888A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87888A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87888A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87888A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20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7172" name="Tijdelijke aanduiding voor dianummer 4"/>
          <p:cNvSpPr txBox="1">
            <a:spLocks noGrp="1"/>
          </p:cNvSpPr>
          <p:nvPr/>
        </p:nvSpPr>
        <p:spPr bwMode="auto">
          <a:xfrm>
            <a:off x="6444208" y="6227088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000">
                <a:solidFill>
                  <a:srgbClr val="621944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•"/>
              <a:defRPr sz="2800">
                <a:solidFill>
                  <a:srgbClr val="87888A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87888A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87888A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87888A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nl-NL" altLang="en-US" sz="1400" dirty="0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rPr>
              <a:t> </a:t>
            </a:r>
            <a:fld id="{566CA704-91F6-454C-9894-41C6FAB3CE6D}" type="slidenum">
              <a:rPr lang="nl-NL" altLang="en-US" sz="1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rPr>
              <a:pPr algn="r" eaLnBrk="1" hangingPunct="1">
                <a:spcBef>
                  <a:spcPct val="0"/>
                </a:spcBef>
                <a:buFontTx/>
                <a:buNone/>
              </a:pPr>
              <a:t>8</a:t>
            </a:fld>
            <a:r>
              <a:rPr lang="nl-NL" altLang="en-US" sz="1400" dirty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rPr>
              <a:t> 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467544" y="980728"/>
            <a:ext cx="6911975" cy="93503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fr-FR" sz="4000" b="1" kern="1200" cap="all" baseline="0" dirty="0" smtClean="0">
                <a:solidFill>
                  <a:srgbClr val="C4594A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altLang="en-US" sz="3200" dirty="0"/>
              <a:t>RISICO?</a:t>
            </a:r>
          </a:p>
        </p:txBody>
      </p:sp>
    </p:spTree>
    <p:extLst>
      <p:ext uri="{BB962C8B-B14F-4D97-AF65-F5344CB8AC3E}">
        <p14:creationId xmlns:p14="http://schemas.microsoft.com/office/powerpoint/2010/main" val="5977690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5613" y="1700213"/>
            <a:ext cx="8410575" cy="4518025"/>
          </a:xfrm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</a:extLst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endParaRPr lang="nl-NL" altLang="fr-FR" sz="2400" dirty="0"/>
          </a:p>
          <a:p>
            <a:pPr marL="0" indent="0">
              <a:lnSpc>
                <a:spcPct val="80000"/>
              </a:lnSpc>
            </a:pPr>
            <a:r>
              <a:rPr lang="nl-NL" altLang="fr-FR" sz="2400" dirty="0" smtClean="0"/>
              <a:t> Burgers</a:t>
            </a:r>
            <a:r>
              <a:rPr lang="nl-NL" altLang="fr-FR" sz="2400" dirty="0"/>
              <a:t>: eerste veroordeling kan </a:t>
            </a:r>
            <a:r>
              <a:rPr lang="nl-NL" altLang="fr-FR" sz="2400" u="sng" dirty="0"/>
              <a:t>snel</a:t>
            </a:r>
            <a:r>
              <a:rPr lang="nl-NL" altLang="fr-FR" sz="2400" dirty="0"/>
              <a:t> worden gevolgd door </a:t>
            </a:r>
            <a:r>
              <a:rPr lang="nl-NL" altLang="fr-FR" sz="2400" u="sng" dirty="0"/>
              <a:t>tweede veroordeling tot financiële sancties</a:t>
            </a:r>
            <a:r>
              <a:rPr lang="nl-NL" altLang="fr-FR" sz="2400" dirty="0"/>
              <a:t>, die lidstaten wel tot actie </a:t>
            </a:r>
            <a:r>
              <a:rPr lang="nl-NL" altLang="fr-FR" sz="2400" dirty="0" smtClean="0"/>
              <a:t>aanzet</a:t>
            </a:r>
          </a:p>
          <a:p>
            <a:pPr marL="0" indent="0">
              <a:lnSpc>
                <a:spcPct val="80000"/>
              </a:lnSpc>
              <a:buFontTx/>
              <a:buNone/>
            </a:pPr>
            <a:endParaRPr lang="nl-NL" altLang="fr-FR" sz="2400" dirty="0"/>
          </a:p>
          <a:p>
            <a:pPr marL="0" indent="0">
              <a:lnSpc>
                <a:spcPct val="80000"/>
              </a:lnSpc>
            </a:pPr>
            <a:r>
              <a:rPr lang="nl-NL" altLang="fr-FR" sz="2400" dirty="0"/>
              <a:t> </a:t>
            </a:r>
            <a:r>
              <a:rPr lang="nl-NL" altLang="fr-FR" sz="2400" dirty="0" smtClean="0"/>
              <a:t>Burgers: </a:t>
            </a:r>
            <a:r>
              <a:rPr lang="nl-NL" altLang="fr-FR" sz="2400" u="sng" dirty="0" smtClean="0"/>
              <a:t>COM</a:t>
            </a:r>
            <a:r>
              <a:rPr lang="nl-NL" altLang="fr-FR" sz="2400" dirty="0" smtClean="0"/>
              <a:t> heeft </a:t>
            </a:r>
            <a:r>
              <a:rPr lang="nl-NL" altLang="fr-FR" sz="2400" u="sng" dirty="0" smtClean="0"/>
              <a:t>discretionaire bevoegdheid</a:t>
            </a:r>
            <a:r>
              <a:rPr lang="nl-NL" altLang="fr-FR" sz="2400" dirty="0" smtClean="0"/>
              <a:t>, COM kan dus ook besluiten om geen beroep wegens niet-nakoming te starten of om afstand van geding te doen, indien de LS zijn EU-verplichtingen in de loop van de procedure nakomt</a:t>
            </a:r>
          </a:p>
          <a:p>
            <a:pPr marL="0" indent="0">
              <a:lnSpc>
                <a:spcPct val="80000"/>
              </a:lnSpc>
              <a:buNone/>
            </a:pPr>
            <a:endParaRPr lang="nl-NL" altLang="fr-FR" sz="2400" dirty="0" smtClean="0"/>
          </a:p>
          <a:p>
            <a:pPr marL="0" indent="0">
              <a:lnSpc>
                <a:spcPct val="80000"/>
              </a:lnSpc>
            </a:pPr>
            <a:r>
              <a:rPr lang="nl-NL" altLang="fr-FR" sz="2400" dirty="0"/>
              <a:t> </a:t>
            </a:r>
            <a:r>
              <a:rPr lang="nl-NL" altLang="fr-FR" sz="2400" dirty="0" smtClean="0"/>
              <a:t>Burgers </a:t>
            </a:r>
            <a:r>
              <a:rPr lang="nl-NL" altLang="fr-FR" sz="2400" dirty="0"/>
              <a:t>+ BE: </a:t>
            </a:r>
            <a:r>
              <a:rPr lang="nl-NL" altLang="fr-FR" sz="2400" u="sng" dirty="0"/>
              <a:t>veroordelingen</a:t>
            </a:r>
            <a:r>
              <a:rPr lang="nl-NL" altLang="fr-FR" sz="2400" dirty="0"/>
              <a:t> andere lidstaten opvolgen, want arresten </a:t>
            </a:r>
            <a:r>
              <a:rPr lang="nl-NL" altLang="fr-FR" sz="2400" dirty="0" err="1"/>
              <a:t>HvJ</a:t>
            </a:r>
            <a:r>
              <a:rPr lang="nl-NL" altLang="fr-FR" sz="2400" dirty="0"/>
              <a:t> </a:t>
            </a:r>
            <a:r>
              <a:rPr lang="nl-NL" altLang="fr-FR" sz="2400" u="sng" dirty="0"/>
              <a:t>gelden </a:t>
            </a:r>
            <a:r>
              <a:rPr lang="nl-NL" altLang="fr-FR" sz="2400" i="1" u="sng" dirty="0" err="1"/>
              <a:t>erga</a:t>
            </a:r>
            <a:r>
              <a:rPr lang="nl-NL" altLang="fr-FR" sz="2400" i="1" u="sng" dirty="0"/>
              <a:t> </a:t>
            </a:r>
            <a:r>
              <a:rPr lang="nl-NL" altLang="fr-FR" sz="2400" i="1" u="sng" dirty="0" err="1"/>
              <a:t>omnes</a:t>
            </a:r>
            <a:r>
              <a:rPr lang="nl-NL" altLang="fr-FR" sz="2400" u="sng" dirty="0"/>
              <a:t> en </a:t>
            </a:r>
            <a:r>
              <a:rPr lang="nl-NL" altLang="fr-FR" sz="2400" i="1" u="sng" dirty="0"/>
              <a:t>ex </a:t>
            </a:r>
            <a:r>
              <a:rPr lang="nl-NL" altLang="fr-FR" sz="2400" i="1" u="sng" dirty="0" err="1"/>
              <a:t>tunc</a:t>
            </a:r>
            <a:endParaRPr lang="nl-NL" altLang="fr-FR" sz="2400" i="1" u="sng" dirty="0"/>
          </a:p>
          <a:p>
            <a:pPr marL="0" indent="0">
              <a:lnSpc>
                <a:spcPct val="80000"/>
              </a:lnSpc>
              <a:buNone/>
            </a:pPr>
            <a:endParaRPr lang="nl-NL" altLang="fr-FR" sz="2400" dirty="0"/>
          </a:p>
        </p:txBody>
      </p:sp>
      <p:sp>
        <p:nvSpPr>
          <p:cNvPr id="10243" name="Tijdelijke aanduiding voor voettekst 3"/>
          <p:cNvSpPr txBox="1">
            <a:spLocks noGrp="1"/>
          </p:cNvSpPr>
          <p:nvPr/>
        </p:nvSpPr>
        <p:spPr bwMode="auto">
          <a:xfrm>
            <a:off x="1447800" y="6248400"/>
            <a:ext cx="457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000">
                <a:solidFill>
                  <a:srgbClr val="621944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•"/>
              <a:defRPr sz="2800">
                <a:solidFill>
                  <a:srgbClr val="87888A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87888A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87888A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87888A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20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0244" name="Tijdelijke aanduiding voor dianummer 4"/>
          <p:cNvSpPr txBox="1">
            <a:spLocks noGrp="1"/>
          </p:cNvSpPr>
          <p:nvPr/>
        </p:nvSpPr>
        <p:spPr bwMode="auto">
          <a:xfrm>
            <a:off x="6588224" y="6218238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000">
                <a:solidFill>
                  <a:srgbClr val="621944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•"/>
              <a:defRPr sz="2800">
                <a:solidFill>
                  <a:srgbClr val="87888A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87888A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87888A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87888A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FD227910-512E-44DC-B350-A9283853A3E4}" type="slidenum">
              <a:rPr lang="nl-NL" altLang="en-US" sz="1400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rPr>
              <a:pPr algn="r" eaLnBrk="1" hangingPunct="1">
                <a:spcBef>
                  <a:spcPct val="0"/>
                </a:spcBef>
                <a:buFontTx/>
                <a:buNone/>
              </a:pPr>
              <a:t>9</a:t>
            </a:fld>
            <a:r>
              <a:rPr lang="nl-NL" altLang="en-US" sz="1400" dirty="0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rPr>
              <a:t> </a:t>
            </a:r>
            <a:endParaRPr lang="nl-NL" altLang="en-US" sz="1400" dirty="0">
              <a:solidFill>
                <a:schemeClr val="tx1"/>
              </a:solidFill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467544" y="980728"/>
            <a:ext cx="6911975" cy="93503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fr-FR" sz="4000" b="1" kern="1200" cap="all" baseline="0" dirty="0" smtClean="0">
                <a:solidFill>
                  <a:srgbClr val="C4594A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altLang="en-US" sz="3200" dirty="0" smtClean="0"/>
              <a:t>AANDACHTSPUNTEN</a:t>
            </a:r>
            <a:endParaRPr lang="nl-NL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979442941"/>
      </p:ext>
    </p:extLst>
  </p:cSld>
  <p:clrMapOvr>
    <a:masterClrMapping/>
  </p:clrMapOvr>
</p:sld>
</file>

<file path=ppt/theme/theme1.xml><?xml version="1.0" encoding="utf-8"?>
<a:theme xmlns:a="http://schemas.openxmlformats.org/drawingml/2006/main" name="Ifa PP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rdre xmlns="0c039a72-29c5-401d-896f-604f3dbe6102" xsi:nil="true"/>
    <_dlc_DocId xmlns="d4b8094a-6551-4d30-9b14-8eff279dbcc5">Q4AAP7UQTD2N-135-50</_dlc_DocId>
    <_dlc_DocIdUrl xmlns="d4b8094a-6551-4d30-9b14-8eff279dbcc5">
      <Url>http://agoranet.ofoifa.local/organisation/_layouts/15/DocIdRedir.aspx?ID=Q4AAP7UQTD2N-135-50</Url>
      <Description>Q4AAP7UQTD2N-135-50</Description>
    </_dlc_DocIdUrl>
  </documentManagement>
</p:properti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3E29E223BC4394AB938486C539252D9" ma:contentTypeVersion="1" ma:contentTypeDescription="Create a new document." ma:contentTypeScope="" ma:versionID="ec51ea8f5d33d21c27c7e202ca348d12">
  <xsd:schema xmlns:xsd="http://www.w3.org/2001/XMLSchema" xmlns:xs="http://www.w3.org/2001/XMLSchema" xmlns:p="http://schemas.microsoft.com/office/2006/metadata/properties" xmlns:ns2="0c039a72-29c5-401d-896f-604f3dbe6102" xmlns:ns3="d4b8094a-6551-4d30-9b14-8eff279dbcc5" targetNamespace="http://schemas.microsoft.com/office/2006/metadata/properties" ma:root="true" ma:fieldsID="6fa000aba0fc11d53feafdcb55344948" ns2:_="" ns3:_="">
    <xsd:import namespace="0c039a72-29c5-401d-896f-604f3dbe6102"/>
    <xsd:import namespace="d4b8094a-6551-4d30-9b14-8eff279dbcc5"/>
    <xsd:element name="properties">
      <xsd:complexType>
        <xsd:sequence>
          <xsd:element name="documentManagement">
            <xsd:complexType>
              <xsd:all>
                <xsd:element ref="ns2:ordre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039a72-29c5-401d-896f-604f3dbe6102" elementFormDefault="qualified">
    <xsd:import namespace="http://schemas.microsoft.com/office/2006/documentManagement/types"/>
    <xsd:import namespace="http://schemas.microsoft.com/office/infopath/2007/PartnerControls"/>
    <xsd:element name="ordre" ma:index="8" nillable="true" ma:displayName="ordre" ma:decimals="0" ma:internalName="ordre">
      <xsd:simpleType>
        <xsd:restriction base="dms:Number">
          <xsd:minInclusive value="1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b8094a-6551-4d30-9b14-8eff279dbcc5" elementFormDefault="qualified">
    <xsd:import namespace="http://schemas.microsoft.com/office/2006/documentManagement/types"/>
    <xsd:import namespace="http://schemas.microsoft.com/office/infopath/2007/PartnerControls"/>
    <xsd:element name="_dlc_DocId" ma:index="9" nillable="true" ma:displayName="Valeur d’ID de document" ma:description="Valeur de l’ID de document affecté à cet élément." ma:internalName="_dlc_DocId" ma:readOnly="true">
      <xsd:simpleType>
        <xsd:restriction base="dms:Text"/>
      </xsd:simpleType>
    </xsd:element>
    <xsd:element name="_dlc_DocIdUrl" ma:index="10" nillable="true" ma:displayName="ID de document" ma:description="Lien permanent vers ce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1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3B92D4C-B94A-427C-A4CF-AA3526F5E71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0DBE821-6F0D-4A64-BD44-0AC57AFAF45C}">
  <ds:schemaRefs>
    <ds:schemaRef ds:uri="http://purl.org/dc/dcmitype/"/>
    <ds:schemaRef ds:uri="http://purl.org/dc/elements/1.1/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d4b8094a-6551-4d30-9b14-8eff279dbcc5"/>
    <ds:schemaRef ds:uri="0c039a72-29c5-401d-896f-604f3dbe6102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5C22204E-40F6-4B02-A1CF-89F2FAE933F9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F5C675AB-E73C-47AB-A6C5-7FD35DF86F8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c039a72-29c5-401d-896f-604f3dbe6102"/>
    <ds:schemaRef ds:uri="d4b8094a-6551-4d30-9b14-8eff279dbcc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Ifa PPT template</Template>
  <TotalTime>0</TotalTime>
  <Words>670</Words>
  <Application>Microsoft Office PowerPoint</Application>
  <PresentationFormat>On-screen Show (4:3)</PresentationFormat>
  <Paragraphs>182</Paragraphs>
  <Slides>23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Ifa PPT template</vt:lpstr>
      <vt:lpstr>PowerPoint Presentation</vt:lpstr>
      <vt:lpstr>WANNEER? </vt:lpstr>
      <vt:lpstr>PowerPoint Presentation</vt:lpstr>
      <vt:lpstr>PowerPoint Presentation</vt:lpstr>
      <vt:lpstr>WANNEER?</vt:lpstr>
      <vt:lpstr>BELGISCHE VOORBEELDEN (1)</vt:lpstr>
      <vt:lpstr>BELGISCHE VOORBEELDEN (2)</vt:lpstr>
      <vt:lpstr>PowerPoint Presentation</vt:lpstr>
      <vt:lpstr>PowerPoint Presentation</vt:lpstr>
      <vt:lpstr>PowerPoint Presentation</vt:lpstr>
      <vt:lpstr>PowerPoint Presentation</vt:lpstr>
      <vt:lpstr>WANNEER?</vt:lpstr>
      <vt:lpstr>BELGISCHE VOORBEELDEN (1)</vt:lpstr>
      <vt:lpstr>BELGISCHE VOORBEELDEN (2)</vt:lpstr>
      <vt:lpstr>PowerPoint Presentation</vt:lpstr>
      <vt:lpstr>PowerPoint Presentation</vt:lpstr>
      <vt:lpstr>WAT is DIT? (1)</vt:lpstr>
      <vt:lpstr>WAT IS DIT? (2)</vt:lpstr>
      <vt:lpstr>PowerPoint Presentation</vt:lpstr>
      <vt:lpstr>PowerPoint Presentation</vt:lpstr>
      <vt:lpstr>BELGISCHE VOORBEELDEN (1)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Gisèle Simon</dc:creator>
  <cp:lastModifiedBy>Jacobs Marie - J2</cp:lastModifiedBy>
  <cp:revision>140</cp:revision>
  <cp:lastPrinted>2015-09-17T14:57:21Z</cp:lastPrinted>
  <dcterms:created xsi:type="dcterms:W3CDTF">2015-08-11T07:56:44Z</dcterms:created>
  <dcterms:modified xsi:type="dcterms:W3CDTF">2016-12-16T14:14:10Z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0x01010023E29E223BC4394AB938486C539252D9</vt:lpwstr>
  </property>
  <property fmtid="{D5CDD505-2E9C-101B-9397-08002B2CF9AE}" pid="3" name="_dlc_DocIdItemGuid">
    <vt:lpwstr>246f1526-51d7-4bb5-93ab-f89c2407a501</vt:lpwstr>
  </property>
  <property fmtid="{D5CDD505-2E9C-101B-9397-08002B2CF9AE}" pid="4" name="TitusGUID">
    <vt:lpwstr>c83775cd-eecf-41e8-bb03-f6868cd80bda</vt:lpwstr>
  </property>
  <property fmtid="{D5CDD505-2E9C-101B-9397-08002B2CF9AE}" pid="5" name="BE_ForeignAffairsClassification">
    <vt:lpwstr>Non classifié - Niet geclassificeerd</vt:lpwstr>
  </property>
  <property fmtid="{D5CDD505-2E9C-101B-9397-08002B2CF9AE}" pid="6" name="BE_ForeignAffairsMarkering">
    <vt:lpwstr>Markering inactief - Marquage inactif</vt:lpwstr>
  </property>
</Properties>
</file>