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notesMasterIdLst>
    <p:notesMasterId r:id="rId20"/>
  </p:notesMasterIdLst>
  <p:handoutMasterIdLst>
    <p:handoutMasterId r:id="rId21"/>
  </p:handoutMasterIdLst>
  <p:sldIdLst>
    <p:sldId id="292" r:id="rId3"/>
    <p:sldId id="257" r:id="rId4"/>
    <p:sldId id="273" r:id="rId5"/>
    <p:sldId id="308" r:id="rId6"/>
    <p:sldId id="290" r:id="rId7"/>
    <p:sldId id="309" r:id="rId8"/>
    <p:sldId id="312" r:id="rId9"/>
    <p:sldId id="315" r:id="rId10"/>
    <p:sldId id="300" r:id="rId11"/>
    <p:sldId id="301" r:id="rId12"/>
    <p:sldId id="314" r:id="rId13"/>
    <p:sldId id="316" r:id="rId14"/>
    <p:sldId id="313" r:id="rId15"/>
    <p:sldId id="297" r:id="rId16"/>
    <p:sldId id="317" r:id="rId17"/>
    <p:sldId id="298" r:id="rId18"/>
    <p:sldId id="305" r:id="rId19"/>
  </p:sldIdLst>
  <p:sldSz cx="9144000" cy="6858000" type="screen4x3"/>
  <p:notesSz cx="6797675" cy="9926638"/>
  <p:defaultTextStyle>
    <a:lvl1pPr>
      <a:buSzPct val="81000"/>
      <a:buChar char="•"/>
      <a:defRPr sz="3300">
        <a:latin typeface="Arial"/>
        <a:ea typeface="Arial"/>
        <a:cs typeface="Arial"/>
        <a:sym typeface="Arial"/>
      </a:defRPr>
    </a:lvl1pPr>
    <a:lvl2pPr marL="457200">
      <a:buSzPct val="81000"/>
      <a:buChar char="•"/>
      <a:defRPr sz="3300">
        <a:latin typeface="Arial"/>
        <a:ea typeface="Arial"/>
        <a:cs typeface="Arial"/>
        <a:sym typeface="Arial"/>
      </a:defRPr>
    </a:lvl2pPr>
    <a:lvl3pPr marL="914400">
      <a:buSzPct val="81000"/>
      <a:buChar char="•"/>
      <a:defRPr sz="3300">
        <a:latin typeface="Arial"/>
        <a:ea typeface="Arial"/>
        <a:cs typeface="Arial"/>
        <a:sym typeface="Arial"/>
      </a:defRPr>
    </a:lvl3pPr>
    <a:lvl4pPr marL="1371600">
      <a:buSzPct val="81000"/>
      <a:buChar char="•"/>
      <a:defRPr sz="3300">
        <a:latin typeface="Arial"/>
        <a:ea typeface="Arial"/>
        <a:cs typeface="Arial"/>
        <a:sym typeface="Arial"/>
      </a:defRPr>
    </a:lvl4pPr>
    <a:lvl5pPr marL="1828800">
      <a:buSzPct val="81000"/>
      <a:buChar char="•"/>
      <a:defRPr sz="3300">
        <a:latin typeface="Arial"/>
        <a:ea typeface="Arial"/>
        <a:cs typeface="Arial"/>
        <a:sym typeface="Arial"/>
      </a:defRPr>
    </a:lvl5pPr>
    <a:lvl6pPr indent="2286000">
      <a:defRPr sz="3300">
        <a:latin typeface="Arial"/>
        <a:ea typeface="Arial"/>
        <a:cs typeface="Arial"/>
        <a:sym typeface="Arial"/>
      </a:defRPr>
    </a:lvl6pPr>
    <a:lvl7pPr indent="2743200">
      <a:defRPr sz="3300">
        <a:latin typeface="Arial"/>
        <a:ea typeface="Arial"/>
        <a:cs typeface="Arial"/>
        <a:sym typeface="Arial"/>
      </a:defRPr>
    </a:lvl7pPr>
    <a:lvl8pPr indent="3200400">
      <a:defRPr sz="3300">
        <a:latin typeface="Arial"/>
        <a:ea typeface="Arial"/>
        <a:cs typeface="Arial"/>
        <a:sym typeface="Arial"/>
      </a:defRPr>
    </a:lvl8pPr>
    <a:lvl9pPr indent="3657600">
      <a:defRPr sz="3300"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7D6"/>
          </a:solidFill>
        </a:fill>
      </a:tcStyle>
    </a:wholeTbl>
    <a:band2H>
      <a:tcTxStyle/>
      <a:tcStyle>
        <a:tcBdr/>
        <a:fill>
          <a:solidFill>
            <a:srgbClr val="E7ECEC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57F7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57F7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57F7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CD1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5325E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5325E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5325E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57F7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57F7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214C4-BAFA-42DA-8D88-3A0B472AA78B}" type="datetimeFigureOut">
              <a:rPr lang="nl-BE" smtClean="0"/>
              <a:t>16/11/2015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E552C-C773-4229-8FD8-F1F871F1D3EE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7560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861853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892969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56320726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89623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46644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933056"/>
            <a:ext cx="7772400" cy="747514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BE" sz="4000" b="1" kern="1200" cap="all" baseline="0" dirty="0">
                <a:solidFill>
                  <a:srgbClr val="C4594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7776864" cy="697632"/>
          </a:xfrm>
        </p:spPr>
        <p:txBody>
          <a:bodyPr>
            <a:noAutofit/>
          </a:bodyPr>
          <a:lstStyle>
            <a:lvl1pPr marL="0" indent="0" algn="l">
              <a:buNone/>
              <a:defRPr lang="fr-BE" sz="3200" b="1" kern="1200" cap="all" baseline="0" dirty="0">
                <a:solidFill>
                  <a:srgbClr val="33817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16/11/2015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‹N°›</a:t>
            </a:fld>
            <a:endParaRPr lang="nl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874"/>
            <a:ext cx="9144000" cy="2745103"/>
          </a:xfrm>
          <a:prstGeom prst="rect">
            <a:avLst/>
          </a:prstGeom>
          <a:noFill/>
        </p:spPr>
      </p:pic>
      <p:pic>
        <p:nvPicPr>
          <p:cNvPr id="8" name="Image 7" descr="IFA_PPT_fon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b="85313"/>
          <a:stretch/>
        </p:blipFill>
        <p:spPr>
          <a:xfrm>
            <a:off x="0" y="3702132"/>
            <a:ext cx="9144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58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50405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16/11/2015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1244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437112"/>
            <a:ext cx="77724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BE" sz="4000" b="1" kern="1200" cap="all" baseline="0" dirty="0">
                <a:solidFill>
                  <a:srgbClr val="3381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16/11/2015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057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16/11/2015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6790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00807"/>
            <a:ext cx="4040188" cy="474067"/>
          </a:xfrm>
        </p:spPr>
        <p:txBody>
          <a:bodyPr anchor="b">
            <a:noAutofit/>
          </a:bodyPr>
          <a:lstStyle>
            <a:lvl1pPr marL="0" indent="0">
              <a:buNone/>
              <a:defRPr lang="fr-FR" sz="2400" b="1" kern="1200" dirty="0" smtClean="0">
                <a:solidFill>
                  <a:srgbClr val="33817E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474067"/>
          </a:xfrm>
        </p:spPr>
        <p:txBody>
          <a:bodyPr anchor="b"/>
          <a:lstStyle>
            <a:lvl1pPr marL="0" indent="0">
              <a:buNone/>
              <a:defRPr lang="fr-FR" sz="2400" b="1" kern="1200" dirty="0" smtClean="0">
                <a:solidFill>
                  <a:srgbClr val="33817E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16/11/2015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0979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16/11/2015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0156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16/11/2015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4799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16/11/2015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965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78803262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16/11/2015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2050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16/11/2015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1104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16/11/2015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7139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426720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3500"/>
              </a:lnSpc>
              <a:buSzTx/>
              <a:buFontTx/>
              <a:buNone/>
              <a:defRPr sz="3400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400" b="1">
                <a:solidFill>
                  <a:srgbClr val="FFFFFF"/>
                </a:solidFill>
              </a:rPr>
              <a:t>Klik om de stijl te bewerken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7315200" cy="25146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2600"/>
              </a:lnSpc>
              <a:spcBef>
                <a:spcPts val="0"/>
              </a:spcBef>
              <a:buClrTx/>
              <a:buSzTx/>
              <a:buNone/>
              <a:defRPr sz="2300" b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Klik om de ondertitelstijl van het model te bewerken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69726" y="3348633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4001167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5304370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29242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723279" indent="-241093">
              <a:spcBef>
                <a:spcPts val="2250"/>
              </a:spcBef>
              <a:defRPr sz="2000"/>
            </a:lvl3pPr>
            <a:lvl4pPr marL="964372" indent="-241093">
              <a:spcBef>
                <a:spcPts val="2250"/>
              </a:spcBef>
              <a:defRPr sz="2000"/>
            </a:lvl4pPr>
            <a:lvl5pPr marL="1205465" indent="-241093">
              <a:spcBef>
                <a:spcPts val="2250"/>
              </a:spcBef>
              <a:defRPr sz="2000"/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2763689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8100462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7033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2339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7183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/>
  <p:txStyles>
    <p:titleStyle>
      <a:lvl1pPr algn="ctr" defTabSz="410751">
        <a:defRPr sz="5600">
          <a:latin typeface="+mn-lt"/>
          <a:ea typeface="+mn-ea"/>
          <a:cs typeface="+mn-cs"/>
          <a:sym typeface="Helvetica Light"/>
        </a:defRPr>
      </a:lvl1pPr>
      <a:lvl2pPr indent="160729" algn="ctr" defTabSz="410751">
        <a:defRPr sz="5600">
          <a:latin typeface="+mn-lt"/>
          <a:ea typeface="+mn-ea"/>
          <a:cs typeface="+mn-cs"/>
          <a:sym typeface="Helvetica Light"/>
        </a:defRPr>
      </a:lvl2pPr>
      <a:lvl3pPr indent="321457" algn="ctr" defTabSz="410751">
        <a:defRPr sz="5600">
          <a:latin typeface="+mn-lt"/>
          <a:ea typeface="+mn-ea"/>
          <a:cs typeface="+mn-cs"/>
          <a:sym typeface="Helvetica Light"/>
        </a:defRPr>
      </a:lvl3pPr>
      <a:lvl4pPr indent="482186" algn="ctr" defTabSz="410751">
        <a:defRPr sz="5600">
          <a:latin typeface="+mn-lt"/>
          <a:ea typeface="+mn-ea"/>
          <a:cs typeface="+mn-cs"/>
          <a:sym typeface="Helvetica Light"/>
        </a:defRPr>
      </a:lvl4pPr>
      <a:lvl5pPr indent="642915" algn="ctr" defTabSz="410751">
        <a:defRPr sz="5600">
          <a:latin typeface="+mn-lt"/>
          <a:ea typeface="+mn-ea"/>
          <a:cs typeface="+mn-cs"/>
          <a:sym typeface="Helvetica Light"/>
        </a:defRPr>
      </a:lvl5pPr>
      <a:lvl6pPr indent="803643" algn="ctr" defTabSz="410751">
        <a:defRPr sz="5600">
          <a:latin typeface="+mn-lt"/>
          <a:ea typeface="+mn-ea"/>
          <a:cs typeface="+mn-cs"/>
          <a:sym typeface="Helvetica Light"/>
        </a:defRPr>
      </a:lvl6pPr>
      <a:lvl7pPr indent="964372" algn="ctr" defTabSz="410751">
        <a:defRPr sz="5600">
          <a:latin typeface="+mn-lt"/>
          <a:ea typeface="+mn-ea"/>
          <a:cs typeface="+mn-cs"/>
          <a:sym typeface="Helvetica Light"/>
        </a:defRPr>
      </a:lvl7pPr>
      <a:lvl8pPr indent="1125101" algn="ctr" defTabSz="410751">
        <a:defRPr sz="5600">
          <a:latin typeface="+mn-lt"/>
          <a:ea typeface="+mn-ea"/>
          <a:cs typeface="+mn-cs"/>
          <a:sym typeface="Helvetica Light"/>
        </a:defRPr>
      </a:lvl8pPr>
      <a:lvl9pPr indent="1285829" algn="ctr" defTabSz="410751">
        <a:defRPr sz="5600">
          <a:latin typeface="+mn-lt"/>
          <a:ea typeface="+mn-ea"/>
          <a:cs typeface="+mn-cs"/>
          <a:sym typeface="Helvetica Light"/>
        </a:defRPr>
      </a:lvl9pPr>
    </p:titleStyle>
    <p:bodyStyle>
      <a:lvl1pPr marL="312528" indent="-312528" defTabSz="410751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1pPr>
      <a:lvl2pPr marL="625056" indent="-312528" defTabSz="410751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2pPr>
      <a:lvl3pPr marL="937584" indent="-312528" defTabSz="410751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3pPr>
      <a:lvl4pPr marL="1250112" indent="-312528" defTabSz="410751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4pPr>
      <a:lvl5pPr marL="1562640" indent="-312528" defTabSz="410751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5pPr>
      <a:lvl6pPr marL="1875168" indent="-312528" defTabSz="410751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6pPr>
      <a:lvl7pPr marL="2187696" indent="-312528" defTabSz="410751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7pPr>
      <a:lvl8pPr marL="2500224" indent="-312528" defTabSz="410751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8pPr>
      <a:lvl9pPr marL="2812752" indent="-312528" defTabSz="410751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9pPr>
    </p:bodyStyle>
    <p:otherStyle>
      <a:lvl1pPr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60729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321457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482186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642915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803643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964372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125101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285829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F2366-4033-49F0-8441-637DE57E3C7C}" type="datetimeFigureOut">
              <a:rPr lang="fr-BE" smtClean="0"/>
              <a:t>16/11/2015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nl-BE" smtClean="0"/>
              <a:t>‹N°›</a:t>
            </a:fld>
            <a:endParaRPr lang="nl-BE"/>
          </a:p>
        </p:txBody>
      </p:sp>
      <p:pic>
        <p:nvPicPr>
          <p:cNvPr id="7" name="Image 1" descr="IFA_PPT_fond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85386"/>
          <a:stretch/>
        </p:blipFill>
        <p:spPr>
          <a:xfrm>
            <a:off x="0" y="0"/>
            <a:ext cx="9144000" cy="100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0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spcBef>
          <a:spcPct val="0"/>
        </a:spcBef>
        <a:buNone/>
        <a:defRPr lang="fr-FR" sz="4000" b="1" kern="1200" cap="all" baseline="0" dirty="0" smtClean="0">
          <a:solidFill>
            <a:srgbClr val="C4594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gvs.be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653136"/>
            <a:ext cx="7772400" cy="747514"/>
          </a:xfrm>
        </p:spPr>
        <p:txBody>
          <a:bodyPr>
            <a:noAutofit/>
          </a:bodyPr>
          <a:lstStyle/>
          <a:p>
            <a:pPr algn="ctr"/>
            <a:r>
              <a:rPr lang="nl-BE" sz="6000" dirty="0" smtClean="0"/>
              <a:t>Asile en </a:t>
            </a:r>
            <a:r>
              <a:rPr lang="nl-BE" sz="6000" dirty="0" err="1" smtClean="0"/>
              <a:t>europe</a:t>
            </a:r>
            <a:r>
              <a:rPr lang="nl-BE" sz="6000" dirty="0"/>
              <a:t/>
            </a:r>
            <a:br>
              <a:rPr lang="nl-BE" sz="6000" dirty="0"/>
            </a:br>
            <a:endParaRPr lang="nl-BE" sz="6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5445224"/>
            <a:ext cx="7776864" cy="697632"/>
          </a:xfrm>
        </p:spPr>
        <p:txBody>
          <a:bodyPr/>
          <a:lstStyle/>
          <a:p>
            <a:pPr algn="ctr"/>
            <a:r>
              <a:rPr lang="nl-BE" sz="4800" dirty="0"/>
              <a:t>Schaffen </a:t>
            </a:r>
            <a:r>
              <a:rPr lang="nl-BE" sz="4800" dirty="0" err="1" smtClean="0"/>
              <a:t>wir</a:t>
            </a:r>
            <a:r>
              <a:rPr lang="nl-BE" sz="4800" dirty="0" smtClean="0"/>
              <a:t> das?</a:t>
            </a:r>
            <a:endParaRPr lang="nl-BE" sz="48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09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dirty="0" smtClean="0"/>
              <a:t>Hotspots </a:t>
            </a:r>
            <a:r>
              <a:rPr lang="nl-BE" dirty="0" err="1" smtClean="0"/>
              <a:t>Grèce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792088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 smtClean="0"/>
              <a:t>La </a:t>
            </a:r>
            <a:r>
              <a:rPr lang="nl-BE" dirty="0" err="1" smtClean="0"/>
              <a:t>relocalisation</a:t>
            </a:r>
            <a:r>
              <a:rPr lang="nl-BE" dirty="0" smtClean="0"/>
              <a:t> des 160000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40000 IT/EL</a:t>
            </a:r>
          </a:p>
          <a:p>
            <a:endParaRPr lang="nl-BE" sz="2800" dirty="0" smtClean="0"/>
          </a:p>
          <a:p>
            <a:r>
              <a:rPr lang="nl-BE" sz="2800" dirty="0" smtClean="0"/>
              <a:t>120000 IT/EL/? (</a:t>
            </a:r>
            <a:r>
              <a:rPr lang="nl-BE" sz="2800" strike="sngStrike" dirty="0" smtClean="0"/>
              <a:t>HU</a:t>
            </a:r>
            <a:r>
              <a:rPr lang="nl-BE" sz="2800" dirty="0" smtClean="0"/>
              <a:t>) </a:t>
            </a:r>
            <a:r>
              <a:rPr lang="nl-BE" sz="2800" dirty="0" smtClean="0">
                <a:sym typeface="Wingdings" panose="05000000000000000000" pitchFamily="2" charset="2"/>
              </a:rPr>
              <a:t> SE?</a:t>
            </a:r>
          </a:p>
          <a:p>
            <a:endParaRPr lang="nl-BE" sz="2800" dirty="0" smtClean="0">
              <a:sym typeface="Wingdings" panose="05000000000000000000" pitchFamily="2" charset="2"/>
            </a:endParaRPr>
          </a:p>
          <a:p>
            <a:r>
              <a:rPr lang="nl-BE" sz="2800" dirty="0" err="1" smtClean="0">
                <a:sym typeface="Wingdings" panose="05000000000000000000" pitchFamily="2" charset="2"/>
              </a:rPr>
              <a:t>système</a:t>
            </a:r>
            <a:r>
              <a:rPr lang="nl-BE" sz="2800" dirty="0" smtClean="0">
                <a:sym typeface="Wingdings" panose="05000000000000000000" pitchFamily="2" charset="2"/>
              </a:rPr>
              <a:t> permanent de </a:t>
            </a:r>
            <a:r>
              <a:rPr lang="nl-BE" sz="2800" dirty="0" err="1" smtClean="0">
                <a:sym typeface="Wingdings" panose="05000000000000000000" pitchFamily="2" charset="2"/>
              </a:rPr>
              <a:t>relocalisation</a:t>
            </a:r>
            <a:r>
              <a:rPr lang="nl-BE" sz="2800" dirty="0" smtClean="0">
                <a:sym typeface="Wingdings" panose="05000000000000000000" pitchFamily="2" charset="2"/>
              </a:rPr>
              <a:t>?</a:t>
            </a:r>
          </a:p>
          <a:p>
            <a:endParaRPr lang="nl-BE" sz="2800" dirty="0" smtClean="0">
              <a:sym typeface="Wingdings" panose="05000000000000000000" pitchFamily="2" charset="2"/>
            </a:endParaRPr>
          </a:p>
          <a:p>
            <a:r>
              <a:rPr lang="nl-BE" sz="2800" dirty="0" err="1" smtClean="0">
                <a:sym typeface="Wingdings" panose="05000000000000000000" pitchFamily="2" charset="2"/>
              </a:rPr>
              <a:t>demandeurs</a:t>
            </a:r>
            <a:r>
              <a:rPr lang="nl-BE" sz="2800" dirty="0" smtClean="0">
                <a:sym typeface="Wingdings" panose="05000000000000000000" pitchFamily="2" charset="2"/>
              </a:rPr>
              <a:t> </a:t>
            </a:r>
            <a:r>
              <a:rPr lang="nl-BE" sz="2800" dirty="0" err="1" smtClean="0">
                <a:sym typeface="Wingdings" panose="05000000000000000000" pitchFamily="2" charset="2"/>
              </a:rPr>
              <a:t>d’asile</a:t>
            </a:r>
            <a:r>
              <a:rPr lang="nl-BE" sz="2800" dirty="0" smtClean="0">
                <a:sym typeface="Wingdings" panose="05000000000000000000" pitchFamily="2" charset="2"/>
              </a:rPr>
              <a:t> en </a:t>
            </a:r>
            <a:r>
              <a:rPr lang="nl-BE" sz="2800" dirty="0" err="1" smtClean="0">
                <a:sym typeface="Wingdings" panose="05000000000000000000" pitchFamily="2" charset="2"/>
              </a:rPr>
              <a:t>clair</a:t>
            </a:r>
            <a:r>
              <a:rPr lang="nl-BE" sz="2800" dirty="0" smtClean="0">
                <a:sym typeface="Wingdings" panose="05000000000000000000" pitchFamily="2" charset="2"/>
              </a:rPr>
              <a:t> </a:t>
            </a:r>
            <a:r>
              <a:rPr lang="nl-BE" sz="2800" dirty="0" err="1" smtClean="0">
                <a:sym typeface="Wingdings" panose="05000000000000000000" pitchFamily="2" charset="2"/>
              </a:rPr>
              <a:t>besoin</a:t>
            </a:r>
            <a:r>
              <a:rPr lang="nl-BE" sz="2800" dirty="0" smtClean="0">
                <a:sym typeface="Wingdings" panose="05000000000000000000" pitchFamily="2" charset="2"/>
              </a:rPr>
              <a:t> de </a:t>
            </a:r>
            <a:r>
              <a:rPr lang="nl-BE" sz="2800" dirty="0" err="1" smtClean="0">
                <a:sym typeface="Wingdings" panose="05000000000000000000" pitchFamily="2" charset="2"/>
              </a:rPr>
              <a:t>protection</a:t>
            </a:r>
            <a:r>
              <a:rPr lang="nl-BE" sz="2800" dirty="0" smtClean="0">
                <a:sym typeface="Wingdings" panose="05000000000000000000" pitchFamily="2" charset="2"/>
              </a:rPr>
              <a:t> (</a:t>
            </a:r>
            <a:r>
              <a:rPr lang="nl-BE" sz="2800" dirty="0" err="1" smtClean="0">
                <a:sym typeface="Wingdings" panose="05000000000000000000" pitchFamily="2" charset="2"/>
              </a:rPr>
              <a:t>taux</a:t>
            </a:r>
            <a:r>
              <a:rPr lang="nl-BE" sz="2800" dirty="0" smtClean="0">
                <a:sym typeface="Wingdings" panose="05000000000000000000" pitchFamily="2" charset="2"/>
              </a:rPr>
              <a:t> de </a:t>
            </a:r>
            <a:r>
              <a:rPr lang="nl-BE" sz="2800" dirty="0" err="1" smtClean="0">
                <a:sym typeface="Wingdings" panose="05000000000000000000" pitchFamily="2" charset="2"/>
              </a:rPr>
              <a:t>reconnaissance</a:t>
            </a:r>
            <a:r>
              <a:rPr lang="nl-BE" sz="2800" dirty="0" smtClean="0">
                <a:sym typeface="Wingdings" panose="05000000000000000000" pitchFamily="2" charset="2"/>
              </a:rPr>
              <a:t> +75%)</a:t>
            </a:r>
          </a:p>
          <a:p>
            <a:pPr marL="0" indent="0">
              <a:buNone/>
            </a:pPr>
            <a:endParaRPr lang="nl-BE" sz="28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70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9642" y="1124744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smtClean="0"/>
              <a:t>Waar staan we met relocatie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8840"/>
            <a:ext cx="8579296" cy="4137323"/>
          </a:xfrm>
        </p:spPr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pPr>
              <a:buFont typeface="Arial" charset="0"/>
              <a:buChar char="•"/>
            </a:pPr>
            <a:endParaRPr lang="nl-BE" dirty="0" smtClean="0"/>
          </a:p>
          <a:p>
            <a:pPr>
              <a:buFont typeface="Arial" charset="0"/>
              <a:buChar char="•"/>
            </a:pPr>
            <a:r>
              <a:rPr lang="nl-BE" dirty="0" smtClean="0"/>
              <a:t>160000 – 153 = 159847</a:t>
            </a:r>
          </a:p>
          <a:p>
            <a:pPr>
              <a:buFont typeface="Arial" charset="0"/>
              <a:buChar char="•"/>
            </a:pPr>
            <a:r>
              <a:rPr lang="nl-BE" dirty="0" smtClean="0"/>
              <a:t>BE: 30 uit IT (3794 in totaal)</a:t>
            </a:r>
          </a:p>
          <a:p>
            <a:pPr>
              <a:buFont typeface="Arial" charset="0"/>
              <a:buChar char="•"/>
            </a:pPr>
            <a:r>
              <a:rPr lang="nl-BE" dirty="0" smtClean="0"/>
              <a:t>7 experts: 2 CGVS (IT/EL), 1 </a:t>
            </a:r>
            <a:r>
              <a:rPr lang="nl-BE" dirty="0" err="1" smtClean="0"/>
              <a:t>Fedasil</a:t>
            </a:r>
            <a:r>
              <a:rPr lang="nl-BE" dirty="0" smtClean="0"/>
              <a:t> (IT), 3 </a:t>
            </a:r>
            <a:r>
              <a:rPr lang="nl-BE" dirty="0" err="1" smtClean="0"/>
              <a:t>FedPol</a:t>
            </a: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802899"/>
              </p:ext>
            </p:extLst>
          </p:nvPr>
        </p:nvGraphicFramePr>
        <p:xfrm>
          <a:off x="1114169" y="1700808"/>
          <a:ext cx="6096000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640080">
                <a:tc>
                  <a:txBody>
                    <a:bodyPr/>
                    <a:lstStyle/>
                    <a:p>
                      <a:r>
                        <a:rPr lang="nl-B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uit IT</a:t>
                      </a:r>
                    </a:p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FI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48 uit IT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uit IT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uit EL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uit IT 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2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 smtClean="0"/>
              <a:t>Et </a:t>
            </a:r>
            <a:r>
              <a:rPr lang="nl-BE" dirty="0" err="1" smtClean="0"/>
              <a:t>maintenant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opérationalisation</a:t>
            </a:r>
            <a:r>
              <a:rPr lang="nl-BE" dirty="0" smtClean="0"/>
              <a:t> de </a:t>
            </a:r>
            <a:r>
              <a:rPr lang="nl-BE" dirty="0" err="1" smtClean="0"/>
              <a:t>tous</a:t>
            </a:r>
            <a:r>
              <a:rPr lang="nl-BE" dirty="0" smtClean="0"/>
              <a:t> les hotspots</a:t>
            </a:r>
          </a:p>
          <a:p>
            <a:r>
              <a:rPr lang="nl-BE" dirty="0" smtClean="0"/>
              <a:t>50000 </a:t>
            </a:r>
            <a:r>
              <a:rPr lang="nl-BE" dirty="0" err="1" smtClean="0"/>
              <a:t>places</a:t>
            </a:r>
            <a:r>
              <a:rPr lang="nl-BE" dirty="0" smtClean="0"/>
              <a:t> </a:t>
            </a:r>
            <a:r>
              <a:rPr lang="nl-BE" dirty="0" err="1" smtClean="0"/>
              <a:t>d’accueil</a:t>
            </a:r>
            <a:r>
              <a:rPr lang="nl-BE" dirty="0" smtClean="0"/>
              <a:t> en </a:t>
            </a:r>
            <a:r>
              <a:rPr lang="nl-BE" dirty="0" err="1" smtClean="0"/>
              <a:t>Grèce</a:t>
            </a:r>
            <a:endParaRPr lang="nl-BE" dirty="0" smtClean="0"/>
          </a:p>
          <a:p>
            <a:r>
              <a:rPr lang="nl-BE" dirty="0" smtClean="0"/>
              <a:t>750 experts </a:t>
            </a:r>
            <a:r>
              <a:rPr lang="nl-BE" dirty="0" err="1" smtClean="0"/>
              <a:t>Frontex</a:t>
            </a:r>
            <a:r>
              <a:rPr lang="nl-BE" dirty="0" smtClean="0"/>
              <a:t> + 360 experts EASO</a:t>
            </a:r>
          </a:p>
          <a:p>
            <a:r>
              <a:rPr lang="nl-BE" dirty="0" err="1" smtClean="0"/>
              <a:t>communication</a:t>
            </a:r>
            <a:r>
              <a:rPr lang="nl-BE" dirty="0" smtClean="0"/>
              <a:t> uniforme</a:t>
            </a:r>
          </a:p>
          <a:p>
            <a:r>
              <a:rPr lang="nl-BE" dirty="0" err="1" smtClean="0"/>
              <a:t>un</a:t>
            </a:r>
            <a:r>
              <a:rPr lang="nl-BE" dirty="0" smtClean="0"/>
              <a:t> </a:t>
            </a:r>
            <a:r>
              <a:rPr lang="nl-BE" dirty="0" err="1" smtClean="0"/>
              <a:t>nouveau</a:t>
            </a:r>
            <a:r>
              <a:rPr lang="nl-BE" dirty="0" smtClean="0"/>
              <a:t> </a:t>
            </a:r>
            <a:r>
              <a:rPr lang="nl-BE" dirty="0" err="1" smtClean="0"/>
              <a:t>mandat</a:t>
            </a:r>
            <a:r>
              <a:rPr lang="nl-BE" dirty="0" smtClean="0"/>
              <a:t> pour </a:t>
            </a:r>
            <a:r>
              <a:rPr lang="nl-BE" dirty="0" err="1" smtClean="0"/>
              <a:t>Frontex</a:t>
            </a:r>
            <a:endParaRPr lang="nl-BE" dirty="0" smtClean="0"/>
          </a:p>
          <a:p>
            <a:r>
              <a:rPr lang="nl-BE" dirty="0" err="1" smtClean="0"/>
              <a:t>un</a:t>
            </a:r>
            <a:r>
              <a:rPr lang="nl-BE" dirty="0" smtClean="0"/>
              <a:t> </a:t>
            </a:r>
            <a:r>
              <a:rPr lang="nl-BE" dirty="0" err="1" smtClean="0"/>
              <a:t>nouveau</a:t>
            </a:r>
            <a:r>
              <a:rPr lang="nl-BE" dirty="0" smtClean="0"/>
              <a:t> </a:t>
            </a:r>
            <a:r>
              <a:rPr lang="nl-BE" dirty="0" err="1" smtClean="0"/>
              <a:t>mandat</a:t>
            </a:r>
            <a:r>
              <a:rPr lang="nl-BE" dirty="0" smtClean="0"/>
              <a:t> pour EASO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786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err="1" smtClean="0"/>
              <a:t>resettlement</a:t>
            </a:r>
            <a:endParaRPr lang="nl-BE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424936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4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 err="1" smtClean="0"/>
              <a:t>resettlement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 smtClean="0"/>
              <a:t>UNHCR</a:t>
            </a:r>
          </a:p>
          <a:p>
            <a:pPr lvl="1"/>
            <a:r>
              <a:rPr lang="nl-BE" dirty="0" smtClean="0"/>
              <a:t>1153296 “persons in </a:t>
            </a:r>
            <a:r>
              <a:rPr lang="nl-BE" dirty="0" err="1" smtClean="0"/>
              <a:t>need</a:t>
            </a:r>
            <a:r>
              <a:rPr lang="nl-BE" dirty="0" smtClean="0"/>
              <a:t> of </a:t>
            </a:r>
            <a:r>
              <a:rPr lang="nl-BE" dirty="0" err="1" smtClean="0"/>
              <a:t>protection</a:t>
            </a:r>
            <a:r>
              <a:rPr lang="nl-BE" dirty="0" smtClean="0"/>
              <a:t>”</a:t>
            </a:r>
          </a:p>
          <a:p>
            <a:pPr lvl="1"/>
            <a:r>
              <a:rPr lang="nl-BE" dirty="0" smtClean="0"/>
              <a:t>111397 </a:t>
            </a:r>
            <a:r>
              <a:rPr lang="nl-BE" dirty="0" err="1" smtClean="0"/>
              <a:t>resettlement</a:t>
            </a:r>
            <a:r>
              <a:rPr lang="nl-BE" dirty="0" smtClean="0"/>
              <a:t>-voordrachten</a:t>
            </a:r>
          </a:p>
          <a:p>
            <a:pPr marL="0" indent="0">
              <a:buNone/>
            </a:pPr>
            <a:r>
              <a:rPr lang="nl-BE" dirty="0" smtClean="0"/>
              <a:t>	</a:t>
            </a:r>
            <a:r>
              <a:rPr lang="nl-BE" dirty="0" smtClean="0">
                <a:sym typeface="Wingdings" panose="05000000000000000000" pitchFamily="2" charset="2"/>
              </a:rPr>
              <a:t></a:t>
            </a:r>
            <a:r>
              <a:rPr lang="nl-BE" dirty="0" smtClean="0"/>
              <a:t>US: 80000</a:t>
            </a:r>
          </a:p>
          <a:p>
            <a:r>
              <a:rPr lang="nl-BE" dirty="0" smtClean="0"/>
              <a:t>EU</a:t>
            </a:r>
          </a:p>
          <a:p>
            <a:pPr lvl="1"/>
            <a:r>
              <a:rPr lang="nl-BE" dirty="0" smtClean="0"/>
              <a:t>2015-2016</a:t>
            </a:r>
            <a:r>
              <a:rPr lang="nl-BE" dirty="0"/>
              <a:t>: </a:t>
            </a:r>
            <a:r>
              <a:rPr lang="nl-BE" dirty="0" smtClean="0"/>
              <a:t>22000 (BE: 1100)</a:t>
            </a:r>
            <a:endParaRPr lang="nl-BE" dirty="0"/>
          </a:p>
          <a:p>
            <a:pPr marL="328613" lvl="1" indent="0">
              <a:buNone/>
            </a:pPr>
            <a:r>
              <a:rPr lang="nl-BE" dirty="0" smtClean="0"/>
              <a:t>	+ UK: </a:t>
            </a:r>
            <a:r>
              <a:rPr lang="nl-BE" dirty="0"/>
              <a:t>20000 (2015-2018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>
                <a:solidFill>
                  <a:prstClr val="black"/>
                </a:solidFill>
              </a:rPr>
              <a:t>december 2015: nieuw EU hervestigingsprogramma</a:t>
            </a:r>
            <a:endParaRPr lang="nl-BE" dirty="0">
              <a:solidFill>
                <a:prstClr val="black"/>
              </a:solidFill>
            </a:endParaRPr>
          </a:p>
          <a:p>
            <a:pPr marL="328613" lvl="1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194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	</a:t>
            </a:r>
            <a:r>
              <a:rPr lang="nl-BE" dirty="0" err="1" smtClean="0"/>
              <a:t>liste</a:t>
            </a:r>
            <a:r>
              <a:rPr lang="nl-BE" dirty="0" smtClean="0"/>
              <a:t> des </a:t>
            </a:r>
            <a:r>
              <a:rPr lang="nl-BE" dirty="0" err="1" smtClean="0"/>
              <a:t>pays</a:t>
            </a:r>
            <a:r>
              <a:rPr lang="nl-BE" dirty="0" smtClean="0"/>
              <a:t> </a:t>
            </a:r>
            <a:r>
              <a:rPr lang="nl-BE" dirty="0" err="1" smtClean="0"/>
              <a:t>d’origine</a:t>
            </a:r>
            <a:r>
              <a:rPr lang="nl-BE" dirty="0" smtClean="0"/>
              <a:t> </a:t>
            </a:r>
            <a:r>
              <a:rPr lang="nl-BE" dirty="0" err="1" smtClean="0"/>
              <a:t>sûrs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Directive procédures </a:t>
            </a:r>
            <a:r>
              <a:rPr lang="nl-BE" dirty="0" err="1"/>
              <a:t>d’asile</a:t>
            </a:r>
            <a:endParaRPr lang="nl-BE" dirty="0"/>
          </a:p>
          <a:p>
            <a:pPr lvl="1"/>
            <a:r>
              <a:rPr lang="nl-BE" dirty="0" smtClean="0"/>
              <a:t>2005/85/CE: </a:t>
            </a:r>
            <a:r>
              <a:rPr lang="nl-BE" dirty="0" err="1"/>
              <a:t>liste</a:t>
            </a:r>
            <a:r>
              <a:rPr lang="nl-BE" dirty="0"/>
              <a:t> </a:t>
            </a:r>
            <a:r>
              <a:rPr lang="nl-BE" dirty="0" err="1"/>
              <a:t>européenne</a:t>
            </a:r>
            <a:endParaRPr lang="nl-BE" dirty="0"/>
          </a:p>
          <a:p>
            <a:pPr lvl="1"/>
            <a:r>
              <a:rPr lang="nl-BE" dirty="0" smtClean="0"/>
              <a:t>2013/32/UE: </a:t>
            </a:r>
            <a:r>
              <a:rPr lang="nl-BE" strike="sngStrike" dirty="0" err="1" smtClean="0"/>
              <a:t>liste</a:t>
            </a:r>
            <a:r>
              <a:rPr lang="nl-BE" strike="sngStrike" dirty="0" smtClean="0"/>
              <a:t> </a:t>
            </a:r>
            <a:r>
              <a:rPr lang="nl-BE" strike="sngStrike" dirty="0" err="1" smtClean="0"/>
              <a:t>européenne</a:t>
            </a:r>
            <a:endParaRPr lang="nl-BE" strike="sngStrike" dirty="0" smtClean="0"/>
          </a:p>
          <a:p>
            <a:pPr lvl="1"/>
            <a:r>
              <a:rPr lang="nl-BE" dirty="0" smtClean="0"/>
              <a:t>2015: </a:t>
            </a:r>
            <a:r>
              <a:rPr lang="nl-BE" dirty="0" err="1" smtClean="0"/>
              <a:t>liste</a:t>
            </a:r>
            <a:r>
              <a:rPr lang="nl-BE" dirty="0" smtClean="0"/>
              <a:t> </a:t>
            </a:r>
            <a:r>
              <a:rPr lang="nl-BE" dirty="0" err="1" smtClean="0"/>
              <a:t>européenne</a:t>
            </a:r>
            <a:r>
              <a:rPr lang="nl-BE" dirty="0" smtClean="0"/>
              <a:t> (</a:t>
            </a:r>
            <a:r>
              <a:rPr lang="nl-BE" dirty="0" err="1" smtClean="0"/>
              <a:t>Règlement</a:t>
            </a:r>
            <a:r>
              <a:rPr lang="nl-BE" dirty="0" smtClean="0"/>
              <a:t>)</a:t>
            </a:r>
            <a:endParaRPr lang="nl-BE" dirty="0"/>
          </a:p>
          <a:p>
            <a:r>
              <a:rPr lang="nl-BE" dirty="0" err="1"/>
              <a:t>pays</a:t>
            </a:r>
            <a:r>
              <a:rPr lang="nl-BE" dirty="0"/>
              <a:t> des </a:t>
            </a:r>
            <a:r>
              <a:rPr lang="nl-BE" dirty="0" smtClean="0"/>
              <a:t>Balkans (20</a:t>
            </a:r>
            <a:r>
              <a:rPr lang="nl-BE" dirty="0"/>
              <a:t>% - 30% des </a:t>
            </a:r>
            <a:r>
              <a:rPr lang="nl-BE" dirty="0" err="1"/>
              <a:t>demandes</a:t>
            </a:r>
            <a:r>
              <a:rPr lang="nl-BE" dirty="0"/>
              <a:t> </a:t>
            </a:r>
            <a:r>
              <a:rPr lang="nl-BE" dirty="0" err="1"/>
              <a:t>d’asile</a:t>
            </a:r>
            <a:r>
              <a:rPr lang="nl-BE" dirty="0"/>
              <a:t> en </a:t>
            </a:r>
            <a:r>
              <a:rPr lang="nl-BE" dirty="0" smtClean="0"/>
              <a:t>Europe)</a:t>
            </a:r>
            <a:r>
              <a:rPr lang="nl-BE" dirty="0"/>
              <a:t> </a:t>
            </a:r>
            <a:r>
              <a:rPr lang="nl-BE" dirty="0" smtClean="0"/>
              <a:t>+ </a:t>
            </a:r>
            <a:r>
              <a:rPr lang="nl-BE" dirty="0" err="1"/>
              <a:t>Turquie</a:t>
            </a:r>
            <a:endParaRPr lang="nl-BE" dirty="0"/>
          </a:p>
          <a:p>
            <a:r>
              <a:rPr lang="nl-BE" dirty="0" err="1" smtClean="0"/>
              <a:t>conséquences</a:t>
            </a:r>
            <a:r>
              <a:rPr lang="nl-BE" dirty="0" smtClean="0"/>
              <a:t> </a:t>
            </a:r>
            <a:r>
              <a:rPr lang="nl-BE" dirty="0"/>
              <a:t>pour la BE:</a:t>
            </a:r>
          </a:p>
          <a:p>
            <a:pPr lvl="1"/>
            <a:r>
              <a:rPr lang="nl-BE" dirty="0" err="1"/>
              <a:t>pays</a:t>
            </a:r>
            <a:r>
              <a:rPr lang="nl-BE" dirty="0"/>
              <a:t> des </a:t>
            </a:r>
            <a:r>
              <a:rPr lang="nl-BE" dirty="0" err="1"/>
              <a:t>balkans</a:t>
            </a:r>
            <a:r>
              <a:rPr lang="nl-BE" dirty="0"/>
              <a:t> plus </a:t>
            </a:r>
            <a:r>
              <a:rPr lang="nl-BE" dirty="0" err="1"/>
              <a:t>sur</a:t>
            </a:r>
            <a:r>
              <a:rPr lang="nl-BE" dirty="0"/>
              <a:t> la </a:t>
            </a:r>
            <a:r>
              <a:rPr lang="nl-BE" dirty="0" err="1"/>
              <a:t>liste</a:t>
            </a:r>
            <a:r>
              <a:rPr lang="nl-BE" dirty="0"/>
              <a:t> nationale</a:t>
            </a:r>
          </a:p>
          <a:p>
            <a:pPr lvl="1"/>
            <a:r>
              <a:rPr lang="nl-BE" dirty="0" err="1"/>
              <a:t>compétence</a:t>
            </a:r>
            <a:r>
              <a:rPr lang="nl-BE" dirty="0"/>
              <a:t> </a:t>
            </a:r>
            <a:r>
              <a:rPr lang="nl-BE" dirty="0" err="1"/>
              <a:t>exclusive</a:t>
            </a:r>
            <a:r>
              <a:rPr lang="nl-BE" dirty="0"/>
              <a:t> de la Court de </a:t>
            </a:r>
            <a:r>
              <a:rPr lang="nl-BE" dirty="0" err="1"/>
              <a:t>Justice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264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Questions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BE" dirty="0" smtClean="0">
                <a:hlinkClick r:id="rId2"/>
              </a:rPr>
              <a:t>www.cgvs.be</a:t>
            </a:r>
            <a:r>
              <a:rPr lang="nl-BE" dirty="0" smtClean="0"/>
              <a:t>	</a:t>
            </a:r>
            <a:endParaRPr lang="nl-BE" dirty="0"/>
          </a:p>
          <a:p>
            <a:endParaRPr lang="nl-BE" sz="2000" dirty="0" smtClean="0"/>
          </a:p>
          <a:p>
            <a:r>
              <a:rPr lang="nl-BE" sz="2000" dirty="0" smtClean="0"/>
              <a:t>cgra-cgvs.international@ibz.fgov.be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4642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685800" y="188639"/>
            <a:ext cx="8229600" cy="619269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endParaRPr lang="nl-BE" sz="2400" b="1" dirty="0" smtClean="0">
              <a:solidFill>
                <a:srgbClr val="000026"/>
              </a:solidFill>
            </a:endParaRPr>
          </a:p>
          <a:p>
            <a:pPr marL="3257550" lvl="7" indent="0">
              <a:buNone/>
              <a:defRPr sz="1800" b="0">
                <a:solidFill>
                  <a:srgbClr val="000000"/>
                </a:solidFill>
              </a:defRPr>
            </a:pPr>
            <a:r>
              <a:rPr lang="nl-BE" sz="2800" dirty="0"/>
              <a:t> </a:t>
            </a:r>
            <a:r>
              <a:rPr lang="nl-BE" sz="2800" dirty="0" smtClean="0"/>
              <a:t>  </a:t>
            </a:r>
          </a:p>
          <a:p>
            <a:pPr marL="3257550" lvl="7" indent="0">
              <a:buNone/>
              <a:defRPr sz="1800" b="0">
                <a:solidFill>
                  <a:srgbClr val="000000"/>
                </a:solidFill>
              </a:defRPr>
            </a:pPr>
            <a:r>
              <a:rPr lang="nl-BE" sz="2800" dirty="0" smtClean="0"/>
              <a:t>“</a:t>
            </a:r>
            <a:r>
              <a:rPr lang="nl-BE" sz="2800" dirty="0"/>
              <a:t>A </a:t>
            </a:r>
            <a:r>
              <a:rPr lang="nl-BE" sz="2800" dirty="0" err="1"/>
              <a:t>swarm</a:t>
            </a:r>
            <a:r>
              <a:rPr lang="nl-BE" sz="2800" dirty="0"/>
              <a:t> of </a:t>
            </a:r>
            <a:r>
              <a:rPr lang="nl-BE" sz="2800" dirty="0" err="1"/>
              <a:t>people</a:t>
            </a:r>
            <a:r>
              <a:rPr lang="nl-BE" sz="2800" dirty="0"/>
              <a:t>”</a:t>
            </a:r>
          </a:p>
          <a:p>
            <a:pPr lvl="7">
              <a:defRPr sz="1800" b="0">
                <a:solidFill>
                  <a:srgbClr val="000000"/>
                </a:solidFill>
              </a:defRPr>
            </a:pPr>
            <a:endParaRPr lang="nl-BE" dirty="0"/>
          </a:p>
          <a:p>
            <a:pPr marL="3714750" lvl="8" indent="0">
              <a:buNone/>
              <a:defRPr sz="1800" b="0">
                <a:solidFill>
                  <a:srgbClr val="000000"/>
                </a:solidFill>
              </a:defRPr>
            </a:pPr>
            <a:r>
              <a:rPr lang="nl-BE" sz="2800" dirty="0" smtClean="0">
                <a:latin typeface="Bauhaus 93" panose="04030905020B02020C02" pitchFamily="82" charset="0"/>
              </a:rPr>
              <a:t>	“</a:t>
            </a:r>
            <a:r>
              <a:rPr lang="nl-BE" sz="2800" dirty="0" err="1">
                <a:latin typeface="Bauhaus 93" panose="04030905020B02020C02" pitchFamily="82" charset="0"/>
              </a:rPr>
              <a:t>Wir</a:t>
            </a:r>
            <a:r>
              <a:rPr lang="nl-BE" sz="2800" dirty="0">
                <a:latin typeface="Bauhaus 93" panose="04030905020B02020C02" pitchFamily="82" charset="0"/>
              </a:rPr>
              <a:t> schaffen das”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endParaRPr lang="nl-BE" sz="2400" b="1" dirty="0" smtClean="0">
              <a:solidFill>
                <a:srgbClr val="000026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endParaRPr lang="nl-BE" dirty="0"/>
          </a:p>
          <a:p>
            <a:pPr lvl="0">
              <a:defRPr sz="1800" b="0">
                <a:solidFill>
                  <a:srgbClr val="000000"/>
                </a:solidFill>
              </a:defRPr>
            </a:pPr>
            <a:endParaRPr lang="nl-BE" sz="2400" b="1" dirty="0" smtClean="0">
              <a:solidFill>
                <a:srgbClr val="000026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endParaRPr lang="nl-BE" dirty="0"/>
          </a:p>
          <a:p>
            <a:pPr marL="0" indent="0">
              <a:buNone/>
              <a:defRPr sz="1800" b="0">
                <a:solidFill>
                  <a:srgbClr val="000000"/>
                </a:solidFill>
              </a:defRPr>
            </a:pPr>
            <a:endParaRPr lang="nl-BE" sz="2400" b="1" dirty="0">
              <a:solidFill>
                <a:srgbClr val="000026"/>
              </a:solidFill>
            </a:endParaRPr>
          </a:p>
          <a:p>
            <a:pPr marL="0" indent="0">
              <a:buNone/>
              <a:defRPr sz="1800" b="0">
                <a:solidFill>
                  <a:srgbClr val="000000"/>
                </a:solidFill>
              </a:defRPr>
            </a:pPr>
            <a:endParaRPr lang="nl-BE" sz="2400" b="1" dirty="0">
              <a:solidFill>
                <a:srgbClr val="000026"/>
              </a:solidFill>
              <a:latin typeface="Bodoni MT Poster Compressed" panose="02070706080601050204" pitchFamily="18" charset="0"/>
            </a:endParaRPr>
          </a:p>
          <a:p>
            <a:pPr marL="0" indent="0">
              <a:buNone/>
              <a:defRPr sz="1800" b="0">
                <a:solidFill>
                  <a:srgbClr val="000000"/>
                </a:solidFill>
              </a:defRPr>
            </a:pPr>
            <a:r>
              <a:rPr lang="fr-BE" sz="3600" dirty="0" smtClean="0">
                <a:latin typeface="Bodoni MT Poster Compressed" panose="02070706080601050204" pitchFamily="18" charset="0"/>
              </a:rPr>
              <a:t>Hongrie : canons à eau et gaz lacrymogène contre des réfugiés</a:t>
            </a:r>
            <a:r>
              <a:rPr lang="fr-BE" sz="3600" dirty="0" smtClean="0"/>
              <a:t> </a:t>
            </a:r>
            <a:endParaRPr lang="fr-BE" sz="3600" dirty="0"/>
          </a:p>
          <a:p>
            <a:pPr marL="3257550" lvl="7" indent="0">
              <a:buNone/>
              <a:defRPr sz="1800" b="0">
                <a:solidFill>
                  <a:srgbClr val="000000"/>
                </a:solidFill>
              </a:defRPr>
            </a:pPr>
            <a:r>
              <a:rPr lang="nl-BE" dirty="0"/>
              <a:t> </a:t>
            </a:r>
            <a:r>
              <a:rPr lang="nl-BE" dirty="0" smtClean="0"/>
              <a:t>     </a:t>
            </a:r>
            <a:r>
              <a:rPr lang="nl-BE" sz="2800" dirty="0" smtClean="0">
                <a:latin typeface="Cooper Black" panose="0208090404030B020404" pitchFamily="18" charset="0"/>
              </a:rPr>
              <a:t>27.000 </a:t>
            </a:r>
            <a:r>
              <a:rPr lang="nl-BE" sz="2800" dirty="0">
                <a:latin typeface="Cooper Black" panose="0208090404030B020404" pitchFamily="18" charset="0"/>
              </a:rPr>
              <a:t>mensen </a:t>
            </a:r>
            <a:r>
              <a:rPr lang="nl-BE" sz="2800" dirty="0" smtClean="0">
                <a:latin typeface="Cooper Black" panose="0208090404030B020404" pitchFamily="18" charset="0"/>
              </a:rPr>
              <a:t> </a:t>
            </a:r>
          </a:p>
          <a:p>
            <a:pPr marL="3257550" lvl="7" indent="0">
              <a:buNone/>
              <a:defRPr sz="1800" b="0">
                <a:solidFill>
                  <a:srgbClr val="000000"/>
                </a:solidFill>
              </a:defRPr>
            </a:pPr>
            <a:r>
              <a:rPr lang="nl-BE" sz="2800" dirty="0" smtClean="0">
                <a:latin typeface="Cooper Black" panose="0208090404030B020404" pitchFamily="18" charset="0"/>
              </a:rPr>
              <a:t>    beschikbaar </a:t>
            </a:r>
            <a:r>
              <a:rPr lang="nl-BE" sz="2800" dirty="0">
                <a:latin typeface="Cooper Black" panose="0208090404030B020404" pitchFamily="18" charset="0"/>
              </a:rPr>
              <a:t>voor </a:t>
            </a:r>
            <a:r>
              <a:rPr lang="nl-BE" sz="2800" dirty="0" smtClean="0">
                <a:latin typeface="Cooper Black" panose="0208090404030B020404" pitchFamily="18" charset="0"/>
              </a:rPr>
              <a:t>hulp</a:t>
            </a:r>
          </a:p>
          <a:p>
            <a:pPr marL="3257550" lvl="7" indent="0">
              <a:buNone/>
              <a:defRPr sz="1800" b="0">
                <a:solidFill>
                  <a:srgbClr val="000000"/>
                </a:solidFill>
              </a:defRPr>
            </a:pPr>
            <a:r>
              <a:rPr lang="nl-BE" sz="2800" dirty="0">
                <a:latin typeface="Cooper Black" panose="0208090404030B020404" pitchFamily="18" charset="0"/>
              </a:rPr>
              <a:t> </a:t>
            </a:r>
            <a:r>
              <a:rPr lang="nl-BE" sz="2800" dirty="0" smtClean="0">
                <a:latin typeface="Cooper Black" panose="0208090404030B020404" pitchFamily="18" charset="0"/>
              </a:rPr>
              <a:t>   </a:t>
            </a:r>
            <a:r>
              <a:rPr lang="nl-BE" sz="2800" dirty="0">
                <a:latin typeface="Cooper Black" panose="0208090404030B020404" pitchFamily="18" charset="0"/>
              </a:rPr>
              <a:t>vluchtelingen</a:t>
            </a:r>
          </a:p>
          <a:p>
            <a:pPr lvl="7">
              <a:defRPr sz="1800" b="0">
                <a:solidFill>
                  <a:srgbClr val="000000"/>
                </a:solidFill>
              </a:defRPr>
            </a:pPr>
            <a:endParaRPr lang="nl-BE" dirty="0"/>
          </a:p>
        </p:txBody>
      </p:sp>
      <p:sp>
        <p:nvSpPr>
          <p:cNvPr id="57" name="Shape 57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381000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1500" b="1">
                <a:solidFill>
                  <a:srgbClr val="FFFFFF"/>
                </a:solidFill>
              </a:rPr>
              <a:t>2</a:t>
            </a:fld>
            <a:endParaRPr sz="1500" b="1">
              <a:solidFill>
                <a:srgbClr val="FFFFFF"/>
              </a:solidFill>
            </a:endParaRPr>
          </a:p>
        </p:txBody>
      </p:sp>
      <p:pic>
        <p:nvPicPr>
          <p:cNvPr id="58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1638" y="2918769"/>
            <a:ext cx="1800811" cy="1308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4008" y="2492896"/>
            <a:ext cx="3960440" cy="1734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9856" y="990384"/>
            <a:ext cx="3384377" cy="1895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2487" y="4964163"/>
            <a:ext cx="3384378" cy="160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281"/>
              </a:spcBef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3131841" y="2390838"/>
            <a:ext cx="3355356" cy="1805751"/>
          </a:xfrm>
          <a:prstGeom prst="roundRect">
            <a:avLst>
              <a:gd name="adj" fmla="val 9481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4800" b="1">
                <a:solidFill>
                  <a:srgbClr val="60E0F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30">
              <a:buSzTx/>
              <a:buNone/>
              <a:defRPr sz="1800" b="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EUROPEAN AGENDA ON MIGRATION</a:t>
            </a:r>
          </a:p>
        </p:txBody>
      </p:sp>
      <p:sp>
        <p:nvSpPr>
          <p:cNvPr id="45" name="Shape 45"/>
          <p:cNvSpPr/>
          <p:nvPr/>
        </p:nvSpPr>
        <p:spPr>
          <a:xfrm>
            <a:off x="1244600" y="723901"/>
            <a:ext cx="2157463" cy="1812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3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30">
              <a:buSzTx/>
              <a:buNone/>
              <a:defRPr sz="1800" b="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chemeClr val="bg1"/>
                </a:solidFill>
              </a:rPr>
              <a:t>RESCUE</a:t>
            </a:r>
            <a:endParaRPr lang="nl-BE" sz="2400" dirty="0" smtClean="0">
              <a:solidFill>
                <a:schemeClr val="bg1"/>
              </a:solidFill>
            </a:endParaRPr>
          </a:p>
          <a:p>
            <a:pPr algn="ctr" defTabSz="410730">
              <a:buSzTx/>
              <a:buNone/>
              <a:defRPr sz="1800" b="0">
                <a:solidFill>
                  <a:srgbClr val="000000"/>
                </a:solidFill>
              </a:defRPr>
            </a:pPr>
            <a:r>
              <a:rPr lang="nl-BE" sz="2400" dirty="0" smtClean="0">
                <a:solidFill>
                  <a:schemeClr val="bg1"/>
                </a:solidFill>
              </a:rPr>
              <a:t>AT</a:t>
            </a:r>
          </a:p>
          <a:p>
            <a:pPr algn="ctr" defTabSz="410730">
              <a:buSzTx/>
              <a:buNone/>
              <a:defRPr sz="1800" b="0">
                <a:solidFill>
                  <a:srgbClr val="000000"/>
                </a:solidFill>
              </a:defRPr>
            </a:pPr>
            <a:r>
              <a:rPr lang="nl-BE" sz="2400" dirty="0" smtClean="0">
                <a:solidFill>
                  <a:schemeClr val="bg1"/>
                </a:solidFill>
              </a:rPr>
              <a:t>SEA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46" name="Shape 46"/>
          <p:cNvSpPr/>
          <p:nvPr/>
        </p:nvSpPr>
        <p:spPr>
          <a:xfrm>
            <a:off x="3598119" y="355600"/>
            <a:ext cx="2404964" cy="1812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3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30">
              <a:buSzTx/>
              <a:buNone/>
              <a:defRPr sz="1800" b="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bg1"/>
                </a:solidFill>
              </a:rPr>
              <a:t>THIRD COUNTRIES</a:t>
            </a:r>
          </a:p>
        </p:txBody>
      </p:sp>
      <p:sp>
        <p:nvSpPr>
          <p:cNvPr id="47" name="Shape 47"/>
          <p:cNvSpPr/>
          <p:nvPr/>
        </p:nvSpPr>
        <p:spPr>
          <a:xfrm>
            <a:off x="6199139" y="493626"/>
            <a:ext cx="2027387" cy="189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3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30">
              <a:buSzTx/>
              <a:buNone/>
              <a:defRPr sz="1800" b="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bg1"/>
                </a:solidFill>
              </a:rPr>
              <a:t>SAFE COUNTRY LIST</a:t>
            </a:r>
          </a:p>
        </p:txBody>
      </p:sp>
      <p:sp>
        <p:nvSpPr>
          <p:cNvPr id="48" name="Shape 48"/>
          <p:cNvSpPr/>
          <p:nvPr/>
        </p:nvSpPr>
        <p:spPr>
          <a:xfrm>
            <a:off x="6783786" y="2473794"/>
            <a:ext cx="1879749" cy="1483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3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30">
              <a:buSzTx/>
              <a:buNone/>
              <a:defRPr sz="1800" b="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bg1"/>
                </a:solidFill>
              </a:rPr>
              <a:t>RETURN</a:t>
            </a:r>
          </a:p>
        </p:txBody>
      </p:sp>
      <p:sp>
        <p:nvSpPr>
          <p:cNvPr id="49" name="Shape 49"/>
          <p:cNvSpPr/>
          <p:nvPr/>
        </p:nvSpPr>
        <p:spPr>
          <a:xfrm>
            <a:off x="3867372" y="4557278"/>
            <a:ext cx="2580383" cy="189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ctr"/>
          <a:lstStyle/>
          <a:p>
            <a:pPr algn="ctr" defTabSz="410730">
              <a:buSzTx/>
              <a:buNone/>
              <a:defRPr sz="1800"/>
            </a:pPr>
            <a:r>
              <a:rPr sz="2400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HOTSPOT</a:t>
            </a:r>
          </a:p>
          <a:p>
            <a:pPr algn="ctr" defTabSz="410730">
              <a:buSzTx/>
              <a:buNone/>
              <a:defRPr sz="1800"/>
            </a:pPr>
            <a:r>
              <a:rPr sz="2400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RELOCATION</a:t>
            </a:r>
          </a:p>
        </p:txBody>
      </p:sp>
      <p:sp>
        <p:nvSpPr>
          <p:cNvPr id="50" name="Shape 50"/>
          <p:cNvSpPr/>
          <p:nvPr/>
        </p:nvSpPr>
        <p:spPr>
          <a:xfrm>
            <a:off x="645417" y="4334421"/>
            <a:ext cx="3152627" cy="1812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3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30">
              <a:buSzTx/>
              <a:buNone/>
              <a:defRPr sz="1800" b="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bg1"/>
                </a:solidFill>
              </a:rPr>
              <a:t>RESETTLEMENT</a:t>
            </a:r>
          </a:p>
        </p:txBody>
      </p:sp>
      <p:sp>
        <p:nvSpPr>
          <p:cNvPr id="51" name="Shape 51"/>
          <p:cNvSpPr/>
          <p:nvPr/>
        </p:nvSpPr>
        <p:spPr>
          <a:xfrm>
            <a:off x="479773" y="2560402"/>
            <a:ext cx="2367707" cy="1604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3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30">
              <a:buSzTx/>
              <a:buNone/>
              <a:defRPr sz="1800" b="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bg1"/>
                </a:solidFill>
              </a:rPr>
              <a:t>LEGAL MIGRATION</a:t>
            </a:r>
          </a:p>
        </p:txBody>
      </p:sp>
      <p:sp>
        <p:nvSpPr>
          <p:cNvPr id="52" name="Shape 52"/>
          <p:cNvSpPr/>
          <p:nvPr/>
        </p:nvSpPr>
        <p:spPr>
          <a:xfrm>
            <a:off x="6228061" y="4039971"/>
            <a:ext cx="2731543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3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30">
              <a:buSzTx/>
              <a:buNone/>
              <a:defRPr sz="1800" b="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bg1"/>
                </a:solidFill>
              </a:rPr>
              <a:t>SMUGGLING</a:t>
            </a:r>
          </a:p>
        </p:txBody>
      </p:sp>
    </p:spTree>
    <p:extLst>
      <p:ext uri="{BB962C8B-B14F-4D97-AF65-F5344CB8AC3E}">
        <p14:creationId xmlns:p14="http://schemas.microsoft.com/office/powerpoint/2010/main" val="2376384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7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6" y="994241"/>
            <a:ext cx="8880315" cy="587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099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07707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180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052736"/>
            <a:ext cx="673994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580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 err="1" smtClean="0"/>
              <a:t>Pourquoi</a:t>
            </a:r>
            <a:r>
              <a:rPr lang="nl-BE" dirty="0" smtClean="0"/>
              <a:t> les “hotspots”?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err="1" smtClean="0"/>
              <a:t>arrivées</a:t>
            </a:r>
            <a:r>
              <a:rPr lang="nl-BE" sz="2800" dirty="0" smtClean="0"/>
              <a:t> &gt;&lt; </a:t>
            </a:r>
            <a:r>
              <a:rPr lang="nl-BE" sz="2800" dirty="0" err="1" smtClean="0"/>
              <a:t>enregistrements</a:t>
            </a:r>
            <a:endParaRPr lang="nl-BE" sz="2800" dirty="0" smtClean="0"/>
          </a:p>
          <a:p>
            <a:endParaRPr lang="nl-BE" sz="2800" dirty="0" smtClean="0"/>
          </a:p>
          <a:p>
            <a:r>
              <a:rPr lang="nl-BE" sz="2800" dirty="0" smtClean="0"/>
              <a:t>DE, SE + 50% des </a:t>
            </a:r>
            <a:r>
              <a:rPr lang="nl-BE" sz="2800" dirty="0" err="1" smtClean="0"/>
              <a:t>demandes</a:t>
            </a:r>
            <a:r>
              <a:rPr lang="nl-BE" sz="2800" dirty="0" smtClean="0"/>
              <a:t> </a:t>
            </a:r>
            <a:r>
              <a:rPr lang="nl-BE" sz="2800" dirty="0" err="1" smtClean="0"/>
              <a:t>d’asile</a:t>
            </a:r>
            <a:r>
              <a:rPr lang="nl-BE" sz="2800" dirty="0" smtClean="0"/>
              <a:t> en UE</a:t>
            </a:r>
          </a:p>
          <a:p>
            <a:endParaRPr lang="nl-BE" sz="2800" dirty="0" smtClean="0"/>
          </a:p>
          <a:p>
            <a:r>
              <a:rPr lang="nl-BE" sz="2800" dirty="0" smtClean="0"/>
              <a:t>transferts Dublin: arrêts MSS, </a:t>
            </a:r>
            <a:r>
              <a:rPr lang="nl-BE" sz="2800" dirty="0" err="1" smtClean="0"/>
              <a:t>Tarakhel</a:t>
            </a:r>
            <a:r>
              <a:rPr lang="nl-BE" sz="2800" dirty="0" smtClean="0"/>
              <a:t>, NA, …</a:t>
            </a:r>
          </a:p>
          <a:p>
            <a:endParaRPr lang="nl-BE" sz="2800" dirty="0" smtClean="0"/>
          </a:p>
          <a:p>
            <a:r>
              <a:rPr lang="nl-BE" sz="2800" dirty="0" err="1" smtClean="0"/>
              <a:t>partage</a:t>
            </a:r>
            <a:r>
              <a:rPr lang="nl-BE" sz="2800" dirty="0" smtClean="0"/>
              <a:t> du </a:t>
            </a:r>
            <a:r>
              <a:rPr lang="nl-BE" sz="2800" dirty="0" err="1" smtClean="0"/>
              <a:t>fardeau</a:t>
            </a:r>
            <a:r>
              <a:rPr lang="nl-BE" sz="2800" dirty="0" smtClean="0"/>
              <a:t>: </a:t>
            </a:r>
            <a:r>
              <a:rPr lang="nl-BE" sz="2800" dirty="0" err="1" smtClean="0"/>
              <a:t>hotspot</a:t>
            </a:r>
            <a:r>
              <a:rPr lang="nl-BE" sz="2800" dirty="0" smtClean="0"/>
              <a:t> + </a:t>
            </a:r>
            <a:r>
              <a:rPr lang="nl-BE" sz="2800" dirty="0" err="1" smtClean="0"/>
              <a:t>relocalisation</a:t>
            </a:r>
            <a:endParaRPr lang="nl-BE" sz="2800" dirty="0"/>
          </a:p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68631"/>
            <a:ext cx="1149235" cy="102281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963833"/>
            <a:ext cx="3823383" cy="41764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66" y="5668631"/>
            <a:ext cx="3639534" cy="86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 smtClean="0"/>
              <a:t>Wat zijn dan de hotspots?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“a </a:t>
            </a:r>
            <a:r>
              <a:rPr lang="nl-BE" dirty="0" err="1" smtClean="0"/>
              <a:t>hotspot</a:t>
            </a:r>
            <a:r>
              <a:rPr lang="nl-BE" dirty="0" smtClean="0"/>
              <a:t> is </a:t>
            </a:r>
            <a:r>
              <a:rPr lang="nl-BE" dirty="0" err="1" smtClean="0"/>
              <a:t>not</a:t>
            </a:r>
            <a:r>
              <a:rPr lang="nl-BE" dirty="0" smtClean="0"/>
              <a:t>  a spot”</a:t>
            </a:r>
          </a:p>
          <a:p>
            <a:r>
              <a:rPr lang="nl-BE" dirty="0" smtClean="0"/>
              <a:t>coördinatie EU agentschappen</a:t>
            </a:r>
          </a:p>
          <a:p>
            <a:r>
              <a:rPr lang="nl-BE" dirty="0" smtClean="0"/>
              <a:t>onder leiding van het gastland</a:t>
            </a:r>
          </a:p>
          <a:p>
            <a:pPr lvl="1"/>
            <a:r>
              <a:rPr lang="nl-BE" dirty="0" smtClean="0"/>
              <a:t>registratie/identificatie/vingerafdrukken</a:t>
            </a:r>
          </a:p>
          <a:p>
            <a:pPr lvl="1"/>
            <a:r>
              <a:rPr lang="nl-BE" dirty="0" smtClean="0"/>
              <a:t>relocatie</a:t>
            </a:r>
          </a:p>
          <a:p>
            <a:pPr lvl="1"/>
            <a:r>
              <a:rPr lang="nl-BE" dirty="0" smtClean="0"/>
              <a:t>terugkeer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68631"/>
            <a:ext cx="1149235" cy="102281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963833"/>
            <a:ext cx="3823383" cy="41764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66" y="5668631"/>
            <a:ext cx="3639534" cy="86602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17" y="1052736"/>
            <a:ext cx="1639887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dirty="0" smtClean="0"/>
              <a:t>Hotspots </a:t>
            </a:r>
            <a:r>
              <a:rPr lang="nl-BE" dirty="0" err="1" smtClean="0"/>
              <a:t>italie</a:t>
            </a:r>
            <a:endParaRPr lang="nl-B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560839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3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7F7D"/>
      </a:accent1>
      <a:accent2>
        <a:srgbClr val="063869"/>
      </a:accent2>
      <a:accent3>
        <a:srgbClr val="8F8F8F"/>
      </a:accent3>
      <a:accent4>
        <a:srgbClr val="707070"/>
      </a:accent4>
      <a:accent5>
        <a:srgbClr val="AAC0BF"/>
      </a:accent5>
      <a:accent6>
        <a:srgbClr val="05325E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157F7D"/>
          </a:solidFill>
          <a:prstDash val="solid"/>
          <a:bevel/>
        </a:ln>
        <a:effectLst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81000"/>
          <a:buFontTx/>
          <a:buChar char="•"/>
          <a:tabLst/>
          <a:defRPr kumimoji="0" sz="3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157F7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81000"/>
          <a:buFontTx/>
          <a:buChar char="•"/>
          <a:tabLst/>
          <a:defRPr kumimoji="0" sz="3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371</TotalTime>
  <Words>292</Words>
  <Application>Microsoft Office PowerPoint</Application>
  <PresentationFormat>Affichage à l'écran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White</vt:lpstr>
      <vt:lpstr>Thema1</vt:lpstr>
      <vt:lpstr>Asile en europe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Pourquoi les “hotspots”?</vt:lpstr>
      <vt:lpstr>Wat zijn dan de hotspots?</vt:lpstr>
      <vt:lpstr>Hotspots italie</vt:lpstr>
      <vt:lpstr>Hotspots Grèce</vt:lpstr>
      <vt:lpstr>La relocalisation des 160000</vt:lpstr>
      <vt:lpstr>Waar staan we met relocatie</vt:lpstr>
      <vt:lpstr>Et maintenant?</vt:lpstr>
      <vt:lpstr>resettlement</vt:lpstr>
      <vt:lpstr>resettlement</vt:lpstr>
      <vt:lpstr> liste des pays d’origine sûrs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Asile en Europe   Schaffen wir das?</dc:title>
  <dc:creator>Moens Stefaan</dc:creator>
  <cp:lastModifiedBy>Alain Smeets</cp:lastModifiedBy>
  <cp:revision>35</cp:revision>
  <cp:lastPrinted>2015-11-12T12:42:19Z</cp:lastPrinted>
  <dcterms:modified xsi:type="dcterms:W3CDTF">2015-11-16T14:29:18Z</dcterms:modified>
</cp:coreProperties>
</file>