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119"/>
  </p:notesMasterIdLst>
  <p:sldIdLst>
    <p:sldId id="256" r:id="rId6"/>
    <p:sldId id="260" r:id="rId7"/>
    <p:sldId id="258" r:id="rId8"/>
    <p:sldId id="257" r:id="rId9"/>
    <p:sldId id="259" r:id="rId10"/>
    <p:sldId id="382" r:id="rId11"/>
    <p:sldId id="262" r:id="rId12"/>
    <p:sldId id="263" r:id="rId13"/>
    <p:sldId id="266" r:id="rId14"/>
    <p:sldId id="383" r:id="rId15"/>
    <p:sldId id="287" r:id="rId16"/>
    <p:sldId id="365" r:id="rId17"/>
    <p:sldId id="367" r:id="rId18"/>
    <p:sldId id="366" r:id="rId19"/>
    <p:sldId id="364" r:id="rId20"/>
    <p:sldId id="368" r:id="rId21"/>
    <p:sldId id="369" r:id="rId22"/>
    <p:sldId id="396" r:id="rId23"/>
    <p:sldId id="371" r:id="rId24"/>
    <p:sldId id="374" r:id="rId25"/>
    <p:sldId id="375" r:id="rId26"/>
    <p:sldId id="376" r:id="rId27"/>
    <p:sldId id="373" r:id="rId28"/>
    <p:sldId id="345" r:id="rId29"/>
    <p:sldId id="346" r:id="rId30"/>
    <p:sldId id="348" r:id="rId31"/>
    <p:sldId id="351" r:id="rId32"/>
    <p:sldId id="352" r:id="rId33"/>
    <p:sldId id="353" r:id="rId34"/>
    <p:sldId id="355" r:id="rId35"/>
    <p:sldId id="388" r:id="rId36"/>
    <p:sldId id="389" r:id="rId37"/>
    <p:sldId id="390" r:id="rId38"/>
    <p:sldId id="391" r:id="rId39"/>
    <p:sldId id="392" r:id="rId40"/>
    <p:sldId id="393" r:id="rId41"/>
    <p:sldId id="394" r:id="rId42"/>
    <p:sldId id="395" r:id="rId43"/>
    <p:sldId id="285" r:id="rId44"/>
    <p:sldId id="385" r:id="rId45"/>
    <p:sldId id="384" r:id="rId46"/>
    <p:sldId id="338" r:id="rId47"/>
    <p:sldId id="342" r:id="rId48"/>
    <p:sldId id="341" r:id="rId49"/>
    <p:sldId id="340" r:id="rId50"/>
    <p:sldId id="343" r:id="rId51"/>
    <p:sldId id="344" r:id="rId52"/>
    <p:sldId id="321" r:id="rId53"/>
    <p:sldId id="322" r:id="rId54"/>
    <p:sldId id="323" r:id="rId55"/>
    <p:sldId id="324" r:id="rId56"/>
    <p:sldId id="325" r:id="rId57"/>
    <p:sldId id="326" r:id="rId58"/>
    <p:sldId id="327" r:id="rId59"/>
    <p:sldId id="295" r:id="rId60"/>
    <p:sldId id="296" r:id="rId61"/>
    <p:sldId id="297" r:id="rId62"/>
    <p:sldId id="298" r:id="rId63"/>
    <p:sldId id="299" r:id="rId64"/>
    <p:sldId id="302" r:id="rId65"/>
    <p:sldId id="300" r:id="rId66"/>
    <p:sldId id="301" r:id="rId67"/>
    <p:sldId id="307" r:id="rId68"/>
    <p:sldId id="304" r:id="rId69"/>
    <p:sldId id="306" r:id="rId70"/>
    <p:sldId id="308" r:id="rId71"/>
    <p:sldId id="309" r:id="rId72"/>
    <p:sldId id="311" r:id="rId73"/>
    <p:sldId id="313" r:id="rId74"/>
    <p:sldId id="314" r:id="rId75"/>
    <p:sldId id="316" r:id="rId76"/>
    <p:sldId id="317" r:id="rId77"/>
    <p:sldId id="318" r:id="rId78"/>
    <p:sldId id="319" r:id="rId79"/>
    <p:sldId id="320" r:id="rId80"/>
    <p:sldId id="264" r:id="rId81"/>
    <p:sldId id="276" r:id="rId82"/>
    <p:sldId id="387" r:id="rId83"/>
    <p:sldId id="277" r:id="rId84"/>
    <p:sldId id="278" r:id="rId85"/>
    <p:sldId id="279" r:id="rId86"/>
    <p:sldId id="281" r:id="rId87"/>
    <p:sldId id="282" r:id="rId88"/>
    <p:sldId id="283" r:id="rId89"/>
    <p:sldId id="265" r:id="rId90"/>
    <p:sldId id="268" r:id="rId91"/>
    <p:sldId id="269" r:id="rId92"/>
    <p:sldId id="270" r:id="rId93"/>
    <p:sldId id="272" r:id="rId94"/>
    <p:sldId id="273" r:id="rId95"/>
    <p:sldId id="398" r:id="rId96"/>
    <p:sldId id="381" r:id="rId97"/>
    <p:sldId id="403" r:id="rId98"/>
    <p:sldId id="399" r:id="rId99"/>
    <p:sldId id="400" r:id="rId100"/>
    <p:sldId id="402" r:id="rId101"/>
    <p:sldId id="401" r:id="rId102"/>
    <p:sldId id="288" r:id="rId103"/>
    <p:sldId id="289" r:id="rId104"/>
    <p:sldId id="290" r:id="rId105"/>
    <p:sldId id="291" r:id="rId106"/>
    <p:sldId id="356" r:id="rId107"/>
    <p:sldId id="357" r:id="rId108"/>
    <p:sldId id="358" r:id="rId109"/>
    <p:sldId id="359" r:id="rId110"/>
    <p:sldId id="361" r:id="rId111"/>
    <p:sldId id="362" r:id="rId112"/>
    <p:sldId id="397" r:id="rId113"/>
    <p:sldId id="380" r:id="rId114"/>
    <p:sldId id="303" r:id="rId115"/>
    <p:sldId id="377" r:id="rId116"/>
    <p:sldId id="378" r:id="rId117"/>
    <p:sldId id="379" r:id="rId1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GRA SYS" initials="CS" lastIdx="1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9C74"/>
    <a:srgbClr val="1F91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7034" autoAdjust="0"/>
  </p:normalViewPr>
  <p:slideViewPr>
    <p:cSldViewPr>
      <p:cViewPr>
        <p:scale>
          <a:sx n="80" d="100"/>
          <a:sy n="80" d="100"/>
        </p:scale>
        <p:origin x="-828" y="-72"/>
      </p:cViewPr>
      <p:guideLst>
        <p:guide orient="horz" pos="2160"/>
        <p:guide pos="2880"/>
      </p:guideLst>
    </p:cSldViewPr>
  </p:slideViewPr>
  <p:outlineViewPr>
    <p:cViewPr>
      <p:scale>
        <a:sx n="33" d="100"/>
        <a:sy n="33" d="100"/>
      </p:scale>
      <p:origin x="0" y="64020"/>
    </p:cViewPr>
  </p:outlineViewPr>
  <p:notesTextViewPr>
    <p:cViewPr>
      <p:scale>
        <a:sx n="1" d="1"/>
        <a:sy n="1" d="1"/>
      </p:scale>
      <p:origin x="0" y="0"/>
    </p:cViewPr>
  </p:notesTextViewPr>
  <p:sorterViewPr>
    <p:cViewPr>
      <p:scale>
        <a:sx n="110" d="100"/>
        <a:sy n="110" d="100"/>
      </p:scale>
      <p:origin x="0" y="1336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117" Type="http://schemas.openxmlformats.org/officeDocument/2006/relationships/slide" Target="slides/slide112.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openxmlformats.org/officeDocument/2006/relationships/slide" Target="slides/slide79.xml"/><Relationship Id="rId89" Type="http://schemas.openxmlformats.org/officeDocument/2006/relationships/slide" Target="slides/slide84.xml"/><Relationship Id="rId112" Type="http://schemas.openxmlformats.org/officeDocument/2006/relationships/slide" Target="slides/slide107.xml"/><Relationship Id="rId16" Type="http://schemas.openxmlformats.org/officeDocument/2006/relationships/slide" Target="slides/slide11.xml"/><Relationship Id="rId107" Type="http://schemas.openxmlformats.org/officeDocument/2006/relationships/slide" Target="slides/slide102.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slide" Target="slides/slide74.xml"/><Relationship Id="rId102" Type="http://schemas.openxmlformats.org/officeDocument/2006/relationships/slide" Target="slides/slide97.xml"/><Relationship Id="rId123" Type="http://schemas.openxmlformats.org/officeDocument/2006/relationships/theme" Target="theme/theme1.xml"/><Relationship Id="rId5" Type="http://schemas.openxmlformats.org/officeDocument/2006/relationships/slideMaster" Target="slideMasters/slideMaster1.xml"/><Relationship Id="rId61" Type="http://schemas.openxmlformats.org/officeDocument/2006/relationships/slide" Target="slides/slide56.xml"/><Relationship Id="rId82" Type="http://schemas.openxmlformats.org/officeDocument/2006/relationships/slide" Target="slides/slide77.xml"/><Relationship Id="rId90" Type="http://schemas.openxmlformats.org/officeDocument/2006/relationships/slide" Target="slides/slide85.xml"/><Relationship Id="rId95" Type="http://schemas.openxmlformats.org/officeDocument/2006/relationships/slide" Target="slides/slide90.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100" Type="http://schemas.openxmlformats.org/officeDocument/2006/relationships/slide" Target="slides/slide95.xml"/><Relationship Id="rId105" Type="http://schemas.openxmlformats.org/officeDocument/2006/relationships/slide" Target="slides/slide100.xml"/><Relationship Id="rId113" Type="http://schemas.openxmlformats.org/officeDocument/2006/relationships/slide" Target="slides/slide108.xml"/><Relationship Id="rId118" Type="http://schemas.openxmlformats.org/officeDocument/2006/relationships/slide" Target="slides/slide113.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slide" Target="slides/slide80.xml"/><Relationship Id="rId93" Type="http://schemas.openxmlformats.org/officeDocument/2006/relationships/slide" Target="slides/slide88.xml"/><Relationship Id="rId98" Type="http://schemas.openxmlformats.org/officeDocument/2006/relationships/slide" Target="slides/slide93.xml"/><Relationship Id="rId12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103" Type="http://schemas.openxmlformats.org/officeDocument/2006/relationships/slide" Target="slides/slide98.xml"/><Relationship Id="rId108" Type="http://schemas.openxmlformats.org/officeDocument/2006/relationships/slide" Target="slides/slide103.xml"/><Relationship Id="rId116" Type="http://schemas.openxmlformats.org/officeDocument/2006/relationships/slide" Target="slides/slide111.xml"/><Relationship Id="rId124"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slide" Target="slides/slide78.xml"/><Relationship Id="rId88" Type="http://schemas.openxmlformats.org/officeDocument/2006/relationships/slide" Target="slides/slide83.xml"/><Relationship Id="rId91" Type="http://schemas.openxmlformats.org/officeDocument/2006/relationships/slide" Target="slides/slide86.xml"/><Relationship Id="rId96" Type="http://schemas.openxmlformats.org/officeDocument/2006/relationships/slide" Target="slides/slide91.xml"/><Relationship Id="rId111" Type="http://schemas.openxmlformats.org/officeDocument/2006/relationships/slide" Target="slides/slide106.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6" Type="http://schemas.openxmlformats.org/officeDocument/2006/relationships/slide" Target="slides/slide101.xml"/><Relationship Id="rId114" Type="http://schemas.openxmlformats.org/officeDocument/2006/relationships/slide" Target="slides/slide109.xml"/><Relationship Id="rId119" Type="http://schemas.openxmlformats.org/officeDocument/2006/relationships/notesMaster" Target="notesMasters/notesMaster1.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94" Type="http://schemas.openxmlformats.org/officeDocument/2006/relationships/slide" Target="slides/slide89.xml"/><Relationship Id="rId99" Type="http://schemas.openxmlformats.org/officeDocument/2006/relationships/slide" Target="slides/slide94.xml"/><Relationship Id="rId101" Type="http://schemas.openxmlformats.org/officeDocument/2006/relationships/slide" Target="slides/slide96.xml"/><Relationship Id="rId122"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109" Type="http://schemas.openxmlformats.org/officeDocument/2006/relationships/slide" Target="slides/slide10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97" Type="http://schemas.openxmlformats.org/officeDocument/2006/relationships/slide" Target="slides/slide92.xml"/><Relationship Id="rId104" Type="http://schemas.openxmlformats.org/officeDocument/2006/relationships/slide" Target="slides/slide99.xml"/><Relationship Id="rId120" Type="http://schemas.openxmlformats.org/officeDocument/2006/relationships/commentAuthors" Target="commentAuthors.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slide" Target="slides/slide87.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slide" Target="slides/slide82.xml"/><Relationship Id="rId110" Type="http://schemas.openxmlformats.org/officeDocument/2006/relationships/slide" Target="slides/slide105.xml"/><Relationship Id="rId115" Type="http://schemas.openxmlformats.org/officeDocument/2006/relationships/slide" Target="slides/slide1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A5E73-57CE-4CE8-956B-1F0307857577}" type="datetimeFigureOut">
              <a:rPr lang="fr-BE" smtClean="0"/>
              <a:t>15/10/2015</a:t>
            </a:fld>
            <a:endParaRPr lang="fr-BE"/>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EE99B6-6706-4105-A1A1-5C945BDCE8B4}" type="slidenum">
              <a:rPr lang="fr-BE" smtClean="0"/>
              <a:t>‹nr.›</a:t>
            </a:fld>
            <a:endParaRPr lang="fr-BE"/>
          </a:p>
        </p:txBody>
      </p:sp>
    </p:spTree>
    <p:extLst>
      <p:ext uri="{BB962C8B-B14F-4D97-AF65-F5344CB8AC3E}">
        <p14:creationId xmlns:p14="http://schemas.microsoft.com/office/powerpoint/2010/main" val="3531898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a:t>
            </a:fld>
            <a:endParaRPr lang="fr-BE"/>
          </a:p>
        </p:txBody>
      </p:sp>
    </p:spTree>
    <p:extLst>
      <p:ext uri="{BB962C8B-B14F-4D97-AF65-F5344CB8AC3E}">
        <p14:creationId xmlns:p14="http://schemas.microsoft.com/office/powerpoint/2010/main" val="341941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 typeface="Arial" panose="020B0604020202020204" pitchFamily="34" charset="0"/>
              <a:buChar char="•"/>
            </a:pPr>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a:t>
            </a:fld>
            <a:endParaRPr lang="fr-BE"/>
          </a:p>
        </p:txBody>
      </p:sp>
    </p:spTree>
    <p:extLst>
      <p:ext uri="{BB962C8B-B14F-4D97-AF65-F5344CB8AC3E}">
        <p14:creationId xmlns:p14="http://schemas.microsoft.com/office/powerpoint/2010/main" val="38272643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24</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25</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26</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27</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28</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29</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30</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sz="130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a:t>
            </a:fld>
            <a:endParaRPr lang="fr-BE"/>
          </a:p>
        </p:txBody>
      </p:sp>
    </p:spTree>
    <p:extLst>
      <p:ext uri="{BB962C8B-B14F-4D97-AF65-F5344CB8AC3E}">
        <p14:creationId xmlns:p14="http://schemas.microsoft.com/office/powerpoint/2010/main" val="32990482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400050" lvl="1" indent="0">
              <a:buNone/>
            </a:pPr>
            <a:endParaRPr lang="fr-BE" b="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86</a:t>
            </a:fld>
            <a:endParaRPr lang="fr-BE"/>
          </a:p>
        </p:txBody>
      </p:sp>
    </p:spTree>
    <p:extLst>
      <p:ext uri="{BB962C8B-B14F-4D97-AF65-F5344CB8AC3E}">
        <p14:creationId xmlns:p14="http://schemas.microsoft.com/office/powerpoint/2010/main" val="4161811623"/>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87</a:t>
            </a:fld>
            <a:endParaRPr lang="fr-BE"/>
          </a:p>
        </p:txBody>
      </p:sp>
    </p:spTree>
    <p:extLst>
      <p:ext uri="{BB962C8B-B14F-4D97-AF65-F5344CB8AC3E}">
        <p14:creationId xmlns:p14="http://schemas.microsoft.com/office/powerpoint/2010/main" val="357865306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88</a:t>
            </a:fld>
            <a:endParaRPr lang="fr-BE"/>
          </a:p>
        </p:txBody>
      </p:sp>
    </p:spTree>
    <p:extLst>
      <p:ext uri="{BB962C8B-B14F-4D97-AF65-F5344CB8AC3E}">
        <p14:creationId xmlns:p14="http://schemas.microsoft.com/office/powerpoint/2010/main" val="357865306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89</a:t>
            </a:fld>
            <a:endParaRPr lang="fr-BE"/>
          </a:p>
        </p:txBody>
      </p:sp>
    </p:spTree>
    <p:extLst>
      <p:ext uri="{BB962C8B-B14F-4D97-AF65-F5344CB8AC3E}">
        <p14:creationId xmlns:p14="http://schemas.microsoft.com/office/powerpoint/2010/main" val="3578653067"/>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indent="0">
              <a:buNone/>
            </a:pPr>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90</a:t>
            </a:fld>
            <a:endParaRPr lang="fr-BE"/>
          </a:p>
        </p:txBody>
      </p:sp>
    </p:spTree>
    <p:extLst>
      <p:ext uri="{BB962C8B-B14F-4D97-AF65-F5344CB8AC3E}">
        <p14:creationId xmlns:p14="http://schemas.microsoft.com/office/powerpoint/2010/main" val="357865306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102</a:t>
            </a:fld>
            <a:endParaRPr lang="fr-BE"/>
          </a:p>
        </p:txBody>
      </p:sp>
    </p:spTree>
    <p:extLst>
      <p:ext uri="{BB962C8B-B14F-4D97-AF65-F5344CB8AC3E}">
        <p14:creationId xmlns:p14="http://schemas.microsoft.com/office/powerpoint/2010/main" val="10074878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11560" y="3933056"/>
            <a:ext cx="7772400" cy="747514"/>
          </a:xfrm>
        </p:spPr>
        <p:txBody>
          <a:bodyPr>
            <a:normAutofit/>
          </a:bodyPr>
          <a:lstStyle>
            <a:lvl1pPr algn="l" defTabSz="914400" rtl="0" eaLnBrk="1" latinLnBrk="0" hangingPunct="1">
              <a:spcBef>
                <a:spcPct val="0"/>
              </a:spcBef>
              <a:buNone/>
              <a:defRPr lang="fr-BE" sz="4000" b="1" kern="1200" cap="all" baseline="0" dirty="0">
                <a:solidFill>
                  <a:srgbClr val="C4594A"/>
                </a:solidFill>
                <a:latin typeface="+mj-lt"/>
                <a:ea typeface="+mj-ea"/>
                <a:cs typeface="+mj-cs"/>
              </a:defRPr>
            </a:lvl1pPr>
          </a:lstStyle>
          <a:p>
            <a:r>
              <a:rPr lang="fr-FR" smtClean="0"/>
              <a:t>Modifiez le style du titre</a:t>
            </a:r>
            <a:endParaRPr lang="fr-BE" dirty="0"/>
          </a:p>
        </p:txBody>
      </p:sp>
      <p:sp>
        <p:nvSpPr>
          <p:cNvPr id="3" name="Sous-titre 2"/>
          <p:cNvSpPr>
            <a:spLocks noGrp="1"/>
          </p:cNvSpPr>
          <p:nvPr>
            <p:ph type="subTitle" idx="1"/>
          </p:nvPr>
        </p:nvSpPr>
        <p:spPr>
          <a:xfrm>
            <a:off x="611560" y="4941168"/>
            <a:ext cx="7776864" cy="697632"/>
          </a:xfrm>
        </p:spPr>
        <p:txBody>
          <a:bodyPr>
            <a:noAutofit/>
          </a:bodyPr>
          <a:lstStyle>
            <a:lvl1pPr marL="0" indent="0" algn="l">
              <a:buNone/>
              <a:defRPr lang="fr-BE" sz="3200" b="1" kern="1200" cap="all" baseline="0" dirty="0">
                <a:solidFill>
                  <a:srgbClr val="33817E"/>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BE" dirty="0"/>
          </a:p>
        </p:txBody>
      </p:sp>
      <p:sp>
        <p:nvSpPr>
          <p:cNvPr id="4" name="Espace réservé de la date 3"/>
          <p:cNvSpPr>
            <a:spLocks noGrp="1"/>
          </p:cNvSpPr>
          <p:nvPr>
            <p:ph type="dt" sz="half" idx="10"/>
          </p:nvPr>
        </p:nvSpPr>
        <p:spPr/>
        <p:txBody>
          <a:bodyPr/>
          <a:lstStyle/>
          <a:p>
            <a:fld id="{5CB50D6F-AD7B-4F0C-A298-35EDC8E26FB4}" type="datetime1">
              <a:rPr lang="fr-BE" smtClean="0"/>
              <a:t>15/10/2015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‹nr.›</a:t>
            </a:fld>
            <a:endParaRPr lang="fr-BE"/>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901874"/>
            <a:ext cx="9144000" cy="2745103"/>
          </a:xfrm>
          <a:prstGeom prst="rect">
            <a:avLst/>
          </a:prstGeom>
          <a:noFill/>
        </p:spPr>
      </p:pic>
      <p:pic>
        <p:nvPicPr>
          <p:cNvPr id="8" name="Image 7" descr="IFA_PPT_fond.png"/>
          <p:cNvPicPr>
            <a:picLocks noChangeAspect="1"/>
          </p:cNvPicPr>
          <p:nvPr userDrawn="1"/>
        </p:nvPicPr>
        <p:blipFill rotWithShape="1">
          <a:blip r:embed="rId3">
            <a:extLst>
              <a:ext uri="{28A0092B-C50C-407E-A947-70E740481C1C}">
                <a14:useLocalDpi xmlns:a14="http://schemas.microsoft.com/office/drawing/2010/main" val="0"/>
              </a:ext>
            </a:extLst>
          </a:blip>
          <a:srcRect t="13637" b="85313"/>
          <a:stretch/>
        </p:blipFill>
        <p:spPr>
          <a:xfrm>
            <a:off x="0" y="3702132"/>
            <a:ext cx="9144000" cy="72000"/>
          </a:xfrm>
          <a:prstGeom prst="rect">
            <a:avLst/>
          </a:prstGeom>
        </p:spPr>
      </p:pic>
    </p:spTree>
    <p:extLst>
      <p:ext uri="{BB962C8B-B14F-4D97-AF65-F5344CB8AC3E}">
        <p14:creationId xmlns:p14="http://schemas.microsoft.com/office/powerpoint/2010/main" val="1742658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1DF9FE13-4649-4C69-A3FD-D59DA31995DF}" type="datetime1">
              <a:rPr lang="fr-BE" smtClean="0"/>
              <a:t>15/10/2015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‹nr.›</a:t>
            </a:fld>
            <a:endParaRPr lang="fr-BE"/>
          </a:p>
        </p:txBody>
      </p:sp>
    </p:spTree>
    <p:extLst>
      <p:ext uri="{BB962C8B-B14F-4D97-AF65-F5344CB8AC3E}">
        <p14:creationId xmlns:p14="http://schemas.microsoft.com/office/powerpoint/2010/main" val="229110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C0A964B2-5F53-4F11-824E-91D06ED74F4E}" type="datetime1">
              <a:rPr lang="fr-BE" smtClean="0"/>
              <a:t>15/10/2015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‹nr.›</a:t>
            </a:fld>
            <a:endParaRPr lang="fr-BE"/>
          </a:p>
        </p:txBody>
      </p:sp>
    </p:spTree>
    <p:extLst>
      <p:ext uri="{BB962C8B-B14F-4D97-AF65-F5344CB8AC3E}">
        <p14:creationId xmlns:p14="http://schemas.microsoft.com/office/powerpoint/2010/main" val="1907139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67544" y="1268760"/>
            <a:ext cx="8229600" cy="504056"/>
          </a:xfrm>
        </p:spPr>
        <p:txBody>
          <a:bodyPr/>
          <a:lstStyle/>
          <a:p>
            <a:r>
              <a:rPr lang="fr-FR" smtClean="0"/>
              <a:t>Modifiez le style du titre</a:t>
            </a:r>
            <a:endParaRPr lang="fr-BE" dirty="0"/>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02DBD306-37B2-43BE-A089-7DC02E37AE8A}" type="datetime1">
              <a:rPr lang="fr-BE" smtClean="0"/>
              <a:t>15/10/2015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‹nr.›</a:t>
            </a:fld>
            <a:endParaRPr lang="fr-BE"/>
          </a:p>
        </p:txBody>
      </p:sp>
    </p:spTree>
    <p:extLst>
      <p:ext uri="{BB962C8B-B14F-4D97-AF65-F5344CB8AC3E}">
        <p14:creationId xmlns:p14="http://schemas.microsoft.com/office/powerpoint/2010/main" val="3291244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83568" y="4437112"/>
            <a:ext cx="7772400" cy="1362075"/>
          </a:xfrm>
        </p:spPr>
        <p:txBody>
          <a:bodyPr anchor="t">
            <a:normAutofit/>
          </a:bodyPr>
          <a:lstStyle>
            <a:lvl1pPr algn="l" defTabSz="914400" rtl="0" eaLnBrk="1" latinLnBrk="0" hangingPunct="1">
              <a:spcBef>
                <a:spcPct val="0"/>
              </a:spcBef>
              <a:buNone/>
              <a:defRPr lang="fr-BE" sz="4000" b="1" kern="1200" cap="all" baseline="0" dirty="0">
                <a:solidFill>
                  <a:srgbClr val="33817E"/>
                </a:solidFill>
                <a:latin typeface="+mj-lt"/>
                <a:ea typeface="+mj-ea"/>
                <a:cs typeface="+mj-cs"/>
              </a:defRPr>
            </a:lvl1pPr>
          </a:lstStyle>
          <a:p>
            <a:r>
              <a:rPr lang="fr-FR" smtClean="0"/>
              <a:t>Modifiez le style du titre</a:t>
            </a:r>
            <a:endParaRPr lang="fr-BE" dirty="0"/>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85B98DA-8EFC-4ABA-AFA7-8F7B2B3698F1}" type="datetime1">
              <a:rPr lang="fr-BE" smtClean="0"/>
              <a:t>15/10/2015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‹nr.›</a:t>
            </a:fld>
            <a:endParaRPr lang="fr-BE"/>
          </a:p>
        </p:txBody>
      </p:sp>
    </p:spTree>
    <p:extLst>
      <p:ext uri="{BB962C8B-B14F-4D97-AF65-F5344CB8AC3E}">
        <p14:creationId xmlns:p14="http://schemas.microsoft.com/office/powerpoint/2010/main" val="2456057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457200" y="1844824"/>
            <a:ext cx="4038600" cy="428133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dirty="0"/>
          </a:p>
        </p:txBody>
      </p:sp>
      <p:sp>
        <p:nvSpPr>
          <p:cNvPr id="4" name="Espace réservé du contenu 3"/>
          <p:cNvSpPr>
            <a:spLocks noGrp="1"/>
          </p:cNvSpPr>
          <p:nvPr>
            <p:ph sz="half" idx="2"/>
          </p:nvPr>
        </p:nvSpPr>
        <p:spPr>
          <a:xfrm>
            <a:off x="4648200" y="1844824"/>
            <a:ext cx="4038600" cy="428133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dirty="0"/>
          </a:p>
        </p:txBody>
      </p:sp>
      <p:sp>
        <p:nvSpPr>
          <p:cNvPr id="5" name="Espace réservé de la date 4"/>
          <p:cNvSpPr>
            <a:spLocks noGrp="1"/>
          </p:cNvSpPr>
          <p:nvPr>
            <p:ph type="dt" sz="half" idx="10"/>
          </p:nvPr>
        </p:nvSpPr>
        <p:spPr/>
        <p:txBody>
          <a:bodyPr/>
          <a:lstStyle/>
          <a:p>
            <a:fld id="{71E12400-C244-4199-B37F-BC1A6929658A}" type="datetime1">
              <a:rPr lang="fr-BE" smtClean="0"/>
              <a:t>15/10/2015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‹nr.›</a:t>
            </a:fld>
            <a:endParaRPr lang="fr-BE"/>
          </a:p>
        </p:txBody>
      </p:sp>
    </p:spTree>
    <p:extLst>
      <p:ext uri="{BB962C8B-B14F-4D97-AF65-F5344CB8AC3E}">
        <p14:creationId xmlns:p14="http://schemas.microsoft.com/office/powerpoint/2010/main" val="142679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BE"/>
          </a:p>
        </p:txBody>
      </p:sp>
      <p:sp>
        <p:nvSpPr>
          <p:cNvPr id="3" name="Espace réservé du texte 2"/>
          <p:cNvSpPr>
            <a:spLocks noGrp="1"/>
          </p:cNvSpPr>
          <p:nvPr>
            <p:ph type="body" idx="1"/>
          </p:nvPr>
        </p:nvSpPr>
        <p:spPr>
          <a:xfrm>
            <a:off x="457200" y="1700807"/>
            <a:ext cx="4040188" cy="474067"/>
          </a:xfrm>
        </p:spPr>
        <p:txBody>
          <a:bodyPr anchor="b">
            <a:noAutofit/>
          </a:bodyPr>
          <a:lstStyle>
            <a:lvl1pPr marL="0" indent="0">
              <a:buNone/>
              <a:defRPr lang="fr-FR" sz="2400" b="1" kern="1200" dirty="0" smtClean="0">
                <a:solidFill>
                  <a:srgbClr val="33817E"/>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anose="020B0604020202020204" pitchFamily="34" charset="0"/>
              <a:buNone/>
            </a:pPr>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700807"/>
            <a:ext cx="4041775" cy="474067"/>
          </a:xfrm>
        </p:spPr>
        <p:txBody>
          <a:bodyPr anchor="b"/>
          <a:lstStyle>
            <a:lvl1pPr marL="0" indent="0">
              <a:buNone/>
              <a:defRPr lang="fr-FR" sz="2400" b="1" kern="1200" dirty="0" smtClean="0">
                <a:solidFill>
                  <a:srgbClr val="33817E"/>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D1634A5D-CF1D-44D9-8715-F62D4BAD8ABB}" type="datetime1">
              <a:rPr lang="fr-BE" smtClean="0"/>
              <a:t>15/10/2015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A4E69D53-DC5D-4522-98FC-D9AD655F59CF}" type="slidenum">
              <a:rPr lang="fr-BE" smtClean="0"/>
              <a:t>‹nr.›</a:t>
            </a:fld>
            <a:endParaRPr lang="fr-BE"/>
          </a:p>
        </p:txBody>
      </p:sp>
    </p:spTree>
    <p:extLst>
      <p:ext uri="{BB962C8B-B14F-4D97-AF65-F5344CB8AC3E}">
        <p14:creationId xmlns:p14="http://schemas.microsoft.com/office/powerpoint/2010/main" val="560979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FB497426-01F5-4E80-A044-DB56E99AC47B}" type="datetime1">
              <a:rPr lang="fr-BE" smtClean="0"/>
              <a:t>15/10/2015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‹nr.›</a:t>
            </a:fld>
            <a:endParaRPr lang="fr-BE"/>
          </a:p>
        </p:txBody>
      </p:sp>
    </p:spTree>
    <p:extLst>
      <p:ext uri="{BB962C8B-B14F-4D97-AF65-F5344CB8AC3E}">
        <p14:creationId xmlns:p14="http://schemas.microsoft.com/office/powerpoint/2010/main" val="2280156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51DFCF4-1B37-400D-9B4D-8F75143055F5}" type="datetime1">
              <a:rPr lang="fr-BE" smtClean="0"/>
              <a:t>15/10/2015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‹nr.›</a:t>
            </a:fld>
            <a:endParaRPr lang="fr-BE"/>
          </a:p>
        </p:txBody>
      </p:sp>
    </p:spTree>
    <p:extLst>
      <p:ext uri="{BB962C8B-B14F-4D97-AF65-F5344CB8AC3E}">
        <p14:creationId xmlns:p14="http://schemas.microsoft.com/office/powerpoint/2010/main" val="1434799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73F76E7-3C5F-487A-920E-56C5BE4A1285}" type="datetime1">
              <a:rPr lang="fr-BE" smtClean="0"/>
              <a:t>15/10/2015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‹nr.›</a:t>
            </a:fld>
            <a:endParaRPr lang="fr-BE"/>
          </a:p>
        </p:txBody>
      </p:sp>
    </p:spTree>
    <p:extLst>
      <p:ext uri="{BB962C8B-B14F-4D97-AF65-F5344CB8AC3E}">
        <p14:creationId xmlns:p14="http://schemas.microsoft.com/office/powerpoint/2010/main" val="53965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83751EE-2886-479E-98D6-D2AF59E9269F}" type="datetime1">
              <a:rPr lang="fr-BE" smtClean="0"/>
              <a:t>15/10/2015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‹nr.›</a:t>
            </a:fld>
            <a:endParaRPr lang="fr-BE"/>
          </a:p>
        </p:txBody>
      </p:sp>
    </p:spTree>
    <p:extLst>
      <p:ext uri="{BB962C8B-B14F-4D97-AF65-F5344CB8AC3E}">
        <p14:creationId xmlns:p14="http://schemas.microsoft.com/office/powerpoint/2010/main" val="1962050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67544" y="1124744"/>
            <a:ext cx="8229600" cy="580926"/>
          </a:xfrm>
          <a:prstGeom prst="rect">
            <a:avLst/>
          </a:prstGeom>
        </p:spPr>
        <p:txBody>
          <a:bodyPr vert="horz" lIns="91440" tIns="45720" rIns="91440" bIns="45720" rtlCol="0" anchor="ctr">
            <a:normAutofit/>
          </a:bodyPr>
          <a:lstStyle/>
          <a:p>
            <a:r>
              <a:rPr lang="fr-FR" dirty="0" smtClean="0"/>
              <a:t>Modifiez le style du titre</a:t>
            </a:r>
            <a:endParaRPr lang="fr-BE" dirty="0"/>
          </a:p>
        </p:txBody>
      </p:sp>
      <p:sp>
        <p:nvSpPr>
          <p:cNvPr id="3" name="Espace réservé du texte 2"/>
          <p:cNvSpPr>
            <a:spLocks noGrp="1"/>
          </p:cNvSpPr>
          <p:nvPr>
            <p:ph type="body" idx="1"/>
          </p:nvPr>
        </p:nvSpPr>
        <p:spPr>
          <a:xfrm>
            <a:off x="457200" y="1988840"/>
            <a:ext cx="8229600" cy="4137323"/>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BE" dirty="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284B65-AB2D-4802-92F9-B035EA9A3576}" type="datetime1">
              <a:rPr lang="fr-BE" smtClean="0"/>
              <a:t>15/10/2015</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E69D53-DC5D-4522-98FC-D9AD655F59CF}" type="slidenum">
              <a:rPr lang="fr-BE" smtClean="0"/>
              <a:t>‹nr.›</a:t>
            </a:fld>
            <a:endParaRPr lang="fr-BE"/>
          </a:p>
        </p:txBody>
      </p:sp>
      <p:pic>
        <p:nvPicPr>
          <p:cNvPr id="7" name="Image 1" descr="IFA_PPT_fond.png"/>
          <p:cNvPicPr>
            <a:picLocks noChangeAspect="1"/>
          </p:cNvPicPr>
          <p:nvPr/>
        </p:nvPicPr>
        <p:blipFill rotWithShape="1">
          <a:blip r:embed="rId13">
            <a:extLst>
              <a:ext uri="{28A0092B-C50C-407E-A947-70E740481C1C}">
                <a14:useLocalDpi xmlns:a14="http://schemas.microsoft.com/office/drawing/2010/main" val="0"/>
              </a:ext>
            </a:extLst>
          </a:blip>
          <a:srcRect t="2" b="85386"/>
          <a:stretch/>
        </p:blipFill>
        <p:spPr>
          <a:xfrm>
            <a:off x="0" y="0"/>
            <a:ext cx="9144000" cy="1002082"/>
          </a:xfrm>
          <a:prstGeom prst="rect">
            <a:avLst/>
          </a:prstGeom>
        </p:spPr>
      </p:pic>
    </p:spTree>
    <p:extLst>
      <p:ext uri="{BB962C8B-B14F-4D97-AF65-F5344CB8AC3E}">
        <p14:creationId xmlns:p14="http://schemas.microsoft.com/office/powerpoint/2010/main" val="1644504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spcBef>
          <a:spcPct val="0"/>
        </a:spcBef>
        <a:buNone/>
        <a:defRPr lang="fr-FR" sz="4000" b="1" kern="1200" cap="all" baseline="0" dirty="0" smtClean="0">
          <a:solidFill>
            <a:srgbClr val="C4594A"/>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8" Type="http://schemas.openxmlformats.org/officeDocument/2006/relationships/hyperlink" Target="http://fra.europa.eu/fr/publication/2013/manuel-de-droit-europen-en-matire-dasile-de-frontires-et-dimmigration" TargetMode="External"/><Relationship Id="rId3" Type="http://schemas.openxmlformats.org/officeDocument/2006/relationships/hyperlink" Target="http://curia.europa.eu/jcms/jcms/Jo2_7083/" TargetMode="External"/><Relationship Id="rId7" Type="http://schemas.openxmlformats.org/officeDocument/2006/relationships/hyperlink" Target="http://www.europarl.europa.eu/thinktank/fr/document.html?reference=IPOL-LIBE_ET(2012)462438" TargetMode="External"/><Relationship Id="rId2" Type="http://schemas.openxmlformats.org/officeDocument/2006/relationships/notesSlide" Target="../notesSlides/notesSlide105.xml"/><Relationship Id="rId1" Type="http://schemas.openxmlformats.org/officeDocument/2006/relationships/slideLayout" Target="../slideLayouts/slideLayout2.xml"/><Relationship Id="rId6" Type="http://schemas.openxmlformats.org/officeDocument/2006/relationships/hyperlink" Target="http://www.refworld.org/publisher/ECJ.html" TargetMode="External"/><Relationship Id="rId5" Type="http://schemas.openxmlformats.org/officeDocument/2006/relationships/hyperlink" Target="http://www.asylumlawdatabase.eu/en/case-law-search?f%5b0%5d=type:cjeu_case" TargetMode="External"/><Relationship Id="rId4" Type="http://schemas.openxmlformats.org/officeDocument/2006/relationships/hyperlink" Target="http://curia.europa.eu/juris/documents.jsf?pro=&amp;lgrec=en&amp;nat=or&amp;oqp=&amp;dates=&amp;lg=&amp;language=fr&amp;jur=C&amp;cit=none,C,CJ,R,2008E,,,,,,,,,,true,false,false&amp;td=$mode%3D8D$from%3D2015.10.05$to%3D2015.10.12;;;PUB1,PUB3;NPUB1;;ORDALL&amp;ordreTri=dateDesc&amp;pcs=Oor&amp;avg=&amp;redirection=doc&amp;page=1&amp;mat=or&amp;jge=&amp;for=&amp;cid=149204" TargetMode="Externa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3" Type="http://schemas.openxmlformats.org/officeDocument/2006/relationships/hyperlink" Target="http://curia.europa.eu/juris/document/document.jsf?text=&amp;docid=162544&amp;pageIndex=0&amp;doclang=FR&amp;mode=req&amp;dir=&amp;occ=first&amp;part=1&amp;cid=579951" TargetMode="External"/><Relationship Id="rId2" Type="http://schemas.openxmlformats.org/officeDocument/2006/relationships/hyperlink" Target="http://curia.europa.eu/juris/document/document.jsf?text=&amp;docid=165215&amp;pageIndex=0&amp;doclang=FR&amp;mode=req&amp;dir=&amp;occ=first&amp;part=1&amp;cid=359746" TargetMode="External"/><Relationship Id="rId1" Type="http://schemas.openxmlformats.org/officeDocument/2006/relationships/slideLayout" Target="../slideLayouts/slideLayout2.xml"/><Relationship Id="rId6" Type="http://schemas.openxmlformats.org/officeDocument/2006/relationships/hyperlink" Target="http://curia.europa.eu/juris/document/document.jsf;jsessionid=9ea7d0f130d67e2b962b0c034b4b809090ebd21d082b.e34KaxiLc3eQc40LaxqMbN4OaNiRe0?text=&amp;docid=151965&amp;pageIndex=0&amp;doclang=FR&amp;mode=req&amp;dir=&amp;occ=first&amp;part=1&amp;cid=401391" TargetMode="External"/><Relationship Id="rId5" Type="http://schemas.openxmlformats.org/officeDocument/2006/relationships/hyperlink" Target="http://curia.europa.eu/juris/document/document.jsf;jsessionid=9ea7d2dc30d5cfadb201c7a34f4b80a9811d65c4d662.e34KaxiLc3qMb40Rch0SaxuOc3b0?text=&amp;docid=160244&amp;pageIndex=0&amp;doclang=FR&amp;mode=req&amp;dir=&amp;occ=first&amp;part=1&amp;cid=283389" TargetMode="External"/><Relationship Id="rId4" Type="http://schemas.openxmlformats.org/officeDocument/2006/relationships/hyperlink" Target="http://curia.europa.eu/juris/document/document.jsf?text=&amp;docid=160943&amp;pageIndex=0&amp;doclang=FR&amp;mode=req&amp;dir=&amp;occ=first&amp;part=1&amp;cid=53533" TargetMode="External"/></Relationships>
</file>

<file path=ppt/slides/_rels/slide111.xml.rels><?xml version="1.0" encoding="UTF-8" standalone="yes"?>
<Relationships xmlns="http://schemas.openxmlformats.org/package/2006/relationships"><Relationship Id="rId3" Type="http://schemas.openxmlformats.org/officeDocument/2006/relationships/hyperlink" Target="http://curia.europa.eu/juris/document/document.jsf?docid=160947&amp;mode=req&amp;pageIndex=2&amp;dir=&amp;occ=first&amp;part=1&amp;text=&amp;doclang=FR&amp;cid=53533" TargetMode="External"/><Relationship Id="rId2" Type="http://schemas.openxmlformats.org/officeDocument/2006/relationships/hyperlink" Target="http://curia.europa.eu/juris/document/document.jsf?text=&amp;docid=147061&amp;pageIndex=0&amp;doclang=FR&amp;mode=lst&amp;dir=&amp;occ=first&amp;part=1&amp;cid=122880" TargetMode="External"/><Relationship Id="rId1" Type="http://schemas.openxmlformats.org/officeDocument/2006/relationships/slideLayout" Target="../slideLayouts/slideLayout2.xml"/><Relationship Id="rId6" Type="http://schemas.openxmlformats.org/officeDocument/2006/relationships/hyperlink" Target="http://curia.europa.eu/juris/document/document.jsf?text=&amp;docid=130241&amp;pageIndex=0&amp;doclang=FR&amp;mode=lst&amp;dir=&amp;occ=first&amp;part=1&amp;cid=1194636" TargetMode="External"/><Relationship Id="rId5" Type="http://schemas.openxmlformats.org/officeDocument/2006/relationships/hyperlink" Target="http://curia.europa.eu/juris/document/document.jsf?text=&amp;docid=131971&amp;pageIndex=0&amp;doclang=FR&amp;mode=lst&amp;dir=&amp;occ=first&amp;part=1&amp;cid=1194130" TargetMode="External"/><Relationship Id="rId4" Type="http://schemas.openxmlformats.org/officeDocument/2006/relationships/hyperlink" Target="http://curia.europa.eu/juris/document/document.jsf?text=&amp;docid=144215&amp;pageIndex=0&amp;doclang=FR&amp;mode=req&amp;dir=&amp;occ=first&amp;part=1&amp;cid=330613" TargetMode="External"/></Relationships>
</file>

<file path=ppt/slides/_rels/slide112.xml.rels><?xml version="1.0" encoding="UTF-8" standalone="yes"?>
<Relationships xmlns="http://schemas.openxmlformats.org/package/2006/relationships"><Relationship Id="rId3" Type="http://schemas.openxmlformats.org/officeDocument/2006/relationships/hyperlink" Target="http://curia.europa.eu/juris/document/document.jsf?text=&amp;docid=79167&amp;pageIndex=0&amp;doclang=FR&amp;mode=lst&amp;dir=&amp;occ=first&amp;part=1&amp;cid=674172" TargetMode="External"/><Relationship Id="rId2" Type="http://schemas.openxmlformats.org/officeDocument/2006/relationships/hyperlink" Target="http://curia.europa.eu/juris/document/document.jsf?text=&amp;docid=126364&amp;pageIndex=0&amp;doclang=FR&amp;mode=lst&amp;dir=&amp;occ=first&amp;part=1&amp;cid=1195200" TargetMode="External"/><Relationship Id="rId1" Type="http://schemas.openxmlformats.org/officeDocument/2006/relationships/slideLayout" Target="../slideLayouts/slideLayout2.xml"/><Relationship Id="rId6" Type="http://schemas.openxmlformats.org/officeDocument/2006/relationships/hyperlink" Target="http://curia.europa.eu/juris/document/document.jsf?text=&amp;docid=76788&amp;pageIndex=0&amp;doclang=FR&amp;mode=lst&amp;dir=&amp;occ=first&amp;part=1&amp;cid=674805" TargetMode="External"/><Relationship Id="rId5" Type="http://schemas.openxmlformats.org/officeDocument/2006/relationships/hyperlink" Target="http://curia.europa.eu/juris/document/document.jsf?text=&amp;docid=75296&amp;pageIndex=0&amp;doclang=FR&amp;mode=lst&amp;dir=&amp;occ=first&amp;part=1&amp;cid=674442" TargetMode="External"/><Relationship Id="rId4" Type="http://schemas.openxmlformats.org/officeDocument/2006/relationships/hyperlink" Target="http://curia.europa.eu/juris/document/document.jsf?text=&amp;docid=82833&amp;pageIndex=0&amp;doclang=FR&amp;mode=lst&amp;dir=&amp;occ=first&amp;part=1&amp;cid=674329" TargetMode="External"/></Relationships>
</file>

<file path=ppt/slides/_rels/slide113.xml.rels><?xml version="1.0" encoding="UTF-8" standalone="yes"?>
<Relationships xmlns="http://schemas.openxmlformats.org/package/2006/relationships"><Relationship Id="rId3" Type="http://schemas.openxmlformats.org/officeDocument/2006/relationships/hyperlink" Target="http://curia.europa.eu/juris/document/document.jsf?text=&amp;docid=155104&amp;pageIndex=0&amp;doclang=FR&amp;mode=req&amp;dir=&amp;occ=first&amp;part=1&amp;cid=86555" TargetMode="External"/><Relationship Id="rId2" Type="http://schemas.openxmlformats.org/officeDocument/2006/relationships/hyperlink" Target="http://curia.europa.eu/juris/document/document.jsf;jsessionid=9ea7d2dc30d5cfadb201c7a34f4b80a9811d65c4d662.e34KaxiLc3qMb40Rch0SaxuOc3b0?text=&amp;docid=160244&amp;pageIndex=0&amp;doclang=FR&amp;mode=req&amp;dir=&amp;occ=first&amp;part=1&amp;cid=283389" TargetMode="External"/><Relationship Id="rId1" Type="http://schemas.openxmlformats.org/officeDocument/2006/relationships/slideLayout" Target="../slideLayouts/slideLayout2.xml"/><Relationship Id="rId6" Type="http://schemas.openxmlformats.org/officeDocument/2006/relationships/hyperlink" Target="http://curia.europa.eu/juris/document/document.jsf?text=&amp;docid=108325&amp;pageIndex=0&amp;doclang=FR&amp;mode=lst&amp;dir=&amp;occ=first&amp;part=1&amp;cid=675258" TargetMode="External"/><Relationship Id="rId5" Type="http://schemas.openxmlformats.org/officeDocument/2006/relationships/hyperlink" Target="http://curia.europa.eu/juris/document/document.jsf?text=&amp;docid=133247&amp;pageIndex=0&amp;doclang=FR&amp;mode=req&amp;dir=&amp;occ=first&amp;part=1&amp;cid=2206518" TargetMode="External"/><Relationship Id="rId4" Type="http://schemas.openxmlformats.org/officeDocument/2006/relationships/hyperlink" Target="http://curia.europa.eu/juris/document/document.jsf?text=&amp;docid=137831&amp;pageIndex=0&amp;doclang=FR&amp;mode=lst&amp;dir=&amp;occ=first&amp;part=1&amp;cid=428396"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ur-lex.europa.eu/legal-content/FR/AUTO/?uri=celex:32012H1106(0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BE" smtClean="0"/>
              <a:t>La </a:t>
            </a:r>
            <a:r>
              <a:rPr lang="fr-BE" smtClean="0"/>
              <a:t>jurisprudence </a:t>
            </a:r>
            <a:r>
              <a:rPr lang="fr-BE" dirty="0" smtClean="0"/>
              <a:t>de la Cour de justice de l’U.E. en </a:t>
            </a:r>
            <a:r>
              <a:rPr lang="fr-BE" dirty="0" err="1" smtClean="0"/>
              <a:t>matiere</a:t>
            </a:r>
            <a:r>
              <a:rPr lang="fr-BE" dirty="0" smtClean="0"/>
              <a:t> d’asile</a:t>
            </a:r>
            <a:endParaRPr lang="fr-BE" dirty="0"/>
          </a:p>
        </p:txBody>
      </p:sp>
      <p:sp>
        <p:nvSpPr>
          <p:cNvPr id="3" name="Sous-titre 2"/>
          <p:cNvSpPr>
            <a:spLocks noGrp="1"/>
          </p:cNvSpPr>
          <p:nvPr>
            <p:ph type="subTitle" idx="1"/>
          </p:nvPr>
        </p:nvSpPr>
        <p:spPr>
          <a:xfrm>
            <a:off x="611560" y="4941168"/>
            <a:ext cx="7776864" cy="697632"/>
          </a:xfrm>
        </p:spPr>
        <p:txBody>
          <a:bodyPr/>
          <a:lstStyle/>
          <a:p>
            <a:pPr algn="r"/>
            <a:r>
              <a:rPr lang="fr-BE" dirty="0" smtClean="0"/>
              <a:t>F</a:t>
            </a:r>
            <a:r>
              <a:rPr lang="fr-BE" cap="none" dirty="0" smtClean="0"/>
              <a:t>rédéric</a:t>
            </a:r>
            <a:r>
              <a:rPr lang="fr-BE" dirty="0" smtClean="0"/>
              <a:t> </a:t>
            </a:r>
            <a:r>
              <a:rPr lang="fr-BE" dirty="0" err="1" smtClean="0"/>
              <a:t>bernard</a:t>
            </a:r>
            <a:endParaRPr lang="fr-BE" b="0" dirty="0" smtClean="0"/>
          </a:p>
          <a:p>
            <a:pPr algn="r"/>
            <a:r>
              <a:rPr lang="fr-BE" sz="2000" b="0" cap="none" dirty="0" smtClean="0"/>
              <a:t>Service juridique </a:t>
            </a:r>
          </a:p>
          <a:p>
            <a:pPr algn="r"/>
            <a:r>
              <a:rPr lang="fr-BE" sz="2000" b="0" cap="none" dirty="0" smtClean="0"/>
              <a:t>Commissariat général aux réfugiés et apatrides</a:t>
            </a:r>
          </a:p>
          <a:p>
            <a:r>
              <a:rPr lang="fr-BE" sz="1800" cap="none" dirty="0" smtClean="0"/>
              <a:t>Conférence du 22 octobre 2015</a:t>
            </a:r>
            <a:endParaRPr lang="fr-BE" sz="1800" cap="none" dirty="0"/>
          </a:p>
        </p:txBody>
      </p:sp>
    </p:spTree>
    <p:extLst>
      <p:ext uri="{BB962C8B-B14F-4D97-AF65-F5344CB8AC3E}">
        <p14:creationId xmlns:p14="http://schemas.microsoft.com/office/powerpoint/2010/main" val="28390134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 </a:t>
            </a:r>
            <a:r>
              <a:rPr lang="fr-BE" dirty="0" err="1"/>
              <a:t>L’inclusiON</a:t>
            </a:r>
            <a:r>
              <a:rPr lang="fr-BE" dirty="0"/>
              <a:t> -directive </a:t>
            </a:r>
            <a:r>
              <a:rPr lang="fr-BE" dirty="0" smtClean="0"/>
              <a:t>2004/83</a:t>
            </a:r>
            <a:r>
              <a:rPr lang="fr-BE" baseline="0" dirty="0" smtClean="0"/>
              <a:t>  </a:t>
            </a:r>
            <a:r>
              <a:rPr lang="fr-BE" dirty="0" smtClean="0"/>
              <a:t>(6)</a:t>
            </a:r>
            <a:endParaRPr lang="fr-BE" dirty="0"/>
          </a:p>
        </p:txBody>
      </p:sp>
      <p:sp>
        <p:nvSpPr>
          <p:cNvPr id="3" name="Espace réservé du contenu 2"/>
          <p:cNvSpPr>
            <a:spLocks noGrp="1"/>
          </p:cNvSpPr>
          <p:nvPr>
            <p:ph idx="1"/>
          </p:nvPr>
        </p:nvSpPr>
        <p:spPr>
          <a:xfrm>
            <a:off x="493204" y="2564904"/>
            <a:ext cx="8229600" cy="4137323"/>
          </a:xfrm>
        </p:spPr>
        <p:txBody>
          <a:bodyPr>
            <a:normAutofit/>
          </a:bodyPr>
          <a:lstStyle/>
          <a:p>
            <a:pPr marL="0" indent="0">
              <a:buNone/>
            </a:pPr>
            <a:endParaRPr lang="fr-BE" sz="1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a:t>
            </a:fld>
            <a:endParaRPr lang="fr-BE" dirty="0"/>
          </a:p>
        </p:txBody>
      </p:sp>
      <p:cxnSp>
        <p:nvCxnSpPr>
          <p:cNvPr id="14" name="Connecteur droit 13"/>
          <p:cNvCxnSpPr/>
          <p:nvPr/>
        </p:nvCxnSpPr>
        <p:spPr>
          <a:xfrm>
            <a:off x="2915816" y="2963627"/>
            <a:ext cx="3384376" cy="2520280"/>
          </a:xfrm>
          <a:prstGeom prst="line">
            <a:avLst/>
          </a:prstGeom>
          <a:ln w="28575">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flipV="1">
            <a:off x="2591636" y="2639591"/>
            <a:ext cx="0" cy="3168352"/>
          </a:xfrm>
          <a:prstGeom prst="straightConnector1">
            <a:avLst/>
          </a:prstGeom>
          <a:ln w="381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2591636" y="5807943"/>
            <a:ext cx="4104456" cy="0"/>
          </a:xfrm>
          <a:prstGeom prst="straightConnector1">
            <a:avLst/>
          </a:prstGeom>
          <a:ln w="381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23" name="ZoneTexte 22"/>
          <p:cNvSpPr txBox="1"/>
          <p:nvPr/>
        </p:nvSpPr>
        <p:spPr>
          <a:xfrm>
            <a:off x="1032982" y="2706513"/>
            <a:ext cx="1473480" cy="923330"/>
          </a:xfrm>
          <a:prstGeom prst="rect">
            <a:avLst/>
          </a:prstGeom>
          <a:noFill/>
        </p:spPr>
        <p:txBody>
          <a:bodyPr wrap="none" rtlCol="0">
            <a:spAutoFit/>
          </a:bodyPr>
          <a:lstStyle/>
          <a:p>
            <a:r>
              <a:rPr lang="fr-BE" dirty="0"/>
              <a:t>Intensité</a:t>
            </a:r>
          </a:p>
          <a:p>
            <a:r>
              <a:rPr lang="fr-BE" dirty="0"/>
              <a:t>de la violence</a:t>
            </a:r>
          </a:p>
          <a:p>
            <a:endParaRPr lang="fr-BE" dirty="0"/>
          </a:p>
        </p:txBody>
      </p:sp>
      <p:sp>
        <p:nvSpPr>
          <p:cNvPr id="24" name="ZoneTexte 23"/>
          <p:cNvSpPr txBox="1"/>
          <p:nvPr/>
        </p:nvSpPr>
        <p:spPr>
          <a:xfrm>
            <a:off x="5685409" y="5807943"/>
            <a:ext cx="2939266" cy="646331"/>
          </a:xfrm>
          <a:prstGeom prst="rect">
            <a:avLst/>
          </a:prstGeom>
          <a:noFill/>
        </p:spPr>
        <p:txBody>
          <a:bodyPr wrap="none" rtlCol="0">
            <a:spAutoFit/>
          </a:bodyPr>
          <a:lstStyle/>
          <a:p>
            <a:r>
              <a:rPr lang="fr-BE" dirty="0"/>
              <a:t>Caractéristiques personnelles</a:t>
            </a:r>
          </a:p>
          <a:p>
            <a:endParaRPr lang="fr-BE" dirty="0"/>
          </a:p>
        </p:txBody>
      </p:sp>
      <p:sp>
        <p:nvSpPr>
          <p:cNvPr id="26" name="ZoneTexte 25"/>
          <p:cNvSpPr txBox="1"/>
          <p:nvPr/>
        </p:nvSpPr>
        <p:spPr>
          <a:xfrm>
            <a:off x="395536" y="1870150"/>
            <a:ext cx="6390467" cy="769441"/>
          </a:xfrm>
          <a:prstGeom prst="rect">
            <a:avLst/>
          </a:prstGeom>
          <a:noFill/>
        </p:spPr>
        <p:txBody>
          <a:bodyPr wrap="none" rtlCol="0">
            <a:spAutoFit/>
          </a:bodyPr>
          <a:lstStyle/>
          <a:p>
            <a:r>
              <a:rPr lang="en-GB" sz="2600" b="1" dirty="0"/>
              <a:t>CJUE (GC), 17 </a:t>
            </a:r>
            <a:r>
              <a:rPr lang="en-GB" sz="2600" b="1" dirty="0" err="1"/>
              <a:t>février</a:t>
            </a:r>
            <a:r>
              <a:rPr lang="en-GB" sz="2600" b="1" dirty="0"/>
              <a:t> 2009, C-465/07, </a:t>
            </a:r>
            <a:r>
              <a:rPr lang="en-GB" sz="2600" b="1" i="1" dirty="0" err="1"/>
              <a:t>Elgafaji</a:t>
            </a:r>
            <a:endParaRPr lang="en-GB" sz="2600" b="1" i="1" dirty="0"/>
          </a:p>
          <a:p>
            <a:endParaRPr lang="fr-BE" dirty="0"/>
          </a:p>
        </p:txBody>
      </p:sp>
    </p:spTree>
    <p:extLst>
      <p:ext uri="{BB962C8B-B14F-4D97-AF65-F5344CB8AC3E}">
        <p14:creationId xmlns:p14="http://schemas.microsoft.com/office/powerpoint/2010/main" val="311284701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(3)</a:t>
            </a:r>
            <a:endParaRPr lang="fr-BE" dirty="0"/>
          </a:p>
        </p:txBody>
      </p:sp>
      <p:sp>
        <p:nvSpPr>
          <p:cNvPr id="3" name="Espace réservé du contenu 2"/>
          <p:cNvSpPr>
            <a:spLocks noGrp="1"/>
          </p:cNvSpPr>
          <p:nvPr>
            <p:ph idx="1"/>
          </p:nvPr>
        </p:nvSpPr>
        <p:spPr>
          <a:xfrm>
            <a:off x="457200" y="1988841"/>
            <a:ext cx="8229600" cy="648072"/>
          </a:xfrm>
        </p:spPr>
        <p:txBody>
          <a:bodyPr>
            <a:normAutofit/>
          </a:bodyPr>
          <a:lstStyle/>
          <a:p>
            <a:pPr marL="0" indent="0">
              <a:buNone/>
            </a:pPr>
            <a:r>
              <a:rPr lang="en-GB" sz="2600" b="1" dirty="0"/>
              <a:t>CJUE, 28 </a:t>
            </a:r>
            <a:r>
              <a:rPr lang="fr-BE" sz="2600" b="1" dirty="0"/>
              <a:t>juillet</a:t>
            </a:r>
            <a:r>
              <a:rPr lang="en-GB" sz="2600" b="1" dirty="0"/>
              <a:t> 2011, C-69/10, </a:t>
            </a:r>
            <a:r>
              <a:rPr lang="en-GB" sz="2600" b="1" i="1" dirty="0"/>
              <a:t>Samba </a:t>
            </a:r>
            <a:r>
              <a:rPr lang="en-GB" sz="2600" b="1" i="1" dirty="0" err="1"/>
              <a:t>Diouf</a:t>
            </a:r>
            <a:endParaRPr lang="sv-SE" sz="2600" b="1" i="1" dirty="0"/>
          </a:p>
          <a:p>
            <a:endParaRPr lang="fr-BE" dirty="0"/>
          </a:p>
        </p:txBody>
      </p:sp>
      <p:sp>
        <p:nvSpPr>
          <p:cNvPr id="4" name="ZoneTexte 3"/>
          <p:cNvSpPr txBox="1"/>
          <p:nvPr/>
        </p:nvSpPr>
        <p:spPr>
          <a:xfrm>
            <a:off x="395536" y="2636912"/>
            <a:ext cx="8280920" cy="3046988"/>
          </a:xfrm>
          <a:prstGeom prst="rect">
            <a:avLst/>
          </a:prstGeom>
          <a:noFill/>
        </p:spPr>
        <p:txBody>
          <a:bodyPr wrap="square" rtlCol="0">
            <a:spAutoFit/>
          </a:bodyPr>
          <a:lstStyle/>
          <a:p>
            <a:pPr marL="393192" indent="-457200" algn="just">
              <a:buFont typeface="+mj-lt"/>
              <a:buAutoNum type="arabicPeriod" startAt="3"/>
              <a:defRPr/>
            </a:pPr>
            <a:r>
              <a:rPr lang="fr-BE" sz="2400" dirty="0" smtClean="0">
                <a:solidFill>
                  <a:srgbClr val="FF0000"/>
                </a:solidFill>
              </a:rPr>
              <a:t>Toutefois</a:t>
            </a:r>
            <a:r>
              <a:rPr lang="fr-BE" sz="2400" dirty="0" smtClean="0"/>
              <a:t>, les </a:t>
            </a:r>
            <a:r>
              <a:rPr lang="fr-BE" sz="2400" dirty="0">
                <a:solidFill>
                  <a:srgbClr val="FF0000"/>
                </a:solidFill>
              </a:rPr>
              <a:t>motifs</a:t>
            </a:r>
            <a:r>
              <a:rPr lang="fr-BE" sz="2400" dirty="0"/>
              <a:t> justifiant l’application d’une procédure accélérée </a:t>
            </a:r>
            <a:r>
              <a:rPr lang="fr-BE" sz="2400" dirty="0" smtClean="0"/>
              <a:t>doivent </a:t>
            </a:r>
            <a:r>
              <a:rPr lang="fr-BE" sz="2400" dirty="0" smtClean="0">
                <a:solidFill>
                  <a:srgbClr val="FF0000"/>
                </a:solidFill>
              </a:rPr>
              <a:t>pouvoir </a:t>
            </a:r>
            <a:r>
              <a:rPr lang="fr-BE" sz="2400" dirty="0">
                <a:solidFill>
                  <a:srgbClr val="FF0000"/>
                </a:solidFill>
              </a:rPr>
              <a:t>être effectivement contestés ultérieurement</a:t>
            </a:r>
            <a:r>
              <a:rPr lang="fr-BE" sz="2400" dirty="0"/>
              <a:t> devant le juge national et examinés par lui dans le cadre du recours </a:t>
            </a:r>
            <a:r>
              <a:rPr lang="fr-BE" sz="2400" dirty="0" smtClean="0">
                <a:solidFill>
                  <a:srgbClr val="FF0000"/>
                </a:solidFill>
              </a:rPr>
              <a:t>contre</a:t>
            </a:r>
            <a:r>
              <a:rPr lang="fr-BE" sz="2400" dirty="0" smtClean="0"/>
              <a:t> </a:t>
            </a:r>
            <a:r>
              <a:rPr lang="fr-BE" sz="2400" dirty="0">
                <a:solidFill>
                  <a:srgbClr val="FF0000"/>
                </a:solidFill>
              </a:rPr>
              <a:t>la décision </a:t>
            </a:r>
            <a:r>
              <a:rPr lang="fr-BE" sz="2400" dirty="0" smtClean="0">
                <a:solidFill>
                  <a:srgbClr val="FF0000"/>
                </a:solidFill>
              </a:rPr>
              <a:t>finale, </a:t>
            </a:r>
            <a:r>
              <a:rPr lang="fr-BE" sz="2400" dirty="0" smtClean="0"/>
              <a:t>le </a:t>
            </a:r>
            <a:r>
              <a:rPr lang="fr-BE" sz="2400" dirty="0"/>
              <a:t>juge national </a:t>
            </a:r>
            <a:r>
              <a:rPr lang="fr-BE" sz="2400" dirty="0" smtClean="0"/>
              <a:t>devant </a:t>
            </a:r>
            <a:r>
              <a:rPr lang="fr-BE" sz="2400" dirty="0"/>
              <a:t>pouvoir vérifier le bien-fondé des motifs qui ont </a:t>
            </a:r>
            <a:r>
              <a:rPr lang="fr-BE" sz="2400" dirty="0" smtClean="0"/>
              <a:t>justifié  en leur temps le traitement selon la procédure accélérée et prioritaire;</a:t>
            </a:r>
            <a:endParaRPr lang="fr-BE" sz="2400" dirty="0"/>
          </a:p>
          <a:p>
            <a:endParaRPr lang="fr-BE" sz="2400" dirty="0" smtClean="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100</a:t>
            </a:fld>
            <a:endParaRPr lang="fr-BE"/>
          </a:p>
        </p:txBody>
      </p:sp>
    </p:spTree>
    <p:extLst>
      <p:ext uri="{BB962C8B-B14F-4D97-AF65-F5344CB8AC3E}">
        <p14:creationId xmlns:p14="http://schemas.microsoft.com/office/powerpoint/2010/main" val="343378710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(4)</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28 </a:t>
            </a:r>
            <a:r>
              <a:rPr lang="fr-BE" sz="2600" b="1" dirty="0"/>
              <a:t>juillet</a:t>
            </a:r>
            <a:r>
              <a:rPr lang="en-GB" sz="2600" b="1" dirty="0"/>
              <a:t> 2011, C-69/10, </a:t>
            </a:r>
            <a:r>
              <a:rPr lang="en-GB" sz="2600" b="1" i="1" dirty="0"/>
              <a:t>Samba </a:t>
            </a:r>
            <a:r>
              <a:rPr lang="en-GB" sz="2600" b="1" i="1" dirty="0" err="1"/>
              <a:t>Diouf</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280919" cy="4154984"/>
          </a:xfrm>
          <a:prstGeom prst="rect">
            <a:avLst/>
          </a:prstGeom>
        </p:spPr>
        <p:txBody>
          <a:bodyPr wrap="square">
            <a:spAutoFit/>
          </a:bodyPr>
          <a:lstStyle/>
          <a:p>
            <a:pPr marL="457200" indent="-457200" algn="just">
              <a:buFont typeface="+mj-lt"/>
              <a:buAutoNum type="arabicPeriod" startAt="4"/>
            </a:pPr>
            <a:r>
              <a:rPr lang="fr-BE" sz="2400" dirty="0"/>
              <a:t>s’agissant de </a:t>
            </a:r>
            <a:r>
              <a:rPr lang="fr-BE" sz="2400" dirty="0">
                <a:solidFill>
                  <a:srgbClr val="FF0000"/>
                </a:solidFill>
              </a:rPr>
              <a:t>procédures accélérées</a:t>
            </a:r>
            <a:r>
              <a:rPr lang="fr-BE" sz="2400" dirty="0"/>
              <a:t>, un délai de recours de </a:t>
            </a:r>
            <a:r>
              <a:rPr lang="fr-BE" sz="2400" dirty="0">
                <a:solidFill>
                  <a:srgbClr val="FF0000"/>
                </a:solidFill>
              </a:rPr>
              <a:t>15 jours </a:t>
            </a:r>
            <a:r>
              <a:rPr lang="fr-BE" sz="2400" dirty="0"/>
              <a:t>ne semble </a:t>
            </a:r>
            <a:r>
              <a:rPr lang="fr-BE" sz="2400" dirty="0">
                <a:solidFill>
                  <a:srgbClr val="FF0000"/>
                </a:solidFill>
              </a:rPr>
              <a:t>pas</a:t>
            </a:r>
            <a:r>
              <a:rPr lang="fr-BE" sz="2400" dirty="0"/>
              <a:t>, en principe, </a:t>
            </a:r>
            <a:r>
              <a:rPr lang="fr-BE" sz="2400" dirty="0">
                <a:solidFill>
                  <a:srgbClr val="FF0000"/>
                </a:solidFill>
              </a:rPr>
              <a:t>insuffisant</a:t>
            </a:r>
            <a:r>
              <a:rPr lang="fr-BE" sz="2400" dirty="0"/>
              <a:t> pour former un recours </a:t>
            </a:r>
            <a:r>
              <a:rPr lang="fr-BE" sz="2400" dirty="0" smtClean="0"/>
              <a:t>effectif </a:t>
            </a:r>
            <a:r>
              <a:rPr lang="fr-BE" sz="2400" dirty="0"/>
              <a:t>et apparaît comme  raisonnable et proportionné par rapport aux droits et aux intérêts en présence ; il incombe </a:t>
            </a:r>
            <a:r>
              <a:rPr lang="fr-BE" sz="2400" dirty="0">
                <a:solidFill>
                  <a:srgbClr val="FF0000"/>
                </a:solidFill>
              </a:rPr>
              <a:t>cependant</a:t>
            </a:r>
            <a:r>
              <a:rPr lang="fr-BE" sz="2400" dirty="0"/>
              <a:t> au juge national, dans l’hypothèse ce délai devait s’avérer </a:t>
            </a:r>
            <a:r>
              <a:rPr lang="fr-BE" sz="2400" dirty="0">
                <a:solidFill>
                  <a:srgbClr val="FF0000"/>
                </a:solidFill>
              </a:rPr>
              <a:t>insuffisant compte tenu des circonstances</a:t>
            </a:r>
            <a:r>
              <a:rPr lang="fr-BE" sz="2400" dirty="0"/>
              <a:t>, de déterminer si cet élément est de nature à justifier, à lui seul,  qu’il soit </a:t>
            </a:r>
            <a:r>
              <a:rPr lang="fr-BE" sz="2400" dirty="0">
                <a:solidFill>
                  <a:srgbClr val="FF0000"/>
                </a:solidFill>
              </a:rPr>
              <a:t>fait droit </a:t>
            </a:r>
            <a:r>
              <a:rPr lang="fr-BE" sz="2400" dirty="0"/>
              <a:t>au recours dirigé indirectement contre la décision d’examiner la demande via une procédure accélérée, et d’</a:t>
            </a:r>
            <a:r>
              <a:rPr lang="fr-BE" sz="2400" dirty="0">
                <a:solidFill>
                  <a:srgbClr val="FF0000"/>
                </a:solidFill>
              </a:rPr>
              <a:t>ordonner</a:t>
            </a:r>
            <a:r>
              <a:rPr lang="fr-BE" sz="2400" dirty="0"/>
              <a:t>, le cas échéant,  l’examen de  la demande d’asile via  la </a:t>
            </a:r>
            <a:r>
              <a:rPr lang="fr-BE" sz="2400" dirty="0">
                <a:solidFill>
                  <a:srgbClr val="FF0000"/>
                </a:solidFill>
              </a:rPr>
              <a:t>procédure </a:t>
            </a:r>
            <a:r>
              <a:rPr lang="fr-BE" sz="2400" dirty="0" smtClean="0">
                <a:solidFill>
                  <a:srgbClr val="FF0000"/>
                </a:solidFill>
              </a:rPr>
              <a:t>ordinaire.</a:t>
            </a:r>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101</a:t>
            </a:fld>
            <a:endParaRPr lang="fr-BE" dirty="0"/>
          </a:p>
        </p:txBody>
      </p:sp>
    </p:spTree>
    <p:extLst>
      <p:ext uri="{BB962C8B-B14F-4D97-AF65-F5344CB8AC3E}">
        <p14:creationId xmlns:p14="http://schemas.microsoft.com/office/powerpoint/2010/main" val="172149704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a:t>
            </a:r>
            <a:r>
              <a:rPr lang="fr-BE" baseline="0" dirty="0" smtClean="0"/>
              <a:t>   </a:t>
            </a:r>
            <a:r>
              <a:rPr lang="fr-BE" dirty="0" smtClean="0"/>
              <a:t>(5)</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280919" cy="8217634"/>
          </a:xfrm>
          <a:prstGeom prst="rect">
            <a:avLst/>
          </a:prstGeom>
        </p:spPr>
        <p:txBody>
          <a:bodyPr wrap="square">
            <a:spAutoFit/>
          </a:bodyPr>
          <a:lstStyle/>
          <a:p>
            <a:r>
              <a:rPr lang="fr-BE" sz="2400" b="1" dirty="0" smtClean="0"/>
              <a:t>Art. </a:t>
            </a:r>
            <a:r>
              <a:rPr lang="fr-FR" sz="2400" b="1" dirty="0" smtClean="0"/>
              <a:t>23. </a:t>
            </a:r>
            <a:r>
              <a:rPr lang="fr-FR" sz="2400" b="1" dirty="0"/>
              <a:t>3 et </a:t>
            </a:r>
            <a:r>
              <a:rPr lang="fr-FR" sz="2400" b="1" dirty="0" smtClean="0"/>
              <a:t>23.4  (procédures d’asile accélérées)</a:t>
            </a:r>
          </a:p>
          <a:p>
            <a:r>
              <a:rPr lang="fr-BE" sz="2400" i="1" dirty="0" smtClean="0"/>
              <a:t>« 3.Les </a:t>
            </a:r>
            <a:r>
              <a:rPr lang="fr-BE" sz="2400" i="1" dirty="0"/>
              <a:t>États membres peuvent </a:t>
            </a:r>
            <a:r>
              <a:rPr lang="fr-BE" sz="2400" i="1" dirty="0">
                <a:solidFill>
                  <a:srgbClr val="FF0000"/>
                </a:solidFill>
              </a:rPr>
              <a:t>donner la priorité à une</a:t>
            </a:r>
          </a:p>
          <a:p>
            <a:r>
              <a:rPr lang="fr-BE" sz="2400" i="1" dirty="0">
                <a:solidFill>
                  <a:srgbClr val="FF0000"/>
                </a:solidFill>
              </a:rPr>
              <a:t>demande ou en accélérer l’examen dans le respect des principes</a:t>
            </a:r>
          </a:p>
          <a:p>
            <a:r>
              <a:rPr lang="fr-BE" sz="2400" i="1" dirty="0">
                <a:solidFill>
                  <a:srgbClr val="FF0000"/>
                </a:solidFill>
              </a:rPr>
              <a:t>de base et des garanties fondamentales visés au chapitre II</a:t>
            </a:r>
            <a:r>
              <a:rPr lang="fr-BE" sz="2400" i="1" dirty="0"/>
              <a:t>, </a:t>
            </a:r>
            <a:r>
              <a:rPr lang="fr-BE" sz="2400" i="1" dirty="0">
                <a:solidFill>
                  <a:srgbClr val="FF0000"/>
                </a:solidFill>
              </a:rPr>
              <a:t>y</a:t>
            </a:r>
          </a:p>
          <a:p>
            <a:r>
              <a:rPr lang="fr-BE" sz="2400" i="1" dirty="0">
                <a:solidFill>
                  <a:srgbClr val="FF0000"/>
                </a:solidFill>
              </a:rPr>
              <a:t>compris</a:t>
            </a:r>
            <a:r>
              <a:rPr lang="fr-BE" sz="2400" i="1" dirty="0"/>
              <a:t> lorsque la demande est susceptible d’être fondée ou</a:t>
            </a:r>
          </a:p>
          <a:p>
            <a:r>
              <a:rPr lang="fr-BE" sz="2400" i="1" dirty="0"/>
              <a:t>dans les cas où le demandeur a des besoins particuliers.</a:t>
            </a:r>
          </a:p>
          <a:p>
            <a:r>
              <a:rPr lang="fr-BE" sz="2400" i="1" dirty="0"/>
              <a:t>4. Les États membres peuvent également décider, dans le</a:t>
            </a:r>
          </a:p>
          <a:p>
            <a:r>
              <a:rPr lang="fr-BE" sz="2400" i="1" dirty="0"/>
              <a:t>respect des principes de base et des garanties </a:t>
            </a:r>
            <a:r>
              <a:rPr lang="fr-BE" sz="2400" i="1" dirty="0" smtClean="0"/>
              <a:t>fondamentales visés au chapitre II, qu’une procédure d’examen est prioritaire pi est accéléré lorsque :</a:t>
            </a:r>
          </a:p>
          <a:p>
            <a:r>
              <a:rPr lang="fr-BE" sz="2400" i="1" dirty="0" smtClean="0"/>
              <a:t>a) […] »</a:t>
            </a:r>
            <a:endParaRPr lang="fr-BE" sz="2400" i="1" dirty="0"/>
          </a:p>
          <a:p>
            <a:endParaRPr lang="fr-FR" sz="2400" dirty="0" smtClean="0"/>
          </a:p>
          <a:p>
            <a:endParaRPr lang="fr-FR" sz="2400" dirty="0"/>
          </a:p>
          <a:p>
            <a:endParaRPr lang="fr-FR" sz="2400" dirty="0" smtClean="0"/>
          </a:p>
          <a:p>
            <a:endParaRPr lang="fr-FR" sz="2400" dirty="0"/>
          </a:p>
          <a:p>
            <a:endParaRPr lang="fr-FR" sz="2400" dirty="0" smtClean="0"/>
          </a:p>
          <a:p>
            <a:r>
              <a:rPr lang="fr-FR" sz="2400" dirty="0" smtClean="0"/>
              <a:t>La </a:t>
            </a:r>
            <a:r>
              <a:rPr lang="fr-FR" sz="2400" i="1" dirty="0"/>
              <a:t>High Court of Ireland</a:t>
            </a:r>
            <a:r>
              <a:rPr lang="fr-FR" sz="2400" dirty="0"/>
              <a:t> </a:t>
            </a:r>
            <a:r>
              <a:rPr lang="fr-FR" sz="2400" dirty="0" smtClean="0"/>
              <a:t>pose à la Cour la question de savoir si </a:t>
            </a:r>
            <a:r>
              <a:rPr lang="fr-FR" sz="2400" dirty="0"/>
              <a:t>le fait pour un Ministre de faire traiter </a:t>
            </a:r>
            <a:r>
              <a:rPr lang="fr-FR" sz="2400" dirty="0">
                <a:solidFill>
                  <a:srgbClr val="FF0000"/>
                </a:solidFill>
              </a:rPr>
              <a:t>certaines nationalités de demandeurs d’asile via la procédure accélérée ou prioritaire </a:t>
            </a:r>
            <a:r>
              <a:rPr lang="fr-FR" sz="2400" dirty="0"/>
              <a:t>est conforme à la directive procédure 2005/85/CE, et notamment à son article 23, §§ 3 et 4 </a:t>
            </a:r>
            <a:r>
              <a:rPr lang="fr-FR" sz="2400" dirty="0" smtClean="0"/>
              <a:t>fixant </a:t>
            </a:r>
            <a:r>
              <a:rPr lang="fr-FR" sz="2400" dirty="0"/>
              <a:t>les hypothèses de procédure accélérée et prioritaire. </a:t>
            </a:r>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102</a:t>
            </a:fld>
            <a:endParaRPr lang="fr-BE"/>
          </a:p>
        </p:txBody>
      </p:sp>
    </p:spTree>
    <p:extLst>
      <p:ext uri="{BB962C8B-B14F-4D97-AF65-F5344CB8AC3E}">
        <p14:creationId xmlns:p14="http://schemas.microsoft.com/office/powerpoint/2010/main" val="242057252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(6)</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280919" cy="4524315"/>
          </a:xfrm>
          <a:prstGeom prst="rect">
            <a:avLst/>
          </a:prstGeom>
        </p:spPr>
        <p:txBody>
          <a:bodyPr wrap="square">
            <a:spAutoFit/>
          </a:bodyPr>
          <a:lstStyle/>
          <a:p>
            <a:r>
              <a:rPr lang="fr-FR" sz="2400" dirty="0"/>
              <a:t> </a:t>
            </a:r>
            <a:r>
              <a:rPr lang="fr-FR" sz="2400" dirty="0" smtClean="0"/>
              <a:t>La Cour </a:t>
            </a:r>
            <a:r>
              <a:rPr lang="fr-FR" sz="2400" dirty="0" smtClean="0">
                <a:solidFill>
                  <a:srgbClr val="FF0000"/>
                </a:solidFill>
              </a:rPr>
              <a:t>répond</a:t>
            </a:r>
            <a:r>
              <a:rPr lang="fr-FR" sz="2400" dirty="0" smtClean="0"/>
              <a:t> que :</a:t>
            </a:r>
          </a:p>
          <a:p>
            <a:endParaRPr lang="fr-FR" sz="2400" dirty="0" smtClean="0"/>
          </a:p>
          <a:p>
            <a:pPr marL="457200" indent="-457200" algn="just">
              <a:buFont typeface="+mj-lt"/>
              <a:buAutoNum type="arabicPeriod"/>
            </a:pPr>
            <a:r>
              <a:rPr lang="fr-BE" sz="2400" dirty="0" smtClean="0"/>
              <a:t>l’article 23</a:t>
            </a:r>
            <a:r>
              <a:rPr lang="fr-BE" sz="2400" dirty="0"/>
              <a:t>.</a:t>
            </a:r>
            <a:r>
              <a:rPr lang="fr-BE" sz="2400" dirty="0" smtClean="0"/>
              <a:t> 3 </a:t>
            </a:r>
            <a:r>
              <a:rPr lang="fr-BE" sz="2400" dirty="0"/>
              <a:t>et </a:t>
            </a:r>
            <a:r>
              <a:rPr lang="fr-BE" sz="2400" dirty="0" smtClean="0"/>
              <a:t>4 </a:t>
            </a:r>
            <a:r>
              <a:rPr lang="fr-BE" sz="2400" dirty="0"/>
              <a:t> </a:t>
            </a:r>
            <a:r>
              <a:rPr lang="fr-BE" sz="2400" dirty="0">
                <a:solidFill>
                  <a:srgbClr val="FF0000"/>
                </a:solidFill>
              </a:rPr>
              <a:t>ne s’oppose pas </a:t>
            </a:r>
            <a:r>
              <a:rPr lang="fr-BE" sz="2400" dirty="0"/>
              <a:t>à ce qu’un État membre soumette à une procédure prioritaire ou accélérée l’examen certaines demandes d’asile en se fondant sur le </a:t>
            </a:r>
            <a:r>
              <a:rPr lang="fr-BE" sz="2400" dirty="0">
                <a:solidFill>
                  <a:srgbClr val="FF0000"/>
                </a:solidFill>
              </a:rPr>
              <a:t>critère de la nationalité </a:t>
            </a:r>
            <a:r>
              <a:rPr lang="fr-BE" sz="2400" dirty="0"/>
              <a:t>ou du pays d’origine du </a:t>
            </a:r>
            <a:r>
              <a:rPr lang="fr-BE" sz="2400" dirty="0" smtClean="0"/>
              <a:t>demandeur;</a:t>
            </a:r>
          </a:p>
          <a:p>
            <a:pPr marL="457200" indent="-457200" algn="just">
              <a:buFont typeface="+mj-lt"/>
              <a:buAutoNum type="arabicPeriod"/>
            </a:pPr>
            <a:r>
              <a:rPr lang="fr-BE" sz="2400" dirty="0" smtClean="0"/>
              <a:t>mais il faut que </a:t>
            </a:r>
            <a:r>
              <a:rPr lang="fr-BE" sz="2400" dirty="0"/>
              <a:t>cet examen prioritaire et accéléré </a:t>
            </a:r>
            <a:r>
              <a:rPr lang="fr-BE" sz="2400" dirty="0" smtClean="0"/>
              <a:t>s’opère </a:t>
            </a:r>
            <a:r>
              <a:rPr lang="fr-BE" sz="2400" dirty="0"/>
              <a:t> dans le </a:t>
            </a:r>
            <a:r>
              <a:rPr lang="fr-BE" sz="2400" dirty="0">
                <a:solidFill>
                  <a:srgbClr val="FF0000"/>
                </a:solidFill>
              </a:rPr>
              <a:t>respect des principes de base et des garanties fondamentales visés au chapitre II</a:t>
            </a:r>
            <a:r>
              <a:rPr lang="fr-BE" sz="2400" dirty="0"/>
              <a:t> de la directive procédure, lesquelles sont  applicables </a:t>
            </a:r>
            <a:r>
              <a:rPr lang="fr-BE" sz="2400" dirty="0" smtClean="0"/>
              <a:t>indistinctement à </a:t>
            </a:r>
            <a:r>
              <a:rPr lang="fr-BE" sz="2400" dirty="0">
                <a:solidFill>
                  <a:srgbClr val="FF0000"/>
                </a:solidFill>
              </a:rPr>
              <a:t>toutes</a:t>
            </a:r>
            <a:r>
              <a:rPr lang="fr-BE" sz="2400" dirty="0"/>
              <a:t> les catégories de demandes </a:t>
            </a:r>
            <a:r>
              <a:rPr lang="fr-BE" sz="2400" dirty="0" smtClean="0"/>
              <a:t>d’asile;</a:t>
            </a:r>
            <a:endParaRPr lang="fr-BE" sz="2400" dirty="0"/>
          </a:p>
          <a:p>
            <a:r>
              <a:rPr lang="fr-BE" sz="2400" dirty="0"/>
              <a:t> </a:t>
            </a:r>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103</a:t>
            </a:fld>
            <a:endParaRPr lang="fr-BE"/>
          </a:p>
        </p:txBody>
      </p:sp>
    </p:spTree>
    <p:extLst>
      <p:ext uri="{BB962C8B-B14F-4D97-AF65-F5344CB8AC3E}">
        <p14:creationId xmlns:p14="http://schemas.microsoft.com/office/powerpoint/2010/main" val="164537100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(7)</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568952" cy="3785652"/>
          </a:xfrm>
          <a:prstGeom prst="rect">
            <a:avLst/>
          </a:prstGeom>
        </p:spPr>
        <p:txBody>
          <a:bodyPr wrap="square">
            <a:spAutoFit/>
          </a:bodyPr>
          <a:lstStyle/>
          <a:p>
            <a:pPr marL="457200" indent="-457200" algn="just">
              <a:buFont typeface="+mj-lt"/>
              <a:buAutoNum type="arabicPeriod" startAt="3"/>
            </a:pPr>
            <a:r>
              <a:rPr lang="fr-BE" sz="2400" dirty="0" smtClean="0"/>
              <a:t>selon </a:t>
            </a:r>
            <a:r>
              <a:rPr lang="fr-BE" sz="2400" dirty="0"/>
              <a:t>l’article </a:t>
            </a:r>
            <a:r>
              <a:rPr lang="fr-BE" sz="2400" dirty="0" smtClean="0"/>
              <a:t>23</a:t>
            </a:r>
            <a:r>
              <a:rPr lang="fr-BE" sz="2400" dirty="0"/>
              <a:t>.</a:t>
            </a:r>
            <a:r>
              <a:rPr lang="fr-BE" sz="2400" dirty="0" smtClean="0"/>
              <a:t> </a:t>
            </a:r>
            <a:r>
              <a:rPr lang="fr-BE" sz="2400" dirty="0"/>
              <a:t>2, </a:t>
            </a:r>
            <a:r>
              <a:rPr lang="fr-BE" sz="2400" dirty="0" smtClean="0"/>
              <a:t>les E.-M </a:t>
            </a:r>
            <a:r>
              <a:rPr lang="fr-BE" sz="2400" dirty="0"/>
              <a:t>veillent à ce qu’une telle procédure soit menée à terme dans les meilleurs délais, </a:t>
            </a:r>
            <a:r>
              <a:rPr lang="fr-BE" sz="2400" dirty="0">
                <a:solidFill>
                  <a:srgbClr val="FF0000"/>
                </a:solidFill>
              </a:rPr>
              <a:t>sans préjudice d’un examen approprié et </a:t>
            </a:r>
            <a:r>
              <a:rPr lang="fr-BE" sz="2400" dirty="0" smtClean="0">
                <a:solidFill>
                  <a:srgbClr val="FF0000"/>
                </a:solidFill>
              </a:rPr>
              <a:t>exhaustif</a:t>
            </a:r>
            <a:r>
              <a:rPr lang="fr-BE" sz="2400" dirty="0" smtClean="0"/>
              <a:t>, </a:t>
            </a:r>
            <a:r>
              <a:rPr lang="fr-BE" sz="2400" dirty="0"/>
              <a:t> l’intérêt qui s’attache à la rapidité de traitement des demandes d’asile </a:t>
            </a:r>
            <a:r>
              <a:rPr lang="fr-BE" sz="2400" dirty="0" smtClean="0"/>
              <a:t>étant </a:t>
            </a:r>
            <a:r>
              <a:rPr lang="fr-BE" sz="2400" dirty="0"/>
              <a:t>partagé tant par les E.-M que par les demandeurs </a:t>
            </a:r>
            <a:r>
              <a:rPr lang="fr-BE" sz="2400" dirty="0" smtClean="0"/>
              <a:t>d’asile; </a:t>
            </a:r>
          </a:p>
          <a:p>
            <a:pPr marL="457200" indent="-457200" algn="just">
              <a:buFont typeface="+mj-lt"/>
              <a:buAutoNum type="arabicPeriod" startAt="3"/>
            </a:pPr>
            <a:r>
              <a:rPr lang="fr-BE" sz="2400" dirty="0" smtClean="0"/>
              <a:t>cette </a:t>
            </a:r>
            <a:r>
              <a:rPr lang="fr-BE" sz="2400" dirty="0"/>
              <a:t>possibilité pour les E.-M de prévoir le traitement prioritaire d’une demande d’asile doit être interprétée en tenant compte de la </a:t>
            </a:r>
            <a:r>
              <a:rPr lang="fr-BE" sz="2400" dirty="0">
                <a:solidFill>
                  <a:srgbClr val="FF0000"/>
                </a:solidFill>
              </a:rPr>
              <a:t>marge d’appréciation </a:t>
            </a:r>
            <a:r>
              <a:rPr lang="fr-BE" sz="2400" dirty="0"/>
              <a:t>dont ces derniers disposent quant à l’organisation du traitement de telles demandes </a:t>
            </a:r>
            <a:r>
              <a:rPr lang="fr-BE" sz="2400" dirty="0" smtClean="0"/>
              <a:t>;</a:t>
            </a:r>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104</a:t>
            </a:fld>
            <a:endParaRPr lang="fr-BE"/>
          </a:p>
        </p:txBody>
      </p:sp>
    </p:spTree>
    <p:extLst>
      <p:ext uri="{BB962C8B-B14F-4D97-AF65-F5344CB8AC3E}">
        <p14:creationId xmlns:p14="http://schemas.microsoft.com/office/powerpoint/2010/main" val="62486848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(8)</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568952" cy="4154984"/>
          </a:xfrm>
          <a:prstGeom prst="rect">
            <a:avLst/>
          </a:prstGeom>
        </p:spPr>
        <p:txBody>
          <a:bodyPr wrap="square">
            <a:spAutoFit/>
          </a:bodyPr>
          <a:lstStyle/>
          <a:p>
            <a:pPr marL="457200" indent="-457200" algn="just">
              <a:buFont typeface="+mj-lt"/>
              <a:buAutoNum type="arabicPeriod" startAt="5"/>
            </a:pPr>
            <a:r>
              <a:rPr lang="fr-BE" sz="2400" dirty="0" smtClean="0"/>
              <a:t>toutes </a:t>
            </a:r>
            <a:r>
              <a:rPr lang="fr-BE" sz="2400" dirty="0"/>
              <a:t>les normes relatives à la mise en œuvre d’une procédure équitable </a:t>
            </a:r>
            <a:r>
              <a:rPr lang="fr-BE" sz="2400" dirty="0" smtClean="0"/>
              <a:t>laissent </a:t>
            </a:r>
            <a:r>
              <a:rPr lang="fr-BE" sz="2400" dirty="0" smtClean="0">
                <a:solidFill>
                  <a:srgbClr val="FF0000"/>
                </a:solidFill>
              </a:rPr>
              <a:t>intacts</a:t>
            </a:r>
            <a:r>
              <a:rPr lang="fr-BE" sz="2400" dirty="0" smtClean="0"/>
              <a:t> le pouvoir discrétionnaire des E.M de </a:t>
            </a:r>
            <a:r>
              <a:rPr lang="fr-BE" sz="2400" dirty="0">
                <a:solidFill>
                  <a:srgbClr val="FF0000"/>
                </a:solidFill>
              </a:rPr>
              <a:t>classer les dossiers par ordre de priorité en fonction de leurs politiques nationales</a:t>
            </a:r>
            <a:r>
              <a:rPr lang="fr-BE" sz="2400" dirty="0"/>
              <a:t>, lesquels </a:t>
            </a:r>
            <a:r>
              <a:rPr lang="fr-BE" sz="2400" dirty="0" smtClean="0"/>
              <a:t>peuvent</a:t>
            </a:r>
            <a:r>
              <a:rPr lang="fr-BE" sz="2400" dirty="0"/>
              <a:t>, en fonction des besoins nationaux, donner la priorité à des demandes déterminées ou en accélérer le traitement</a:t>
            </a:r>
            <a:r>
              <a:rPr lang="fr-BE" sz="2400" dirty="0" smtClean="0"/>
              <a:t>, mais toujours </a:t>
            </a:r>
            <a:r>
              <a:rPr lang="fr-BE" sz="2400" dirty="0"/>
              <a:t>dans le </a:t>
            </a:r>
            <a:r>
              <a:rPr lang="fr-BE" sz="2400" dirty="0">
                <a:solidFill>
                  <a:srgbClr val="FF0000"/>
                </a:solidFill>
              </a:rPr>
              <a:t>respect des normes </a:t>
            </a:r>
            <a:r>
              <a:rPr lang="fr-BE" sz="2400" dirty="0" smtClean="0">
                <a:solidFill>
                  <a:srgbClr val="FF0000"/>
                </a:solidFill>
              </a:rPr>
              <a:t>fixées par </a:t>
            </a:r>
            <a:r>
              <a:rPr lang="fr-BE" sz="2400" dirty="0">
                <a:solidFill>
                  <a:srgbClr val="FF0000"/>
                </a:solidFill>
              </a:rPr>
              <a:t>cette directive</a:t>
            </a:r>
            <a:r>
              <a:rPr lang="fr-BE" sz="2400" dirty="0"/>
              <a:t> ;</a:t>
            </a:r>
          </a:p>
          <a:p>
            <a:pPr marL="457200" lvl="0" indent="-457200" algn="just">
              <a:buFont typeface="+mj-lt"/>
              <a:buAutoNum type="arabicPeriod" startAt="5"/>
            </a:pPr>
            <a:r>
              <a:rPr lang="fr-BE" sz="2400" dirty="0" smtClean="0"/>
              <a:t>la </a:t>
            </a:r>
            <a:r>
              <a:rPr lang="fr-BE" sz="2400" dirty="0"/>
              <a:t>possibilité accordée aux </a:t>
            </a:r>
            <a:r>
              <a:rPr lang="fr-BE" sz="2400" dirty="0" smtClean="0"/>
              <a:t>E.M </a:t>
            </a:r>
            <a:r>
              <a:rPr lang="fr-BE" sz="2400" dirty="0"/>
              <a:t>de donner la priorité à certaines demandes </a:t>
            </a:r>
            <a:r>
              <a:rPr lang="fr-BE" sz="2400" dirty="0" smtClean="0"/>
              <a:t>d’asile, </a:t>
            </a:r>
            <a:r>
              <a:rPr lang="fr-BE" sz="2400" dirty="0"/>
              <a:t>ou d’en accélérer l’examen </a:t>
            </a:r>
            <a:r>
              <a:rPr lang="fr-BE" sz="2400" dirty="0" smtClean="0">
                <a:solidFill>
                  <a:srgbClr val="FF0000"/>
                </a:solidFill>
              </a:rPr>
              <a:t>n’est pas limitée  </a:t>
            </a:r>
            <a:r>
              <a:rPr lang="fr-BE" sz="2400" dirty="0">
                <a:solidFill>
                  <a:srgbClr val="FF0000"/>
                </a:solidFill>
              </a:rPr>
              <a:t>aux cas énoncés à l’article </a:t>
            </a:r>
            <a:r>
              <a:rPr lang="fr-BE" sz="2400" dirty="0" smtClean="0">
                <a:solidFill>
                  <a:srgbClr val="FF0000"/>
                </a:solidFill>
              </a:rPr>
              <a:t>23.3 </a:t>
            </a:r>
            <a:r>
              <a:rPr lang="fr-BE" sz="2400" dirty="0" smtClean="0"/>
              <a:t>(</a:t>
            </a:r>
            <a:r>
              <a:rPr lang="fr-BE" sz="2400" dirty="0" smtClean="0">
                <a:solidFill>
                  <a:srgbClr val="FF0000"/>
                </a:solidFill>
              </a:rPr>
              <a:t>liste  indicative</a:t>
            </a:r>
            <a:r>
              <a:rPr lang="fr-BE" sz="2400" dirty="0" smtClean="0"/>
              <a:t>, et non exhaustive </a:t>
            </a:r>
            <a:r>
              <a:rPr lang="fr-BE" sz="2400" i="1" dirty="0" smtClean="0"/>
              <a:t>cfr « y compris »).</a:t>
            </a:r>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105</a:t>
            </a:fld>
            <a:endParaRPr lang="fr-BE"/>
          </a:p>
        </p:txBody>
      </p:sp>
    </p:spTree>
    <p:extLst>
      <p:ext uri="{BB962C8B-B14F-4D97-AF65-F5344CB8AC3E}">
        <p14:creationId xmlns:p14="http://schemas.microsoft.com/office/powerpoint/2010/main" val="237215380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(9)</a:t>
            </a:r>
            <a:endParaRPr lang="fr-BE" dirty="0"/>
          </a:p>
        </p:txBody>
      </p:sp>
      <p:sp>
        <p:nvSpPr>
          <p:cNvPr id="3" name="Espace réservé du contenu 2"/>
          <p:cNvSpPr>
            <a:spLocks noGrp="1"/>
          </p:cNvSpPr>
          <p:nvPr>
            <p:ph idx="1"/>
          </p:nvPr>
        </p:nvSpPr>
        <p:spPr>
          <a:xfrm>
            <a:off x="457200" y="1700808"/>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496944" cy="4893647"/>
          </a:xfrm>
          <a:prstGeom prst="rect">
            <a:avLst/>
          </a:prstGeom>
        </p:spPr>
        <p:txBody>
          <a:bodyPr wrap="square">
            <a:spAutoFit/>
          </a:bodyPr>
          <a:lstStyle/>
          <a:p>
            <a:pPr marL="457200" indent="-457200" algn="just">
              <a:buFont typeface="+mj-lt"/>
              <a:buAutoNum type="arabicPeriod" startAt="7"/>
            </a:pPr>
            <a:r>
              <a:rPr lang="fr-BE" sz="2400" dirty="0" smtClean="0"/>
              <a:t>se </a:t>
            </a:r>
            <a:r>
              <a:rPr lang="fr-BE" sz="2400" dirty="0"/>
              <a:t>prononçant sur la discrimination alléguée, la Cour relève, qu’en matière d’asile, « </a:t>
            </a:r>
            <a:r>
              <a:rPr lang="fr-BE" sz="2400" i="1" dirty="0">
                <a:solidFill>
                  <a:srgbClr val="FF0000"/>
                </a:solidFill>
              </a:rPr>
              <a:t>le pays d’origine </a:t>
            </a:r>
            <a:r>
              <a:rPr lang="fr-BE" sz="2400" i="1" dirty="0"/>
              <a:t>et, partant, la </a:t>
            </a:r>
            <a:r>
              <a:rPr lang="fr-BE" sz="2400" i="1" dirty="0">
                <a:solidFill>
                  <a:srgbClr val="FF0000"/>
                </a:solidFill>
              </a:rPr>
              <a:t>nationalité</a:t>
            </a:r>
            <a:r>
              <a:rPr lang="fr-BE" sz="2400" i="1" dirty="0"/>
              <a:t> du demandeur jouent un rôle </a:t>
            </a:r>
            <a:r>
              <a:rPr lang="fr-BE" sz="2400" i="1" dirty="0">
                <a:solidFill>
                  <a:srgbClr val="FF0000"/>
                </a:solidFill>
              </a:rPr>
              <a:t>déterminant</a:t>
            </a:r>
            <a:r>
              <a:rPr lang="fr-BE" sz="2400" i="1" dirty="0"/>
              <a:t>, ainsi qu’il ressort tant du considérant 17 que de l’article 8 de cette directive » </a:t>
            </a:r>
            <a:r>
              <a:rPr lang="fr-BE" sz="2400" dirty="0"/>
              <a:t>et</a:t>
            </a:r>
            <a:r>
              <a:rPr lang="fr-BE" sz="2400" i="1" dirty="0"/>
              <a:t>  « que le pays d’origine du demandeur </a:t>
            </a:r>
            <a:r>
              <a:rPr lang="fr-BE" sz="2400" i="1" dirty="0">
                <a:solidFill>
                  <a:srgbClr val="FF0000"/>
                </a:solidFill>
              </a:rPr>
              <a:t>influe sur la décision de l’autorité responsable</a:t>
            </a:r>
            <a:r>
              <a:rPr lang="fr-BE" sz="2400" i="1" dirty="0"/>
              <a:t> de la détermination, étant donné que cette dernière est tenue de s’informer sur la situation générale existant dans ce pays afin de déterminer l’existence ou non d’un danger pour le demandeur d’asile et, le cas échéant, d’un besoin de protection internationale de ce dernier</a:t>
            </a:r>
            <a:r>
              <a:rPr lang="fr-BE" sz="2400" dirty="0"/>
              <a:t> </a:t>
            </a:r>
            <a:r>
              <a:rPr lang="fr-BE" sz="2400" dirty="0" smtClean="0"/>
              <a:t>»; </a:t>
            </a:r>
            <a:endParaRPr lang="fr-BE" sz="2400" dirty="0"/>
          </a:p>
          <a:p>
            <a:endParaRPr lang="fr-BE" sz="2400" dirty="0"/>
          </a:p>
          <a:p>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106</a:t>
            </a:fld>
            <a:endParaRPr lang="fr-BE"/>
          </a:p>
        </p:txBody>
      </p:sp>
    </p:spTree>
    <p:extLst>
      <p:ext uri="{BB962C8B-B14F-4D97-AF65-F5344CB8AC3E}">
        <p14:creationId xmlns:p14="http://schemas.microsoft.com/office/powerpoint/2010/main" val="2602065666"/>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568952" cy="504056"/>
          </a:xfrm>
        </p:spPr>
        <p:txBody>
          <a:bodyPr>
            <a:normAutofit fontScale="90000"/>
          </a:bodyPr>
          <a:lstStyle/>
          <a:p>
            <a:r>
              <a:rPr lang="fr-BE" dirty="0"/>
              <a:t>6</a:t>
            </a:r>
            <a:r>
              <a:rPr lang="fr-BE" dirty="0" smtClean="0"/>
              <a:t>. La </a:t>
            </a:r>
            <a:r>
              <a:rPr lang="fr-BE" dirty="0" err="1" smtClean="0"/>
              <a:t>procedure</a:t>
            </a:r>
            <a:r>
              <a:rPr lang="fr-BE" dirty="0" smtClean="0"/>
              <a:t>–DIRECTIVE 2005/85   (10)</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568952" cy="3785652"/>
          </a:xfrm>
          <a:prstGeom prst="rect">
            <a:avLst/>
          </a:prstGeom>
        </p:spPr>
        <p:txBody>
          <a:bodyPr wrap="square">
            <a:spAutoFit/>
          </a:bodyPr>
          <a:lstStyle/>
          <a:p>
            <a:pPr marL="457200" indent="-457200" algn="just">
              <a:buFont typeface="+mj-lt"/>
              <a:buAutoNum type="arabicPeriod" startAt="5"/>
            </a:pPr>
            <a:r>
              <a:rPr lang="fr-BE" sz="2400" dirty="0" smtClean="0"/>
              <a:t>toutefois</a:t>
            </a:r>
            <a:r>
              <a:rPr lang="fr-BE" sz="2400" dirty="0"/>
              <a:t>, ajoute la Cour, « </a:t>
            </a:r>
            <a:r>
              <a:rPr lang="fr-BE" sz="2400" i="1" dirty="0">
                <a:solidFill>
                  <a:srgbClr val="FF0000"/>
                </a:solidFill>
              </a:rPr>
              <a:t>afin d’éviter une discrimination </a:t>
            </a:r>
            <a:r>
              <a:rPr lang="fr-BE" sz="2400" i="1" dirty="0"/>
              <a:t>entre les demandeurs d’asile d’un pays tiers déterminé dont les demandes feraient l’objet d’une procédure d’examen prioritaire et les ressortissants d’autres pays tiers dont les demandes seraient examinées selon la procédure normale, cette procédure prioritaire ne doit pas priver les demandeurs relevant de la première catégorie </a:t>
            </a:r>
            <a:r>
              <a:rPr lang="fr-BE" sz="2400" i="1" dirty="0">
                <a:solidFill>
                  <a:srgbClr val="FF0000"/>
                </a:solidFill>
              </a:rPr>
              <a:t>des garanties </a:t>
            </a:r>
            <a:r>
              <a:rPr lang="fr-BE" sz="2400" i="1" dirty="0"/>
              <a:t>exigées par l’article 23 de la directive 2005/85, lesquelles s’appliquent à </a:t>
            </a:r>
            <a:r>
              <a:rPr lang="fr-BE" sz="2400" i="1" dirty="0">
                <a:solidFill>
                  <a:srgbClr val="FF0000"/>
                </a:solidFill>
              </a:rPr>
              <a:t>toute</a:t>
            </a:r>
            <a:r>
              <a:rPr lang="fr-BE" sz="2400" i="1" dirty="0"/>
              <a:t> forme de procédure </a:t>
            </a:r>
            <a:r>
              <a:rPr lang="fr-BE" sz="2400" dirty="0"/>
              <a:t>». </a:t>
            </a:r>
          </a:p>
          <a:p>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107</a:t>
            </a:fld>
            <a:endParaRPr lang="fr-BE"/>
          </a:p>
        </p:txBody>
      </p:sp>
    </p:spTree>
    <p:extLst>
      <p:ext uri="{BB962C8B-B14F-4D97-AF65-F5344CB8AC3E}">
        <p14:creationId xmlns:p14="http://schemas.microsoft.com/office/powerpoint/2010/main" val="2248278037"/>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052736"/>
            <a:ext cx="8229600" cy="504056"/>
          </a:xfrm>
        </p:spPr>
        <p:txBody>
          <a:bodyPr>
            <a:normAutofit fontScale="90000"/>
          </a:bodyPr>
          <a:lstStyle/>
          <a:p>
            <a:r>
              <a:rPr lang="fr-BE" dirty="0"/>
              <a:t>7</a:t>
            </a:r>
            <a:r>
              <a:rPr lang="fr-BE" dirty="0" smtClean="0"/>
              <a:t>. </a:t>
            </a:r>
            <a:r>
              <a:rPr lang="fr-BE" dirty="0" err="1" smtClean="0"/>
              <a:t>BIBLIoGRAPHIE</a:t>
            </a:r>
            <a:r>
              <a:rPr lang="fr-BE" dirty="0" smtClean="0"/>
              <a:t>  (1)</a:t>
            </a:r>
            <a:endParaRPr lang="fr-BE" dirty="0"/>
          </a:p>
        </p:txBody>
      </p:sp>
      <p:sp>
        <p:nvSpPr>
          <p:cNvPr id="3" name="Espace réservé du contenu 2"/>
          <p:cNvSpPr>
            <a:spLocks noGrp="1"/>
          </p:cNvSpPr>
          <p:nvPr>
            <p:ph idx="1"/>
          </p:nvPr>
        </p:nvSpPr>
        <p:spPr>
          <a:xfrm>
            <a:off x="251520" y="1734398"/>
            <a:ext cx="8712968" cy="5112568"/>
          </a:xfrm>
        </p:spPr>
        <p:txBody>
          <a:bodyPr>
            <a:normAutofit/>
          </a:bodyPr>
          <a:lstStyle/>
          <a:p>
            <a:r>
              <a:rPr lang="fr-BE" sz="2400" dirty="0" smtClean="0">
                <a:hlinkClick r:id="rId3"/>
              </a:rPr>
              <a:t>Tous les arrêts de la Cour de Justice avec références doctrinales</a:t>
            </a:r>
            <a:endParaRPr lang="fr-BE" sz="2400" dirty="0"/>
          </a:p>
          <a:p>
            <a:r>
              <a:rPr lang="fr-BE" sz="2400" dirty="0" smtClean="0">
                <a:hlinkClick r:id="rId4"/>
              </a:rPr>
              <a:t>Tous les arrêts et conclusions d'avocat-général  de la CJUE en temps réel</a:t>
            </a:r>
            <a:endParaRPr lang="fr-BE" sz="2400" dirty="0" smtClean="0"/>
          </a:p>
          <a:p>
            <a:r>
              <a:rPr lang="en-US" sz="2400" i="1" dirty="0" smtClean="0">
                <a:hlinkClick r:id="rId5"/>
              </a:rPr>
              <a:t>Asylum Law Database </a:t>
            </a:r>
            <a:r>
              <a:rPr lang="en-US" sz="2400" dirty="0" smtClean="0">
                <a:hlinkClick r:id="rId5"/>
              </a:rPr>
              <a:t>(ECJ Case Summaries)</a:t>
            </a:r>
            <a:endParaRPr lang="en-US" sz="2400" dirty="0" smtClean="0"/>
          </a:p>
          <a:p>
            <a:r>
              <a:rPr lang="en-US" sz="2400" dirty="0" smtClean="0">
                <a:hlinkClick r:id="rId6"/>
              </a:rPr>
              <a:t>UNHCR </a:t>
            </a:r>
            <a:r>
              <a:rPr lang="en-US" sz="2400" i="1" dirty="0" err="1" smtClean="0">
                <a:hlinkClick r:id="rId6"/>
              </a:rPr>
              <a:t>Refworld</a:t>
            </a:r>
            <a:r>
              <a:rPr lang="en-US" sz="2400" i="1" dirty="0" smtClean="0">
                <a:hlinkClick r:id="rId6"/>
              </a:rPr>
              <a:t> European Court of Justice</a:t>
            </a:r>
            <a:endParaRPr lang="en-US" sz="2400" i="1" dirty="0" smtClean="0"/>
          </a:p>
          <a:p>
            <a:r>
              <a:rPr lang="fr-BE" sz="2400" dirty="0" smtClean="0">
                <a:hlinkClick r:id="rId7"/>
              </a:rPr>
              <a:t>H. LABAYLE </a:t>
            </a:r>
            <a:r>
              <a:rPr lang="fr-BE" sz="2400" dirty="0">
                <a:hlinkClick r:id="rId7"/>
              </a:rPr>
              <a:t> </a:t>
            </a:r>
            <a:r>
              <a:rPr lang="fr-BE" sz="2400" dirty="0" smtClean="0">
                <a:hlinkClick r:id="rId7"/>
              </a:rPr>
              <a:t>et Ph. DE BRUYCKER, </a:t>
            </a:r>
            <a:r>
              <a:rPr lang="fr-BE" sz="2400" i="1" dirty="0" smtClean="0">
                <a:hlinkClick r:id="rId7"/>
              </a:rPr>
              <a:t>Impact </a:t>
            </a:r>
            <a:r>
              <a:rPr lang="fr-BE" sz="2400" i="1" dirty="0">
                <a:hlinkClick r:id="rId7"/>
              </a:rPr>
              <a:t>de la jurisprudence de la CEJ et de la CEDH en </a:t>
            </a:r>
            <a:r>
              <a:rPr lang="fr-BE" sz="2400" i="1" dirty="0" smtClean="0">
                <a:hlinkClick r:id="rId7"/>
              </a:rPr>
              <a:t>matière d’asile </a:t>
            </a:r>
            <a:r>
              <a:rPr lang="fr-BE" sz="2400" i="1" dirty="0">
                <a:hlinkClick r:id="rId7"/>
              </a:rPr>
              <a:t>et d’immigration</a:t>
            </a:r>
            <a:r>
              <a:rPr lang="fr-BE" sz="2400" dirty="0">
                <a:hlinkClick r:id="rId7"/>
              </a:rPr>
              <a:t>, </a:t>
            </a:r>
            <a:r>
              <a:rPr lang="fr-BE" sz="2400" dirty="0" smtClean="0">
                <a:hlinkClick r:id="rId7"/>
              </a:rPr>
              <a:t>Parlement européen, Bruxelles, 2012</a:t>
            </a:r>
            <a:endParaRPr lang="fr-BE" sz="2400" dirty="0" smtClean="0"/>
          </a:p>
          <a:p>
            <a:r>
              <a:rPr lang="fr-BE" sz="2400" dirty="0" smtClean="0">
                <a:hlinkClick r:id="rId8"/>
              </a:rPr>
              <a:t>Agence des droits fondamentaux, </a:t>
            </a:r>
            <a:r>
              <a:rPr lang="fr-BE" sz="2400" i="1" dirty="0" smtClean="0">
                <a:hlinkClick r:id="rId8"/>
              </a:rPr>
              <a:t>Manuel de droit européen en matière d’asile, de frontières et d’immigration</a:t>
            </a:r>
            <a:r>
              <a:rPr lang="fr-BE" sz="2400" dirty="0" smtClean="0">
                <a:hlinkClick r:id="rId8"/>
              </a:rPr>
              <a:t>, Vienne, </a:t>
            </a:r>
            <a:r>
              <a:rPr lang="fr-BE" sz="2400" dirty="0">
                <a:hlinkClick r:id="rId8"/>
              </a:rPr>
              <a:t>é</a:t>
            </a:r>
            <a:r>
              <a:rPr lang="fr-BE" sz="2400" dirty="0" smtClean="0">
                <a:hlinkClick r:id="rId8"/>
              </a:rPr>
              <a:t>dition 2014</a:t>
            </a:r>
            <a:endParaRPr lang="fr-BE" sz="2400" dirty="0" smtClean="0"/>
          </a:p>
          <a:p>
            <a:pPr marL="0" indent="0">
              <a:buNone/>
            </a:pPr>
            <a:endParaRPr lang="fr-BE" sz="2600" dirty="0" smtClean="0"/>
          </a:p>
          <a:p>
            <a:endParaRPr lang="fr-BE" sz="2300" i="1" dirty="0" smtClean="0"/>
          </a:p>
          <a:p>
            <a:endParaRPr lang="fr-BE" sz="2400" i="1" dirty="0"/>
          </a:p>
          <a:p>
            <a:endParaRPr lang="fr-BE" sz="2400" i="1" dirty="0" smtClean="0"/>
          </a:p>
          <a:p>
            <a:endParaRPr lang="fr-BE" sz="2400" i="1" dirty="0" smtClean="0"/>
          </a:p>
          <a:p>
            <a:pPr marL="0" indent="0">
              <a:buNone/>
            </a:pPr>
            <a:endParaRPr lang="fr-BE" sz="2400" dirty="0" smtClean="0"/>
          </a:p>
          <a:p>
            <a:endParaRPr lang="fr-BE" sz="2400" dirty="0" smtClean="0"/>
          </a:p>
          <a:p>
            <a:pPr marL="0" indent="0">
              <a:buNone/>
            </a:pPr>
            <a:endParaRPr lang="fr-BE"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108</a:t>
            </a:fld>
            <a:endParaRPr lang="fr-BE"/>
          </a:p>
        </p:txBody>
      </p:sp>
    </p:spTree>
    <p:extLst>
      <p:ext uri="{BB962C8B-B14F-4D97-AF65-F5344CB8AC3E}">
        <p14:creationId xmlns:p14="http://schemas.microsoft.com/office/powerpoint/2010/main" val="840974238"/>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052736"/>
            <a:ext cx="8229600" cy="504056"/>
          </a:xfrm>
        </p:spPr>
        <p:txBody>
          <a:bodyPr>
            <a:normAutofit fontScale="90000"/>
          </a:bodyPr>
          <a:lstStyle/>
          <a:p>
            <a:r>
              <a:rPr lang="fr-BE" dirty="0"/>
              <a:t>7</a:t>
            </a:r>
            <a:r>
              <a:rPr lang="fr-BE" dirty="0" smtClean="0"/>
              <a:t>. </a:t>
            </a:r>
            <a:r>
              <a:rPr lang="fr-BE" dirty="0" err="1" smtClean="0"/>
              <a:t>BIBLIoGRAPHIE</a:t>
            </a:r>
            <a:r>
              <a:rPr lang="fr-BE" dirty="0" smtClean="0"/>
              <a:t>  (2)</a:t>
            </a:r>
            <a:endParaRPr lang="fr-BE" dirty="0"/>
          </a:p>
        </p:txBody>
      </p:sp>
      <p:sp>
        <p:nvSpPr>
          <p:cNvPr id="3" name="Espace réservé du contenu 2"/>
          <p:cNvSpPr>
            <a:spLocks noGrp="1"/>
          </p:cNvSpPr>
          <p:nvPr>
            <p:ph idx="1"/>
          </p:nvPr>
        </p:nvSpPr>
        <p:spPr>
          <a:xfrm>
            <a:off x="251520" y="1628800"/>
            <a:ext cx="8712968" cy="5112568"/>
          </a:xfrm>
        </p:spPr>
        <p:txBody>
          <a:bodyPr>
            <a:normAutofit fontScale="85000" lnSpcReduction="10000"/>
          </a:bodyPr>
          <a:lstStyle/>
          <a:p>
            <a:pPr marL="0" indent="0">
              <a:buNone/>
            </a:pPr>
            <a:endParaRPr lang="fr-BE" sz="2600" dirty="0" smtClean="0"/>
          </a:p>
          <a:p>
            <a:r>
              <a:rPr lang="fr-BE" sz="2600" dirty="0"/>
              <a:t>J. JAUMOTTE, « Le droit des étrangers </a:t>
            </a:r>
            <a:r>
              <a:rPr lang="fr-BE" sz="2600" dirty="0" smtClean="0"/>
              <a:t>; </a:t>
            </a:r>
            <a:r>
              <a:rPr lang="fr-BE" sz="2600" dirty="0"/>
              <a:t>les derniers développements en droit européen : la jurisprudence récente de la CJUE et de la CEDH », </a:t>
            </a:r>
            <a:r>
              <a:rPr lang="fr-BE" sz="2600" i="1" dirty="0"/>
              <a:t>in </a:t>
            </a:r>
            <a:r>
              <a:rPr lang="fr-BE" sz="2600" dirty="0"/>
              <a:t>S. BODART (</a:t>
            </a:r>
            <a:r>
              <a:rPr lang="fr-BE" sz="2600" dirty="0" err="1"/>
              <a:t>dir</a:t>
            </a:r>
            <a:r>
              <a:rPr lang="fr-BE" sz="2600" dirty="0"/>
              <a:t>.), </a:t>
            </a:r>
            <a:r>
              <a:rPr lang="fr-BE" sz="2600" i="1" dirty="0"/>
              <a:t>Droit des étrangers,</a:t>
            </a:r>
            <a:r>
              <a:rPr lang="fr-BE" sz="2600" dirty="0"/>
              <a:t> Bruxelles, </a:t>
            </a:r>
            <a:r>
              <a:rPr lang="fr-BE" sz="2600" dirty="0" err="1"/>
              <a:t>Bruylant</a:t>
            </a:r>
            <a:r>
              <a:rPr lang="fr-BE" sz="2600" dirty="0"/>
              <a:t>, 2012, pp, 86 et s</a:t>
            </a:r>
            <a:r>
              <a:rPr lang="fr-BE" sz="2600" dirty="0" smtClean="0"/>
              <a:t>.;</a:t>
            </a:r>
            <a:endParaRPr lang="fr-BE" sz="2600" dirty="0"/>
          </a:p>
          <a:p>
            <a:r>
              <a:rPr lang="fr-BE" sz="2600" dirty="0" smtClean="0"/>
              <a:t>G. DE BAERE</a:t>
            </a:r>
            <a:r>
              <a:rPr lang="fr-BE" sz="2600" i="1" dirty="0" smtClean="0"/>
              <a:t>, « </a:t>
            </a:r>
            <a:r>
              <a:rPr lang="en-US" sz="2600" dirty="0" smtClean="0"/>
              <a:t>The </a:t>
            </a:r>
            <a:r>
              <a:rPr lang="en-US" sz="2600" dirty="0"/>
              <a:t>Court of Luxembourg acting as an asylum </a:t>
            </a:r>
            <a:r>
              <a:rPr lang="en-US" sz="2600" dirty="0" smtClean="0"/>
              <a:t>court</a:t>
            </a:r>
            <a:r>
              <a:rPr lang="fr-BE" sz="2600" i="1" dirty="0"/>
              <a:t> »</a:t>
            </a:r>
            <a:r>
              <a:rPr lang="en-US" sz="2600" dirty="0" smtClean="0"/>
              <a:t>, </a:t>
            </a:r>
            <a:r>
              <a:rPr lang="en-US" sz="2600" i="1" dirty="0" smtClean="0"/>
              <a:t>in  </a:t>
            </a:r>
            <a:r>
              <a:rPr lang="fr-BE" sz="2600" dirty="0" err="1"/>
              <a:t>Liberae</a:t>
            </a:r>
            <a:r>
              <a:rPr lang="fr-BE" sz="2600" dirty="0"/>
              <a:t> </a:t>
            </a:r>
            <a:r>
              <a:rPr lang="fr-BE" sz="2600" dirty="0" err="1"/>
              <a:t>Cogitationes</a:t>
            </a:r>
            <a:r>
              <a:rPr lang="fr-BE" sz="2600" dirty="0"/>
              <a:t>: Liber </a:t>
            </a:r>
            <a:r>
              <a:rPr lang="fr-BE" sz="2600" dirty="0" err="1"/>
              <a:t>Amicorum</a:t>
            </a:r>
            <a:r>
              <a:rPr lang="fr-BE" sz="2600" dirty="0"/>
              <a:t> </a:t>
            </a:r>
            <a:r>
              <a:rPr lang="fr-BE" sz="2600" i="1" dirty="0"/>
              <a:t>Marc </a:t>
            </a:r>
            <a:r>
              <a:rPr lang="fr-BE" sz="2600" i="1" dirty="0" smtClean="0"/>
              <a:t>Bossuyt</a:t>
            </a:r>
            <a:r>
              <a:rPr lang="fr-BE" sz="2600" dirty="0" smtClean="0"/>
              <a:t>, </a:t>
            </a:r>
            <a:r>
              <a:rPr lang="fr-BE" sz="2600" dirty="0" err="1" smtClean="0"/>
              <a:t>Intersentia</a:t>
            </a:r>
            <a:r>
              <a:rPr lang="fr-BE" sz="2600" dirty="0" smtClean="0"/>
              <a:t>, 2013,  pp. 107 et s.;</a:t>
            </a:r>
          </a:p>
          <a:p>
            <a:r>
              <a:rPr lang="fr-BE" sz="2600" dirty="0" smtClean="0"/>
              <a:t>B. ZALAR, «</a:t>
            </a:r>
            <a:r>
              <a:rPr lang="en-US" sz="2600" dirty="0" smtClean="0"/>
              <a:t>Comments </a:t>
            </a:r>
            <a:r>
              <a:rPr lang="en-US" sz="2600" dirty="0"/>
              <a:t>on the Court of Justice of the EU’s Developing Case Law on </a:t>
            </a:r>
            <a:r>
              <a:rPr lang="en-US" sz="2600" dirty="0" smtClean="0"/>
              <a:t>Asylum</a:t>
            </a:r>
            <a:r>
              <a:rPr lang="fr-BE" sz="2600" dirty="0"/>
              <a:t>»</a:t>
            </a:r>
            <a:r>
              <a:rPr lang="en-US" sz="2600" dirty="0" smtClean="0"/>
              <a:t>,  </a:t>
            </a:r>
            <a:r>
              <a:rPr lang="en-US" sz="2600" i="1" dirty="0" smtClean="0"/>
              <a:t>Int. J. </a:t>
            </a:r>
            <a:r>
              <a:rPr lang="en-US" sz="2600" i="1" dirty="0"/>
              <a:t>Refugee </a:t>
            </a:r>
            <a:r>
              <a:rPr lang="en-US" sz="2600" i="1" dirty="0" smtClean="0"/>
              <a:t>Law,  </a:t>
            </a:r>
            <a:r>
              <a:rPr lang="en-US" sz="2600" dirty="0"/>
              <a:t>(2013) 25 (2</a:t>
            </a:r>
            <a:r>
              <a:rPr lang="en-US" sz="2600" dirty="0" smtClean="0"/>
              <a:t>), pp, 377 et s.; </a:t>
            </a:r>
            <a:endParaRPr lang="fr-BE" sz="2600" dirty="0" smtClean="0"/>
          </a:p>
          <a:p>
            <a:r>
              <a:rPr lang="fr-BE" sz="2600" dirty="0" smtClean="0"/>
              <a:t>S</a:t>
            </a:r>
            <a:r>
              <a:rPr lang="fr-BE" sz="2600" dirty="0"/>
              <a:t>. SAROLEA (</a:t>
            </a:r>
            <a:r>
              <a:rPr lang="fr-BE" sz="2600" dirty="0" err="1"/>
              <a:t>dir</a:t>
            </a:r>
            <a:r>
              <a:rPr lang="fr-BE" sz="2600" dirty="0"/>
              <a:t>.), </a:t>
            </a:r>
            <a:r>
              <a:rPr lang="fr-BE" sz="2600" i="1" dirty="0"/>
              <a:t>La réception du droit européen de l’asile en droit belge : la directive Procédures</a:t>
            </a:r>
            <a:r>
              <a:rPr lang="fr-BE" sz="2600" dirty="0"/>
              <a:t>, Louvain-la Neuve, EDEM-UCL, 2014</a:t>
            </a:r>
            <a:r>
              <a:rPr lang="fr-BE" sz="2600" i="1" dirty="0"/>
              <a:t>;</a:t>
            </a:r>
          </a:p>
          <a:p>
            <a:r>
              <a:rPr lang="fr-BE" sz="2600" dirty="0"/>
              <a:t>S. SAROLEA (</a:t>
            </a:r>
            <a:r>
              <a:rPr lang="fr-BE" sz="2600" dirty="0" err="1"/>
              <a:t>dir</a:t>
            </a:r>
            <a:r>
              <a:rPr lang="fr-BE" sz="2600" dirty="0"/>
              <a:t>.), </a:t>
            </a:r>
            <a:r>
              <a:rPr lang="fr-BE" sz="2600" i="1" dirty="0"/>
              <a:t>La réception du droit européen de l’asile en droit belge : la directive Qualification, </a:t>
            </a:r>
            <a:r>
              <a:rPr lang="fr-BE" sz="2600" dirty="0"/>
              <a:t>Louvain-la Neuve, EDEM-UCL</a:t>
            </a:r>
            <a:r>
              <a:rPr lang="fr-BE" sz="2600" i="1" dirty="0"/>
              <a:t>, </a:t>
            </a:r>
            <a:r>
              <a:rPr lang="fr-BE" sz="2600" dirty="0"/>
              <a:t>2014</a:t>
            </a:r>
            <a:r>
              <a:rPr lang="fr-BE" sz="2600" i="1" dirty="0"/>
              <a:t>;</a:t>
            </a:r>
          </a:p>
          <a:p>
            <a:endParaRPr lang="fr-BE" sz="2300" i="1" dirty="0" smtClean="0"/>
          </a:p>
          <a:p>
            <a:endParaRPr lang="fr-BE" sz="2400" i="1" dirty="0"/>
          </a:p>
          <a:p>
            <a:endParaRPr lang="fr-BE" sz="2400" i="1" dirty="0" smtClean="0"/>
          </a:p>
          <a:p>
            <a:endParaRPr lang="fr-BE" sz="2400" i="1" dirty="0" smtClean="0"/>
          </a:p>
          <a:p>
            <a:pPr marL="0" indent="0">
              <a:buNone/>
            </a:pPr>
            <a:endParaRPr lang="fr-BE" sz="2400" dirty="0" smtClean="0"/>
          </a:p>
          <a:p>
            <a:endParaRPr lang="fr-BE" sz="2400" dirty="0" smtClean="0"/>
          </a:p>
          <a:p>
            <a:pPr marL="0" indent="0">
              <a:buNone/>
            </a:pPr>
            <a:endParaRPr lang="fr-BE"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109</a:t>
            </a:fld>
            <a:endParaRPr lang="fr-BE"/>
          </a:p>
        </p:txBody>
      </p:sp>
    </p:spTree>
    <p:extLst>
      <p:ext uri="{BB962C8B-B14F-4D97-AF65-F5344CB8AC3E}">
        <p14:creationId xmlns:p14="http://schemas.microsoft.com/office/powerpoint/2010/main" val="32934196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(7)</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11</a:t>
            </a:fld>
            <a:endParaRPr lang="fr-BE"/>
          </a:p>
        </p:txBody>
      </p:sp>
      <p:sp>
        <p:nvSpPr>
          <p:cNvPr id="4" name="ZoneTexte 3"/>
          <p:cNvSpPr txBox="1"/>
          <p:nvPr/>
        </p:nvSpPr>
        <p:spPr>
          <a:xfrm>
            <a:off x="539552" y="2564904"/>
            <a:ext cx="8064896" cy="3785652"/>
          </a:xfrm>
          <a:prstGeom prst="rect">
            <a:avLst/>
          </a:prstGeom>
          <a:noFill/>
        </p:spPr>
        <p:txBody>
          <a:bodyPr wrap="square" rtlCol="0">
            <a:spAutoFit/>
          </a:bodyPr>
          <a:lstStyle/>
          <a:p>
            <a:r>
              <a:rPr lang="fr-BE" sz="2400" b="1" dirty="0" smtClean="0"/>
              <a:t>Article 15, c)  le « </a:t>
            </a:r>
            <a:r>
              <a:rPr lang="fr-BE" sz="2400" b="1" i="1" dirty="0" smtClean="0"/>
              <a:t>conflit armé interne</a:t>
            </a:r>
            <a:r>
              <a:rPr lang="fr-BE" sz="2400" b="1" dirty="0" smtClean="0"/>
              <a:t> » </a:t>
            </a:r>
          </a:p>
          <a:p>
            <a:pPr algn="just"/>
            <a:r>
              <a:rPr lang="fr-BE" sz="2400" i="1" dirty="0" smtClean="0"/>
              <a:t>Les </a:t>
            </a:r>
            <a:r>
              <a:rPr lang="fr-BE" sz="2400" i="1" dirty="0"/>
              <a:t>atteintes graves sont</a:t>
            </a:r>
            <a:r>
              <a:rPr lang="fr-BE" sz="2400" i="1" dirty="0" smtClean="0"/>
              <a:t>:</a:t>
            </a:r>
          </a:p>
          <a:p>
            <a:pPr algn="just"/>
            <a:r>
              <a:rPr lang="fr-BE" sz="2400" dirty="0" smtClean="0"/>
              <a:t>[…]</a:t>
            </a:r>
            <a:endParaRPr lang="fr-BE" sz="2400" dirty="0"/>
          </a:p>
          <a:p>
            <a:pPr algn="just"/>
            <a:r>
              <a:rPr lang="fr-BE" sz="2400" i="1" dirty="0" smtClean="0"/>
              <a:t>c</a:t>
            </a:r>
            <a:r>
              <a:rPr lang="fr-BE" sz="2400" i="1" dirty="0"/>
              <a:t>) des menaces graves et individuelles contre la vie ou la personne d'un civil en raison d'une violence aveugle en cas de </a:t>
            </a:r>
            <a:r>
              <a:rPr lang="fr-BE" sz="2400" i="1" dirty="0">
                <a:solidFill>
                  <a:srgbClr val="FF0000"/>
                </a:solidFill>
              </a:rPr>
              <a:t>conflit armé interne </a:t>
            </a:r>
            <a:r>
              <a:rPr lang="fr-BE" sz="2400" i="1" dirty="0"/>
              <a:t>ou international.</a:t>
            </a:r>
          </a:p>
          <a:p>
            <a:endParaRPr lang="fr-BE" sz="2400" b="1" dirty="0" smtClean="0"/>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292200789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96752"/>
            <a:ext cx="8229600" cy="504056"/>
          </a:xfrm>
        </p:spPr>
        <p:txBody>
          <a:bodyPr>
            <a:normAutofit fontScale="90000"/>
          </a:bodyPr>
          <a:lstStyle/>
          <a:p>
            <a:r>
              <a:rPr lang="fr-BE" dirty="0" smtClean="0"/>
              <a:t>8. Liens </a:t>
            </a:r>
            <a:r>
              <a:rPr lang="fr-BE" i="1" dirty="0" smtClean="0"/>
              <a:t>web</a:t>
            </a:r>
            <a:r>
              <a:rPr lang="fr-BE" dirty="0" smtClean="0"/>
              <a:t> vers les arrêts CJUE (1)</a:t>
            </a:r>
            <a:endParaRPr lang="fr-BE" dirty="0"/>
          </a:p>
        </p:txBody>
      </p:sp>
      <p:sp>
        <p:nvSpPr>
          <p:cNvPr id="3" name="Espace réservé du contenu 2"/>
          <p:cNvSpPr>
            <a:spLocks noGrp="1"/>
          </p:cNvSpPr>
          <p:nvPr>
            <p:ph idx="1"/>
          </p:nvPr>
        </p:nvSpPr>
        <p:spPr>
          <a:xfrm>
            <a:off x="323528" y="1772816"/>
            <a:ext cx="8373616" cy="4137323"/>
          </a:xfrm>
        </p:spPr>
        <p:txBody>
          <a:bodyPr>
            <a:noAutofit/>
          </a:bodyPr>
          <a:lstStyle/>
          <a:p>
            <a:pPr marL="0" indent="0">
              <a:buNone/>
            </a:pPr>
            <a:r>
              <a:rPr lang="fr-BE" sz="1600" b="1" u="sng" dirty="0" smtClean="0"/>
              <a:t>Directive </a:t>
            </a:r>
            <a:r>
              <a:rPr lang="fr-BE" sz="1600" b="1" u="sng" dirty="0"/>
              <a:t>2004/83/CE (qualification asile</a:t>
            </a:r>
            <a:r>
              <a:rPr lang="fr-BE" sz="1600" b="1" u="sng" dirty="0" smtClean="0"/>
              <a:t>)</a:t>
            </a:r>
          </a:p>
          <a:p>
            <a:pPr marL="0" indent="0">
              <a:buNone/>
            </a:pPr>
            <a:endParaRPr lang="fr-BE" sz="1600" u="sng" dirty="0"/>
          </a:p>
          <a:p>
            <a:r>
              <a:rPr lang="fr-BE" sz="1400" dirty="0"/>
              <a:t>Affaire C-373/13 (</a:t>
            </a:r>
            <a:r>
              <a:rPr lang="fr-BE" sz="1400" i="1" dirty="0"/>
              <a:t>T</a:t>
            </a:r>
            <a:r>
              <a:rPr lang="fr-BE" sz="1400" dirty="0"/>
              <a:t>.) : Arrêt du </a:t>
            </a:r>
            <a:r>
              <a:rPr lang="fr-BE" sz="1400" dirty="0" smtClean="0"/>
              <a:t>24 juin 2015</a:t>
            </a:r>
            <a:endParaRPr lang="fr-BE" sz="1400" dirty="0"/>
          </a:p>
          <a:p>
            <a:pPr marL="0" indent="0">
              <a:buNone/>
            </a:pPr>
            <a:r>
              <a:rPr lang="fr-BE" sz="1400" u="sng" dirty="0">
                <a:hlinkClick r:id="rId2"/>
              </a:rPr>
              <a:t>http://curia.europa.eu/juris/document/document.jsf?text=&amp;</a:t>
            </a:r>
            <a:r>
              <a:rPr lang="fr-BE" sz="1400" u="sng" dirty="0" smtClean="0">
                <a:hlinkClick r:id="rId2"/>
              </a:rPr>
              <a:t>docid=165215&amp;pageIndex=0&amp;doclang=FR&amp;mode=req&amp;dir</a:t>
            </a:r>
            <a:r>
              <a:rPr lang="fr-BE" sz="1400" u="sng" dirty="0">
                <a:hlinkClick r:id="rId2"/>
              </a:rPr>
              <a:t>=&amp;occ=first&amp;part=1&amp;cid=359746</a:t>
            </a:r>
            <a:r>
              <a:rPr lang="fr-BE" sz="1400" dirty="0"/>
              <a:t> </a:t>
            </a:r>
          </a:p>
          <a:p>
            <a:r>
              <a:rPr lang="fr-BE" sz="1400" dirty="0"/>
              <a:t>Affaire C-472/13 (</a:t>
            </a:r>
            <a:r>
              <a:rPr lang="fr-BE" sz="1400" i="1" dirty="0" err="1"/>
              <a:t>Sheper</a:t>
            </a:r>
            <a:r>
              <a:rPr lang="fr-BE" sz="1400" dirty="0" err="1"/>
              <a:t>d</a:t>
            </a:r>
            <a:r>
              <a:rPr lang="fr-BE" sz="1400" dirty="0"/>
              <a:t>) : Arrêt du </a:t>
            </a:r>
            <a:r>
              <a:rPr lang="fr-BE" sz="1400" dirty="0" smtClean="0"/>
              <a:t>26 février 2015</a:t>
            </a:r>
            <a:endParaRPr lang="fr-BE" sz="1400" dirty="0"/>
          </a:p>
          <a:p>
            <a:pPr marL="0" indent="0">
              <a:buNone/>
            </a:pPr>
            <a:r>
              <a:rPr lang="fr-BE" sz="1400" u="sng" dirty="0">
                <a:hlinkClick r:id="rId3"/>
              </a:rPr>
              <a:t>http://curia.europa.eu/juris/document/document.jsf?text=&amp;</a:t>
            </a:r>
            <a:r>
              <a:rPr lang="fr-BE" sz="1400" u="sng" dirty="0" smtClean="0">
                <a:hlinkClick r:id="rId3"/>
              </a:rPr>
              <a:t>docid=162544&amp;pageIndex=0&amp;doclang=FR&amp;mode=req&amp;dir</a:t>
            </a:r>
            <a:r>
              <a:rPr lang="fr-BE" sz="1400" u="sng" dirty="0">
                <a:hlinkClick r:id="rId3"/>
              </a:rPr>
              <a:t>=&amp;occ=first&amp;part=1&amp;cid=579951</a:t>
            </a:r>
            <a:r>
              <a:rPr lang="fr-BE" sz="1400" dirty="0"/>
              <a:t> </a:t>
            </a:r>
          </a:p>
          <a:p>
            <a:r>
              <a:rPr lang="fr-BE" sz="1400" dirty="0"/>
              <a:t>Affaire C-562/13 (</a:t>
            </a:r>
            <a:r>
              <a:rPr lang="fr-BE" sz="1400" i="1" dirty="0" err="1"/>
              <a:t>Abdida</a:t>
            </a:r>
            <a:r>
              <a:rPr lang="fr-BE" sz="1400" dirty="0"/>
              <a:t>) : Arrêt du </a:t>
            </a:r>
            <a:r>
              <a:rPr lang="fr-BE" sz="1400" dirty="0" smtClean="0"/>
              <a:t>18 décembre 2014</a:t>
            </a:r>
            <a:endParaRPr lang="fr-BE" sz="1400" dirty="0"/>
          </a:p>
          <a:p>
            <a:pPr marL="0" indent="0">
              <a:buNone/>
            </a:pPr>
            <a:r>
              <a:rPr lang="fr-BE" sz="1400" u="sng" dirty="0">
                <a:hlinkClick r:id="rId4"/>
              </a:rPr>
              <a:t>http://curia.europa.eu/juris/document/document.jsf?text=&amp;</a:t>
            </a:r>
            <a:r>
              <a:rPr lang="fr-BE" sz="1400" u="sng" dirty="0" smtClean="0">
                <a:hlinkClick r:id="rId4"/>
              </a:rPr>
              <a:t>docid=160943&amp;pageIndex=0&amp;doclang=FR&amp;mode=req&amp;dir</a:t>
            </a:r>
            <a:r>
              <a:rPr lang="fr-BE" sz="1400" u="sng" dirty="0">
                <a:hlinkClick r:id="rId4"/>
              </a:rPr>
              <a:t>=&amp;occ=first&amp;part=1&amp;cid=53533</a:t>
            </a:r>
            <a:r>
              <a:rPr lang="fr-BE" sz="1400" dirty="0"/>
              <a:t> </a:t>
            </a:r>
          </a:p>
          <a:p>
            <a:r>
              <a:rPr lang="fr-BE" sz="1400" dirty="0" smtClean="0"/>
              <a:t>Affaires </a:t>
            </a:r>
            <a:r>
              <a:rPr lang="fr-BE" sz="1400" dirty="0"/>
              <a:t>jointes C-148/13 à C-150/13 (</a:t>
            </a:r>
            <a:r>
              <a:rPr lang="fr-BE" sz="1400" i="1" dirty="0"/>
              <a:t>A., B. et C</a:t>
            </a:r>
            <a:r>
              <a:rPr lang="fr-BE" sz="1400" dirty="0"/>
              <a:t>) : Arrêt du </a:t>
            </a:r>
            <a:r>
              <a:rPr lang="fr-BE" sz="1400" dirty="0" smtClean="0"/>
              <a:t>2 décembre 2014</a:t>
            </a:r>
            <a:endParaRPr lang="fr-BE" sz="1400" dirty="0"/>
          </a:p>
          <a:p>
            <a:pPr marL="0" indent="0">
              <a:buNone/>
            </a:pPr>
            <a:r>
              <a:rPr lang="fr-BE" sz="1400" u="sng" dirty="0">
                <a:hlinkClick r:id="rId5"/>
              </a:rPr>
              <a:t>http://curia.europa.eu/juris/document/document.jsf;jsessionid=9ea7d2dc30d5cfadb201c7a34f4b80a9811d65c4d662.e34KaxiLc3qMb40Rch0SaxuOc3b0?text=&amp;</a:t>
            </a:r>
            <a:r>
              <a:rPr lang="fr-BE" sz="1400" u="sng" dirty="0" smtClean="0">
                <a:hlinkClick r:id="rId5"/>
              </a:rPr>
              <a:t>docid=160244&amp;pageIndex=0&amp;doclang=FR&amp;mode=req&amp;dir</a:t>
            </a:r>
            <a:r>
              <a:rPr lang="fr-BE" sz="1400" u="sng" dirty="0">
                <a:hlinkClick r:id="rId5"/>
              </a:rPr>
              <a:t>=&amp;</a:t>
            </a:r>
            <a:r>
              <a:rPr lang="fr-BE" sz="1400" u="sng" dirty="0" smtClean="0">
                <a:hlinkClick r:id="rId5"/>
              </a:rPr>
              <a:t>occ=first&amp;part=1&amp;cid=283389</a:t>
            </a:r>
            <a:endParaRPr lang="fr-BE" sz="1400" u="sng" dirty="0" smtClean="0"/>
          </a:p>
          <a:p>
            <a:r>
              <a:rPr lang="fr-BE" sz="1400" dirty="0"/>
              <a:t>Affaire C-604/12 (</a:t>
            </a:r>
            <a:r>
              <a:rPr lang="fr-BE" sz="1400" i="1" dirty="0" smtClean="0"/>
              <a:t>H.N</a:t>
            </a:r>
            <a:r>
              <a:rPr lang="fr-BE" sz="1400" dirty="0"/>
              <a:t>) : Arrêt du </a:t>
            </a:r>
            <a:r>
              <a:rPr lang="fr-BE" sz="1400" dirty="0" smtClean="0"/>
              <a:t>8 mai 2014</a:t>
            </a:r>
            <a:endParaRPr lang="fr-BE" sz="1400" dirty="0"/>
          </a:p>
          <a:p>
            <a:pPr marL="0" indent="0">
              <a:buNone/>
            </a:pPr>
            <a:r>
              <a:rPr lang="fr-BE" sz="1400" u="sng" dirty="0">
                <a:hlinkClick r:id="rId6"/>
              </a:rPr>
              <a:t>http://curia.europa.eu/juris/document/document.jsf;jsessionid=9ea7d0f130d67e2b962b0c034b4b809090ebd21d082b.e34KaxiLc3eQc40LaxqMbN4OaNiRe0?text=&amp;docid=151965&amp;pageIndex=0&amp;doclang=FR&amp;mode=req&amp;dir=&amp;occ=first&amp;part=1&amp;cid=401391</a:t>
            </a:r>
            <a:r>
              <a:rPr lang="fr-BE" sz="1400" dirty="0"/>
              <a:t> </a:t>
            </a:r>
          </a:p>
          <a:p>
            <a:pPr marL="0" indent="0">
              <a:buNone/>
            </a:pPr>
            <a:endParaRPr lang="fr-BE" sz="1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110</a:t>
            </a:fld>
            <a:endParaRPr lang="fr-BE"/>
          </a:p>
        </p:txBody>
      </p:sp>
    </p:spTree>
    <p:extLst>
      <p:ext uri="{BB962C8B-B14F-4D97-AF65-F5344CB8AC3E}">
        <p14:creationId xmlns:p14="http://schemas.microsoft.com/office/powerpoint/2010/main" val="554040050"/>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7</a:t>
            </a:r>
            <a:r>
              <a:rPr lang="fr-BE" dirty="0" smtClean="0"/>
              <a:t>. Liens </a:t>
            </a:r>
            <a:r>
              <a:rPr lang="fr-BE" i="1" dirty="0" smtClean="0"/>
              <a:t>web</a:t>
            </a:r>
            <a:r>
              <a:rPr lang="fr-BE" dirty="0" smtClean="0"/>
              <a:t> vers les arrêts CUE  (2)</a:t>
            </a:r>
            <a:endParaRPr lang="fr-BE" dirty="0"/>
          </a:p>
        </p:txBody>
      </p:sp>
      <p:sp>
        <p:nvSpPr>
          <p:cNvPr id="3" name="Espace réservé du contenu 2"/>
          <p:cNvSpPr>
            <a:spLocks noGrp="1"/>
          </p:cNvSpPr>
          <p:nvPr>
            <p:ph idx="1"/>
          </p:nvPr>
        </p:nvSpPr>
        <p:spPr/>
        <p:txBody>
          <a:bodyPr>
            <a:noAutofit/>
          </a:bodyPr>
          <a:lstStyle/>
          <a:p>
            <a:r>
              <a:rPr lang="fr-BE" sz="1400" dirty="0" smtClean="0"/>
              <a:t>Affaire </a:t>
            </a:r>
            <a:r>
              <a:rPr lang="fr-BE" sz="1400" dirty="0"/>
              <a:t>C-285/12 (</a:t>
            </a:r>
            <a:r>
              <a:rPr lang="fr-BE" sz="1400" i="1" dirty="0"/>
              <a:t>Diakité</a:t>
            </a:r>
            <a:r>
              <a:rPr lang="fr-BE" sz="1400" dirty="0"/>
              <a:t>) : Arrêt du </a:t>
            </a:r>
            <a:r>
              <a:rPr lang="fr-BE" sz="1400" dirty="0" smtClean="0"/>
              <a:t>30 janvier 2014</a:t>
            </a:r>
            <a:endParaRPr lang="fr-BE" sz="1400" dirty="0"/>
          </a:p>
          <a:p>
            <a:pPr marL="0" indent="0">
              <a:buNone/>
            </a:pPr>
            <a:r>
              <a:rPr lang="fr-BE" sz="1400" u="sng" dirty="0">
                <a:hlinkClick r:id="rId2"/>
              </a:rPr>
              <a:t>http://curia.europa.eu/juris/document/document.jsf?text=&amp;</a:t>
            </a:r>
            <a:r>
              <a:rPr lang="fr-BE" sz="1400" u="sng" dirty="0" smtClean="0">
                <a:hlinkClick r:id="rId2"/>
              </a:rPr>
              <a:t>docid=147061&amp;pageIndex=0&amp;doclang=FR&amp;mode=lst&amp;dir</a:t>
            </a:r>
            <a:r>
              <a:rPr lang="fr-BE" sz="1400" u="sng" dirty="0">
                <a:hlinkClick r:id="rId2"/>
              </a:rPr>
              <a:t>=&amp;occ=first&amp;part=1&amp;cid=122880</a:t>
            </a:r>
            <a:r>
              <a:rPr lang="fr-BE" sz="1400" dirty="0"/>
              <a:t> </a:t>
            </a:r>
            <a:endParaRPr lang="fr-BE" sz="1400" dirty="0" smtClean="0"/>
          </a:p>
          <a:p>
            <a:r>
              <a:rPr lang="fr-BE" sz="1400" dirty="0"/>
              <a:t>Affaire C-542/13 (</a:t>
            </a:r>
            <a:r>
              <a:rPr lang="fr-BE" sz="1400" i="1" dirty="0"/>
              <a:t>M’</a:t>
            </a:r>
            <a:r>
              <a:rPr lang="fr-BE" sz="1400" i="1" dirty="0" err="1"/>
              <a:t>Bodj</a:t>
            </a:r>
            <a:r>
              <a:rPr lang="fr-BE" sz="1400" dirty="0"/>
              <a:t> ) : Arrêt du </a:t>
            </a:r>
            <a:r>
              <a:rPr lang="fr-BE" sz="1400" dirty="0" smtClean="0"/>
              <a:t>18 décembre 2013</a:t>
            </a:r>
            <a:endParaRPr lang="fr-BE" sz="1400" dirty="0"/>
          </a:p>
          <a:p>
            <a:pPr marL="0" indent="0">
              <a:buNone/>
            </a:pPr>
            <a:r>
              <a:rPr lang="fr-BE" sz="1400" u="sng" dirty="0">
                <a:hlinkClick r:id="rId3"/>
              </a:rPr>
              <a:t>http://curia.europa.eu/juris/document/document.jsf?docid=160947&amp;mode=req&amp;pageIndex=2&amp;dir=&amp;occ=first&amp;part=1&amp;text=&amp;doclang=FR&amp;cid=53533</a:t>
            </a:r>
            <a:r>
              <a:rPr lang="fr-BE" sz="1400" dirty="0"/>
              <a:t> </a:t>
            </a:r>
          </a:p>
          <a:p>
            <a:r>
              <a:rPr lang="fr-BE" sz="1400" dirty="0"/>
              <a:t>Affaires jointes C-199/12 à C-201/12 (</a:t>
            </a:r>
            <a:r>
              <a:rPr lang="fr-BE" sz="1400" i="1" dirty="0"/>
              <a:t>X, Y, </a:t>
            </a:r>
            <a:r>
              <a:rPr lang="fr-BE" sz="1400" i="1" dirty="0" smtClean="0"/>
              <a:t>et Z</a:t>
            </a:r>
            <a:r>
              <a:rPr lang="fr-BE" sz="1400" dirty="0"/>
              <a:t>) : Arrêt du </a:t>
            </a:r>
            <a:r>
              <a:rPr lang="fr-BE" sz="1400" dirty="0" smtClean="0"/>
              <a:t>7 novembre 2013</a:t>
            </a:r>
            <a:endParaRPr lang="fr-BE" sz="1400" dirty="0"/>
          </a:p>
          <a:p>
            <a:pPr marL="0" indent="0">
              <a:buNone/>
            </a:pPr>
            <a:r>
              <a:rPr lang="fr-BE" sz="1400" u="sng" dirty="0">
                <a:hlinkClick r:id="rId4"/>
              </a:rPr>
              <a:t>http://curia.europa.eu/juris/document/document.jsf?text=&amp;</a:t>
            </a:r>
            <a:r>
              <a:rPr lang="fr-BE" sz="1400" u="sng" dirty="0" smtClean="0">
                <a:hlinkClick r:id="rId4"/>
              </a:rPr>
              <a:t>docid=144215&amp;pageIndex=0&amp;doclang=FR&amp;mode=req&amp;dir</a:t>
            </a:r>
            <a:r>
              <a:rPr lang="fr-BE" sz="1400" u="sng" dirty="0">
                <a:hlinkClick r:id="rId4"/>
              </a:rPr>
              <a:t>=&amp;occ=first&amp;part=1&amp;cid=330613</a:t>
            </a:r>
            <a:r>
              <a:rPr lang="fr-BE" sz="1400" dirty="0"/>
              <a:t> </a:t>
            </a:r>
            <a:endParaRPr lang="fr-BE" sz="1400" dirty="0" smtClean="0"/>
          </a:p>
          <a:p>
            <a:r>
              <a:rPr lang="fr-BE" sz="1400" dirty="0" smtClean="0"/>
              <a:t>Affaire </a:t>
            </a:r>
            <a:r>
              <a:rPr lang="fr-BE" sz="1400" dirty="0"/>
              <a:t>C-364/11 (</a:t>
            </a:r>
            <a:r>
              <a:rPr lang="fr-BE" sz="1400" i="1" dirty="0"/>
              <a:t>Abed El </a:t>
            </a:r>
            <a:r>
              <a:rPr lang="fr-BE" sz="1400" i="1" dirty="0" err="1"/>
              <a:t>Karem</a:t>
            </a:r>
            <a:r>
              <a:rPr lang="fr-BE" sz="1400" i="1" dirty="0"/>
              <a:t> El </a:t>
            </a:r>
            <a:r>
              <a:rPr lang="fr-BE" sz="1400" i="1" dirty="0" err="1"/>
              <a:t>Kott</a:t>
            </a:r>
            <a:r>
              <a:rPr lang="fr-BE" sz="1400" dirty="0"/>
              <a:t>) : Arrêt du </a:t>
            </a:r>
            <a:r>
              <a:rPr lang="fr-BE" sz="1400" dirty="0" smtClean="0"/>
              <a:t>19 décembre2012</a:t>
            </a:r>
            <a:r>
              <a:rPr lang="fr-BE" sz="1400" dirty="0"/>
              <a:t> </a:t>
            </a:r>
          </a:p>
          <a:p>
            <a:pPr marL="0" indent="0">
              <a:buNone/>
            </a:pPr>
            <a:r>
              <a:rPr lang="fr-BE" sz="1400" u="sng" dirty="0">
                <a:hlinkClick r:id="rId5"/>
              </a:rPr>
              <a:t>http://curia.europa.eu/juris/document/document.jsf?text=&amp;</a:t>
            </a:r>
            <a:r>
              <a:rPr lang="fr-BE" sz="1400" u="sng" dirty="0" smtClean="0">
                <a:hlinkClick r:id="rId5"/>
              </a:rPr>
              <a:t>docid=131971&amp;pageIndex=0&amp;doclang=FR&amp;mode=lst&amp;dir</a:t>
            </a:r>
            <a:r>
              <a:rPr lang="fr-BE" sz="1400" u="sng" dirty="0">
                <a:hlinkClick r:id="rId5"/>
              </a:rPr>
              <a:t>=&amp;occ=first&amp;part=1&amp;cid=1194130</a:t>
            </a:r>
            <a:r>
              <a:rPr lang="fr-BE" sz="1400" dirty="0"/>
              <a:t> </a:t>
            </a:r>
          </a:p>
          <a:p>
            <a:r>
              <a:rPr lang="fr-BE" sz="1400" dirty="0"/>
              <a:t>Affaire C-277/11 (</a:t>
            </a:r>
            <a:r>
              <a:rPr lang="fr-BE" sz="1400" i="1" dirty="0"/>
              <a:t>M.M</a:t>
            </a:r>
            <a:r>
              <a:rPr lang="fr-BE" sz="1400" dirty="0"/>
              <a:t>) : Arrêt du </a:t>
            </a:r>
            <a:r>
              <a:rPr lang="fr-BE" sz="1400" dirty="0" smtClean="0"/>
              <a:t>22 novembre 2012</a:t>
            </a:r>
            <a:r>
              <a:rPr lang="fr-BE" sz="1400" dirty="0"/>
              <a:t>  </a:t>
            </a:r>
          </a:p>
          <a:p>
            <a:pPr marL="0" indent="0">
              <a:buNone/>
            </a:pPr>
            <a:r>
              <a:rPr lang="fr-BE" sz="1400" u="sng" dirty="0">
                <a:hlinkClick r:id="rId6"/>
              </a:rPr>
              <a:t>http://curia.europa.eu/juris/document/document.jsf?text=&amp;</a:t>
            </a:r>
            <a:r>
              <a:rPr lang="fr-BE" sz="1400" u="sng" dirty="0" smtClean="0">
                <a:hlinkClick r:id="rId6"/>
              </a:rPr>
              <a:t>docid=130241&amp;pageIndex=0&amp;doclang=FR&amp;mode=lst&amp;dir</a:t>
            </a:r>
            <a:r>
              <a:rPr lang="fr-BE" sz="1400" u="sng" dirty="0">
                <a:hlinkClick r:id="rId6"/>
              </a:rPr>
              <a:t>=&amp;</a:t>
            </a:r>
            <a:r>
              <a:rPr lang="fr-BE" sz="1400" u="sng" dirty="0" smtClean="0">
                <a:hlinkClick r:id="rId6"/>
              </a:rPr>
              <a:t>occ=first&amp;part=1&amp;cid=1194636</a:t>
            </a:r>
            <a:endParaRPr lang="fr-BE" sz="1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111</a:t>
            </a:fld>
            <a:endParaRPr lang="fr-BE"/>
          </a:p>
        </p:txBody>
      </p:sp>
    </p:spTree>
    <p:extLst>
      <p:ext uri="{BB962C8B-B14F-4D97-AF65-F5344CB8AC3E}">
        <p14:creationId xmlns:p14="http://schemas.microsoft.com/office/powerpoint/2010/main" val="3363128989"/>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8. Liens </a:t>
            </a:r>
            <a:r>
              <a:rPr lang="fr-BE" i="1" dirty="0" smtClean="0"/>
              <a:t>web</a:t>
            </a:r>
            <a:r>
              <a:rPr lang="fr-BE" dirty="0" smtClean="0"/>
              <a:t> vers les arrêts CJUE (3) </a:t>
            </a:r>
            <a:endParaRPr lang="fr-BE" dirty="0"/>
          </a:p>
        </p:txBody>
      </p:sp>
      <p:sp>
        <p:nvSpPr>
          <p:cNvPr id="3" name="Espace réservé du contenu 2"/>
          <p:cNvSpPr>
            <a:spLocks noGrp="1"/>
          </p:cNvSpPr>
          <p:nvPr>
            <p:ph idx="1"/>
          </p:nvPr>
        </p:nvSpPr>
        <p:spPr/>
        <p:txBody>
          <a:bodyPr>
            <a:noAutofit/>
          </a:bodyPr>
          <a:lstStyle/>
          <a:p>
            <a:pPr marL="0" indent="0">
              <a:buNone/>
            </a:pPr>
            <a:r>
              <a:rPr lang="fr-BE" sz="1400" dirty="0"/>
              <a:t> </a:t>
            </a:r>
          </a:p>
          <a:p>
            <a:r>
              <a:rPr lang="fr-BE" sz="1400" dirty="0" smtClean="0"/>
              <a:t>Affaires jointes C-77/11 (</a:t>
            </a:r>
            <a:r>
              <a:rPr lang="fr-BE" sz="1400" i="1" dirty="0" smtClean="0"/>
              <a:t>Y</a:t>
            </a:r>
            <a:r>
              <a:rPr lang="fr-BE" sz="1400" dirty="0" smtClean="0"/>
              <a:t>) et C-99/11 (</a:t>
            </a:r>
            <a:r>
              <a:rPr lang="fr-BE" sz="1400" i="1" dirty="0" smtClean="0"/>
              <a:t>Z</a:t>
            </a:r>
            <a:r>
              <a:rPr lang="fr-BE" sz="1400" dirty="0" smtClean="0"/>
              <a:t>) : Arrêt du 5 septembre 2012</a:t>
            </a:r>
          </a:p>
          <a:p>
            <a:pPr marL="0" indent="0">
              <a:buNone/>
            </a:pPr>
            <a:r>
              <a:rPr lang="fr-BE" sz="1400" u="sng" dirty="0" smtClean="0">
                <a:hlinkClick r:id="rId2"/>
              </a:rPr>
              <a:t>http://curia.europa.eu/juris/document/document.jsf?text=&amp;docid=126364&amp;pageIndex=0&amp;doclang=FR&amp;mode=lst&amp;dir=&amp;occ=first&amp;part=1&amp;cid=1195200</a:t>
            </a:r>
            <a:r>
              <a:rPr lang="fr-BE" sz="1400" dirty="0" smtClean="0"/>
              <a:t> </a:t>
            </a:r>
          </a:p>
          <a:p>
            <a:r>
              <a:rPr lang="fr-BE" sz="1400" dirty="0" smtClean="0"/>
              <a:t>Affaires </a:t>
            </a:r>
            <a:r>
              <a:rPr lang="fr-BE" sz="1400" dirty="0"/>
              <a:t>jointes C-57/09 (</a:t>
            </a:r>
            <a:r>
              <a:rPr lang="fr-BE" sz="1400" i="1" dirty="0"/>
              <a:t>B</a:t>
            </a:r>
            <a:r>
              <a:rPr lang="fr-BE" sz="1400" dirty="0"/>
              <a:t>) et C-101/09 (</a:t>
            </a:r>
            <a:r>
              <a:rPr lang="fr-BE" sz="1400" i="1" dirty="0"/>
              <a:t>D</a:t>
            </a:r>
            <a:r>
              <a:rPr lang="fr-BE" sz="1400" dirty="0"/>
              <a:t>) : Arrêt du </a:t>
            </a:r>
            <a:r>
              <a:rPr lang="fr-BE" sz="1400" dirty="0" smtClean="0"/>
              <a:t>9 novembre 2010</a:t>
            </a:r>
          </a:p>
          <a:p>
            <a:pPr marL="0" indent="0">
              <a:buNone/>
            </a:pPr>
            <a:r>
              <a:rPr lang="fr-BE" sz="1400" u="sng" dirty="0" smtClean="0">
                <a:hlinkClick r:id="rId3"/>
              </a:rPr>
              <a:t>http</a:t>
            </a:r>
            <a:r>
              <a:rPr lang="fr-BE" sz="1400" u="sng" dirty="0">
                <a:hlinkClick r:id="rId3"/>
              </a:rPr>
              <a:t>://curia.europa.eu/juris/document/document.jsf?text=&amp;</a:t>
            </a:r>
            <a:r>
              <a:rPr lang="fr-BE" sz="1400" u="sng" dirty="0" smtClean="0">
                <a:hlinkClick r:id="rId3"/>
              </a:rPr>
              <a:t>docid=79167&amp;pageIndex=0&amp;doclang=FR&amp;mode=lst&amp;dir</a:t>
            </a:r>
            <a:r>
              <a:rPr lang="fr-BE" sz="1400" u="sng" dirty="0">
                <a:hlinkClick r:id="rId3"/>
              </a:rPr>
              <a:t>=&amp;occ=first&amp;part=1&amp;cid=674172</a:t>
            </a:r>
            <a:r>
              <a:rPr lang="fr-BE" sz="1400" dirty="0"/>
              <a:t>  </a:t>
            </a:r>
          </a:p>
          <a:p>
            <a:r>
              <a:rPr lang="fr-BE" sz="1400" dirty="0"/>
              <a:t>Affaire C-31/09 (</a:t>
            </a:r>
            <a:r>
              <a:rPr lang="fr-BE" sz="1400" i="1" dirty="0" err="1"/>
              <a:t>Bolbol</a:t>
            </a:r>
            <a:r>
              <a:rPr lang="fr-BE" sz="1400" dirty="0"/>
              <a:t>) : Arrêt du </a:t>
            </a:r>
            <a:r>
              <a:rPr lang="fr-BE" sz="1400" dirty="0" smtClean="0"/>
              <a:t>17 juin 2010</a:t>
            </a:r>
          </a:p>
          <a:p>
            <a:pPr marL="0" indent="0">
              <a:buNone/>
            </a:pPr>
            <a:r>
              <a:rPr lang="fr-BE" sz="1400" u="sng" dirty="0" smtClean="0">
                <a:hlinkClick r:id="rId4"/>
              </a:rPr>
              <a:t>http</a:t>
            </a:r>
            <a:r>
              <a:rPr lang="fr-BE" sz="1400" u="sng" dirty="0">
                <a:hlinkClick r:id="rId4"/>
              </a:rPr>
              <a:t>://curia.europa.eu/juris/document/document.jsf?text=&amp;</a:t>
            </a:r>
            <a:r>
              <a:rPr lang="fr-BE" sz="1400" u="sng" dirty="0" smtClean="0">
                <a:hlinkClick r:id="rId4"/>
              </a:rPr>
              <a:t>docid=82833&amp;pageIndex=0&amp;doclang=FR&amp;mode=lst&amp;dir</a:t>
            </a:r>
            <a:r>
              <a:rPr lang="fr-BE" sz="1400" u="sng" dirty="0">
                <a:hlinkClick r:id="rId4"/>
              </a:rPr>
              <a:t>=&amp;occ=first&amp;part=1&amp;cid=674329</a:t>
            </a:r>
            <a:r>
              <a:rPr lang="fr-BE" sz="1400" dirty="0"/>
              <a:t> </a:t>
            </a:r>
          </a:p>
          <a:p>
            <a:r>
              <a:rPr lang="fr-BE" sz="1400" dirty="0"/>
              <a:t>Affaires jointes C-175/08 à C-179/08 (</a:t>
            </a:r>
            <a:r>
              <a:rPr lang="fr-BE" sz="1400" i="1" dirty="0" err="1"/>
              <a:t>Abdulla</a:t>
            </a:r>
            <a:r>
              <a:rPr lang="fr-BE" sz="1400" i="1" dirty="0"/>
              <a:t> </a:t>
            </a:r>
            <a:r>
              <a:rPr lang="fr-BE" sz="1400" i="1" dirty="0" err="1"/>
              <a:t>e.a</a:t>
            </a:r>
            <a:r>
              <a:rPr lang="fr-BE" sz="1400" dirty="0"/>
              <a:t>.) : Arrêt du </a:t>
            </a:r>
            <a:r>
              <a:rPr lang="fr-BE" sz="1400" dirty="0" smtClean="0"/>
              <a:t>02 mars 2010</a:t>
            </a:r>
          </a:p>
          <a:p>
            <a:pPr marL="0" indent="0">
              <a:buNone/>
            </a:pPr>
            <a:r>
              <a:rPr lang="fr-BE" sz="1400" u="sng" dirty="0" smtClean="0">
                <a:hlinkClick r:id="rId5"/>
              </a:rPr>
              <a:t>http</a:t>
            </a:r>
            <a:r>
              <a:rPr lang="fr-BE" sz="1400" u="sng" dirty="0">
                <a:hlinkClick r:id="rId5"/>
              </a:rPr>
              <a:t>://curia.europa.eu/juris/document/document.jsf?text=&amp;</a:t>
            </a:r>
            <a:r>
              <a:rPr lang="fr-BE" sz="1400" u="sng" dirty="0" smtClean="0">
                <a:hlinkClick r:id="rId5"/>
              </a:rPr>
              <a:t>docid=75296&amp;pageIndex=0&amp;doclang=FR&amp;mode=lst&amp;dir</a:t>
            </a:r>
            <a:r>
              <a:rPr lang="fr-BE" sz="1400" u="sng" dirty="0">
                <a:hlinkClick r:id="rId5"/>
              </a:rPr>
              <a:t>=&amp;occ=first&amp;part=1&amp;cid=674442</a:t>
            </a:r>
            <a:r>
              <a:rPr lang="fr-BE" sz="1400" dirty="0"/>
              <a:t> </a:t>
            </a:r>
          </a:p>
          <a:p>
            <a:r>
              <a:rPr lang="fr-BE" sz="1400" dirty="0"/>
              <a:t>Affaire C-465/07 (</a:t>
            </a:r>
            <a:r>
              <a:rPr lang="fr-BE" sz="1400" i="1" dirty="0" err="1"/>
              <a:t>Elgafaji</a:t>
            </a:r>
            <a:r>
              <a:rPr lang="fr-BE" sz="1400" dirty="0"/>
              <a:t>) : Arrêt du </a:t>
            </a:r>
            <a:r>
              <a:rPr lang="fr-BE" sz="1400" dirty="0" smtClean="0"/>
              <a:t>17 février 2009</a:t>
            </a:r>
          </a:p>
          <a:p>
            <a:pPr marL="0" indent="0">
              <a:buNone/>
            </a:pPr>
            <a:r>
              <a:rPr lang="fr-BE" sz="1400" u="sng" dirty="0" smtClean="0">
                <a:hlinkClick r:id="rId6"/>
              </a:rPr>
              <a:t>http</a:t>
            </a:r>
            <a:r>
              <a:rPr lang="fr-BE" sz="1400" u="sng" dirty="0">
                <a:hlinkClick r:id="rId6"/>
              </a:rPr>
              <a:t>://curia.europa.eu/juris/document/document.jsf?text=&amp;</a:t>
            </a:r>
            <a:r>
              <a:rPr lang="fr-BE" sz="1400" u="sng" dirty="0" smtClean="0">
                <a:hlinkClick r:id="rId6"/>
              </a:rPr>
              <a:t>docid=76788&amp;pageIndex=0&amp;doclang=FR&amp;mode=lst&amp;dir</a:t>
            </a:r>
            <a:r>
              <a:rPr lang="fr-BE" sz="1400" u="sng" dirty="0">
                <a:hlinkClick r:id="rId6"/>
              </a:rPr>
              <a:t>=&amp;occ=first&amp;part=1&amp;cid=674805</a:t>
            </a:r>
            <a:r>
              <a:rPr lang="fr-BE" sz="1400" dirty="0"/>
              <a:t> </a:t>
            </a:r>
          </a:p>
          <a:p>
            <a:endParaRPr lang="fr-BE" sz="1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112</a:t>
            </a:fld>
            <a:endParaRPr lang="fr-BE"/>
          </a:p>
        </p:txBody>
      </p:sp>
    </p:spTree>
    <p:extLst>
      <p:ext uri="{BB962C8B-B14F-4D97-AF65-F5344CB8AC3E}">
        <p14:creationId xmlns:p14="http://schemas.microsoft.com/office/powerpoint/2010/main" val="3306501644"/>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8. Liens </a:t>
            </a:r>
            <a:r>
              <a:rPr lang="fr-BE" i="1" dirty="0" smtClean="0"/>
              <a:t>web</a:t>
            </a:r>
            <a:r>
              <a:rPr lang="fr-BE" dirty="0" smtClean="0"/>
              <a:t> vers les arrêts CJUE (4)</a:t>
            </a:r>
            <a:endParaRPr lang="fr-BE" dirty="0"/>
          </a:p>
        </p:txBody>
      </p:sp>
      <p:sp>
        <p:nvSpPr>
          <p:cNvPr id="3" name="Espace réservé du contenu 2"/>
          <p:cNvSpPr>
            <a:spLocks noGrp="1"/>
          </p:cNvSpPr>
          <p:nvPr>
            <p:ph idx="1"/>
          </p:nvPr>
        </p:nvSpPr>
        <p:spPr>
          <a:xfrm>
            <a:off x="323528" y="1988840"/>
            <a:ext cx="8496944" cy="4137323"/>
          </a:xfrm>
        </p:spPr>
        <p:txBody>
          <a:bodyPr>
            <a:noAutofit/>
          </a:bodyPr>
          <a:lstStyle/>
          <a:p>
            <a:pPr marL="0" indent="0">
              <a:buNone/>
            </a:pPr>
            <a:r>
              <a:rPr lang="fr-BE" sz="1600" u="sng" dirty="0"/>
              <a:t> </a:t>
            </a:r>
            <a:r>
              <a:rPr lang="fr-BE" sz="1600" b="1" u="sng" dirty="0" smtClean="0"/>
              <a:t>Directive </a:t>
            </a:r>
            <a:r>
              <a:rPr lang="fr-BE" sz="1600" b="1" u="sng" dirty="0"/>
              <a:t>2005/85/CE (procédure </a:t>
            </a:r>
            <a:r>
              <a:rPr lang="fr-BE" sz="1600" b="1" u="sng" dirty="0" smtClean="0"/>
              <a:t>d’asile)</a:t>
            </a:r>
          </a:p>
          <a:p>
            <a:pPr marL="0" indent="0">
              <a:buNone/>
            </a:pPr>
            <a:endParaRPr lang="fr-BE" sz="1600" u="sng" dirty="0"/>
          </a:p>
          <a:p>
            <a:r>
              <a:rPr lang="fr-BE" sz="1400" dirty="0"/>
              <a:t>Affaires jointes C-148/13 à C-150/13 (A., B. et C) : Arrêt du 02/12/2014</a:t>
            </a:r>
          </a:p>
          <a:p>
            <a:pPr marL="0" indent="0">
              <a:buNone/>
            </a:pPr>
            <a:r>
              <a:rPr lang="fr-BE" sz="1400" u="sng" dirty="0">
                <a:hlinkClick r:id="rId2"/>
              </a:rPr>
              <a:t>http://curia.europa.eu/juris/document/document.jsf;jsessionid=9ea7d2dc30d5cfadb201c7a34f4b80a9811d65c4d662.e34KaxiLc3qMb40Rch0SaxuOc3b0?text=&amp;</a:t>
            </a:r>
            <a:r>
              <a:rPr lang="fr-BE" sz="1400" u="sng" dirty="0" smtClean="0">
                <a:hlinkClick r:id="rId2"/>
              </a:rPr>
              <a:t>docid=160244&amp;pageIndex=0&amp;doclang=FR&amp;mode=req&amp;dir</a:t>
            </a:r>
            <a:r>
              <a:rPr lang="fr-BE" sz="1400" u="sng" dirty="0">
                <a:hlinkClick r:id="rId2"/>
              </a:rPr>
              <a:t>=&amp;occ=first&amp;part=1&amp;cid=283389</a:t>
            </a:r>
            <a:r>
              <a:rPr lang="fr-BE" sz="1400" dirty="0"/>
              <a:t> </a:t>
            </a:r>
          </a:p>
          <a:p>
            <a:r>
              <a:rPr lang="fr-BE" sz="1400" dirty="0"/>
              <a:t>Affaire C-481/13 (</a:t>
            </a:r>
            <a:r>
              <a:rPr lang="fr-BE" sz="1400" dirty="0" err="1"/>
              <a:t>Qurbani</a:t>
            </a:r>
            <a:r>
              <a:rPr lang="fr-BE" sz="1400" dirty="0"/>
              <a:t>) : Arrêt du 17/07/2014</a:t>
            </a:r>
          </a:p>
          <a:p>
            <a:pPr marL="0" indent="0">
              <a:buNone/>
            </a:pPr>
            <a:r>
              <a:rPr lang="fr-BE" sz="1400" u="sng" dirty="0">
                <a:hlinkClick r:id="rId3"/>
              </a:rPr>
              <a:t>http://curia.europa.eu/juris/document/document.jsf?text=&amp;</a:t>
            </a:r>
            <a:r>
              <a:rPr lang="fr-BE" sz="1400" u="sng" dirty="0" smtClean="0">
                <a:hlinkClick r:id="rId3"/>
              </a:rPr>
              <a:t>docid=155104&amp;pageIndex=0&amp;doclang=FR&amp;mode=req&amp;dir</a:t>
            </a:r>
            <a:r>
              <a:rPr lang="fr-BE" sz="1400" u="sng" dirty="0">
                <a:hlinkClick r:id="rId3"/>
              </a:rPr>
              <a:t>=&amp;occ=first&amp;part=1&amp;cid=86555</a:t>
            </a:r>
            <a:r>
              <a:rPr lang="fr-BE" sz="1400" dirty="0"/>
              <a:t> </a:t>
            </a:r>
          </a:p>
          <a:p>
            <a:r>
              <a:rPr lang="fr-BE" sz="1400" dirty="0"/>
              <a:t>Affaire C-534/11 (Mehmet </a:t>
            </a:r>
            <a:r>
              <a:rPr lang="fr-BE" sz="1400" dirty="0" err="1"/>
              <a:t>Arslan</a:t>
            </a:r>
            <a:r>
              <a:rPr lang="fr-BE" sz="1400" dirty="0"/>
              <a:t>) : Arrêt du 30/05/2013</a:t>
            </a:r>
          </a:p>
          <a:p>
            <a:pPr marL="0" indent="0">
              <a:buNone/>
            </a:pPr>
            <a:r>
              <a:rPr lang="fr-BE" sz="1400" u="sng" dirty="0">
                <a:hlinkClick r:id="rId4"/>
              </a:rPr>
              <a:t>http://curia.europa.eu/juris/document/document.jsf?text=&amp;</a:t>
            </a:r>
            <a:r>
              <a:rPr lang="fr-BE" sz="1400" u="sng" dirty="0" smtClean="0">
                <a:hlinkClick r:id="rId4"/>
              </a:rPr>
              <a:t>docid=137831&amp;pageIndex=0&amp;doclang=FR&amp;mode=lst&amp;dir</a:t>
            </a:r>
            <a:r>
              <a:rPr lang="fr-BE" sz="1400" u="sng" dirty="0">
                <a:hlinkClick r:id="rId4"/>
              </a:rPr>
              <a:t>=&amp;occ=first&amp;part=1&amp;cid=428396</a:t>
            </a:r>
            <a:r>
              <a:rPr lang="fr-BE" sz="1400" dirty="0"/>
              <a:t>  </a:t>
            </a:r>
          </a:p>
          <a:p>
            <a:r>
              <a:rPr lang="fr-BE" sz="1400" dirty="0"/>
              <a:t>Affaire C-175/11 (HID et BA) : Arrêt du 31/01/2013 </a:t>
            </a:r>
          </a:p>
          <a:p>
            <a:pPr marL="0" indent="0">
              <a:buNone/>
            </a:pPr>
            <a:r>
              <a:rPr lang="fr-BE" sz="1400" u="sng" dirty="0">
                <a:hlinkClick r:id="rId5"/>
              </a:rPr>
              <a:t>http://curia.europa.eu/juris/document/document.jsf?text=&amp;</a:t>
            </a:r>
            <a:r>
              <a:rPr lang="fr-BE" sz="1400" u="sng" dirty="0" smtClean="0">
                <a:hlinkClick r:id="rId5"/>
              </a:rPr>
              <a:t>docid=133247&amp;pageIndex=0&amp;doclang=FR&amp;mode=req&amp;dir</a:t>
            </a:r>
            <a:r>
              <a:rPr lang="fr-BE" sz="1400" u="sng" dirty="0">
                <a:hlinkClick r:id="rId5"/>
              </a:rPr>
              <a:t>=&amp;occ=first&amp;part=1&amp;cid=2206518</a:t>
            </a:r>
            <a:r>
              <a:rPr lang="fr-BE" sz="1400" dirty="0"/>
              <a:t> </a:t>
            </a:r>
          </a:p>
          <a:p>
            <a:r>
              <a:rPr lang="fr-BE" sz="1400" dirty="0"/>
              <a:t>Affaire C-69/10 (Samba Diouf) : Arrêt du </a:t>
            </a:r>
            <a:r>
              <a:rPr lang="fr-BE" sz="1400" dirty="0" smtClean="0"/>
              <a:t>28/07/2011</a:t>
            </a:r>
          </a:p>
          <a:p>
            <a:pPr marL="0" indent="0">
              <a:buNone/>
            </a:pPr>
            <a:r>
              <a:rPr lang="fr-BE" sz="1400" u="sng" dirty="0" smtClean="0">
                <a:hlinkClick r:id="rId6"/>
              </a:rPr>
              <a:t>http</a:t>
            </a:r>
            <a:r>
              <a:rPr lang="fr-BE" sz="1400" u="sng" dirty="0">
                <a:hlinkClick r:id="rId6"/>
              </a:rPr>
              <a:t>://curia.europa.eu/juris/document/document.jsf?text=&amp;</a:t>
            </a:r>
            <a:r>
              <a:rPr lang="fr-BE" sz="1400" u="sng" dirty="0" smtClean="0">
                <a:hlinkClick r:id="rId6"/>
              </a:rPr>
              <a:t>docid=108325&amp;pageIndex=0&amp;doclang=FR&amp;mode=lst&amp;dir</a:t>
            </a:r>
            <a:r>
              <a:rPr lang="fr-BE" sz="1400" u="sng" dirty="0">
                <a:hlinkClick r:id="rId6"/>
              </a:rPr>
              <a:t>=&amp;occ=first&amp;part=1&amp;cid=675258</a:t>
            </a:r>
            <a:r>
              <a:rPr lang="fr-BE" sz="1400" dirty="0"/>
              <a:t> </a:t>
            </a:r>
          </a:p>
          <a:p>
            <a:endParaRPr lang="fr-BE" sz="1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113</a:t>
            </a:fld>
            <a:endParaRPr lang="fr-BE"/>
          </a:p>
        </p:txBody>
      </p:sp>
    </p:spTree>
    <p:extLst>
      <p:ext uri="{BB962C8B-B14F-4D97-AF65-F5344CB8AC3E}">
        <p14:creationId xmlns:p14="http://schemas.microsoft.com/office/powerpoint/2010/main" val="30065851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a:t>
            </a:r>
            <a:r>
              <a:rPr lang="fr-BE" baseline="0" dirty="0" smtClean="0"/>
              <a:t>   </a:t>
            </a:r>
            <a:r>
              <a:rPr lang="fr-BE" dirty="0" smtClean="0"/>
              <a:t>(8)</a:t>
            </a:r>
            <a:endParaRPr lang="fr-BE" dirty="0"/>
          </a:p>
        </p:txBody>
      </p:sp>
      <p:sp>
        <p:nvSpPr>
          <p:cNvPr id="3" name="Espace réservé du contenu 2"/>
          <p:cNvSpPr>
            <a:spLocks noGrp="1"/>
          </p:cNvSpPr>
          <p:nvPr>
            <p:ph idx="1"/>
          </p:nvPr>
        </p:nvSpPr>
        <p:spPr>
          <a:xfrm>
            <a:off x="457200" y="186236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12</a:t>
            </a:fld>
            <a:endParaRPr lang="fr-BE"/>
          </a:p>
        </p:txBody>
      </p:sp>
      <p:sp>
        <p:nvSpPr>
          <p:cNvPr id="4" name="ZoneTexte 3"/>
          <p:cNvSpPr txBox="1"/>
          <p:nvPr/>
        </p:nvSpPr>
        <p:spPr>
          <a:xfrm>
            <a:off x="539552" y="2564904"/>
            <a:ext cx="8064896" cy="5170646"/>
          </a:xfrm>
          <a:prstGeom prst="rect">
            <a:avLst/>
          </a:prstGeom>
          <a:noFill/>
        </p:spPr>
        <p:txBody>
          <a:bodyPr wrap="square" rtlCol="0">
            <a:spAutoFit/>
          </a:bodyPr>
          <a:lstStyle/>
          <a:p>
            <a:r>
              <a:rPr lang="fr-BE" sz="2400" dirty="0" smtClean="0"/>
              <a:t>Les </a:t>
            </a:r>
            <a:r>
              <a:rPr lang="fr-BE" sz="2400" dirty="0" smtClean="0">
                <a:solidFill>
                  <a:srgbClr val="FF0000"/>
                </a:solidFill>
              </a:rPr>
              <a:t>questions</a:t>
            </a:r>
            <a:r>
              <a:rPr lang="fr-BE" sz="2400" dirty="0" smtClean="0"/>
              <a:t> du </a:t>
            </a:r>
            <a:r>
              <a:rPr lang="fr-BE" sz="2400" dirty="0"/>
              <a:t>Conseil d’Etat </a:t>
            </a:r>
            <a:r>
              <a:rPr lang="fr-BE" sz="2400" dirty="0" smtClean="0"/>
              <a:t>de Belgique à la Cour:</a:t>
            </a:r>
          </a:p>
          <a:p>
            <a:r>
              <a:rPr lang="fr-BE" sz="2400" dirty="0" smtClean="0"/>
              <a:t> </a:t>
            </a:r>
          </a:p>
          <a:p>
            <a:pPr marL="457200" indent="-457200" algn="just">
              <a:buFont typeface="+mj-lt"/>
              <a:buAutoNum type="arabicPeriod"/>
            </a:pPr>
            <a:r>
              <a:rPr lang="fr-BE" sz="2400" dirty="0"/>
              <a:t>F</a:t>
            </a:r>
            <a:r>
              <a:rPr lang="fr-BE" sz="2400" dirty="0" smtClean="0"/>
              <a:t>aut-il </a:t>
            </a:r>
            <a:r>
              <a:rPr lang="fr-FR" sz="2400" dirty="0"/>
              <a:t>interpréter l’article 15, c) de la </a:t>
            </a:r>
            <a:r>
              <a:rPr lang="fr-FR" sz="2400" dirty="0" smtClean="0"/>
              <a:t>directive </a:t>
            </a:r>
            <a:r>
              <a:rPr lang="fr-FR" sz="2400" dirty="0"/>
              <a:t>en ce sens que cette disposition offre uniquement une protection dans une situation de </a:t>
            </a:r>
            <a:r>
              <a:rPr lang="fr-FR" sz="2400" dirty="0">
                <a:solidFill>
                  <a:srgbClr val="FF0000"/>
                </a:solidFill>
              </a:rPr>
              <a:t>« </a:t>
            </a:r>
            <a:r>
              <a:rPr lang="fr-FR" sz="2400" i="1" dirty="0">
                <a:solidFill>
                  <a:srgbClr val="FF0000"/>
                </a:solidFill>
              </a:rPr>
              <a:t>conflit armé interne</a:t>
            </a:r>
            <a:r>
              <a:rPr lang="fr-FR" sz="2400" dirty="0">
                <a:solidFill>
                  <a:srgbClr val="FF0000"/>
                </a:solidFill>
              </a:rPr>
              <a:t> » au sens fixé par le droit international humanitaire</a:t>
            </a:r>
            <a:r>
              <a:rPr lang="fr-FR" sz="2400" dirty="0"/>
              <a:t> (DIH</a:t>
            </a:r>
            <a:r>
              <a:rPr lang="fr-FR" sz="2400" dirty="0" smtClean="0"/>
              <a:t>)? </a:t>
            </a:r>
          </a:p>
          <a:p>
            <a:pPr marL="457200" indent="-457200" algn="just">
              <a:buFont typeface="+mj-lt"/>
              <a:buAutoNum type="arabicPeriod"/>
            </a:pPr>
            <a:r>
              <a:rPr lang="fr-FR" sz="2400" dirty="0">
                <a:solidFill>
                  <a:srgbClr val="FF0000"/>
                </a:solidFill>
              </a:rPr>
              <a:t>A</a:t>
            </a:r>
            <a:r>
              <a:rPr lang="fr-FR" sz="2400" dirty="0" smtClean="0">
                <a:solidFill>
                  <a:srgbClr val="FF0000"/>
                </a:solidFill>
              </a:rPr>
              <a:t>u </a:t>
            </a:r>
            <a:r>
              <a:rPr lang="fr-FR" sz="2400" dirty="0">
                <a:solidFill>
                  <a:srgbClr val="FF0000"/>
                </a:solidFill>
              </a:rPr>
              <a:t>cas </a:t>
            </a:r>
            <a:r>
              <a:rPr lang="fr-FR" sz="2400" dirty="0" smtClean="0"/>
              <a:t>où l’article </a:t>
            </a:r>
            <a:r>
              <a:rPr lang="fr-FR" sz="2400" dirty="0"/>
              <a:t>15, </a:t>
            </a:r>
            <a:r>
              <a:rPr lang="fr-FR" sz="2400" dirty="0" smtClean="0"/>
              <a:t>c) doit </a:t>
            </a:r>
            <a:r>
              <a:rPr lang="fr-FR" sz="2400" dirty="0"/>
              <a:t>recevoir une interprétation </a:t>
            </a:r>
            <a:r>
              <a:rPr lang="fr-FR" sz="2400" i="1" dirty="0">
                <a:solidFill>
                  <a:srgbClr val="FF0000"/>
                </a:solidFill>
              </a:rPr>
              <a:t>autonome</a:t>
            </a:r>
            <a:r>
              <a:rPr lang="fr-FR" sz="2400" i="1" dirty="0"/>
              <a:t> </a:t>
            </a:r>
            <a:r>
              <a:rPr lang="fr-FR" sz="2400" dirty="0"/>
              <a:t>par rapport au DIH, </a:t>
            </a:r>
            <a:r>
              <a:rPr lang="fr-FR" sz="2400" dirty="0" smtClean="0"/>
              <a:t> </a:t>
            </a:r>
            <a:r>
              <a:rPr lang="fr-FR" sz="2400" dirty="0">
                <a:solidFill>
                  <a:srgbClr val="FF0000"/>
                </a:solidFill>
              </a:rPr>
              <a:t>quels sont alors les critères permettant</a:t>
            </a:r>
            <a:r>
              <a:rPr lang="fr-FR" sz="2400" dirty="0"/>
              <a:t> </a:t>
            </a:r>
            <a:r>
              <a:rPr lang="fr-FR" sz="2400" dirty="0" smtClean="0"/>
              <a:t>d’apprécier </a:t>
            </a:r>
            <a:r>
              <a:rPr lang="fr-FR" sz="2400" dirty="0"/>
              <a:t>l’existence ou non d’un conflit armé interne au sens de l’article 15, </a:t>
            </a:r>
            <a:r>
              <a:rPr lang="fr-FR" sz="2400" dirty="0" smtClean="0"/>
              <a:t>c) </a:t>
            </a:r>
            <a:r>
              <a:rPr lang="fr-FR" dirty="0"/>
              <a:t> </a:t>
            </a:r>
            <a:r>
              <a:rPr lang="fr-FR" sz="2400" dirty="0" smtClean="0"/>
              <a:t>?</a:t>
            </a:r>
            <a:endParaRPr lang="fr-BE" sz="2400" dirty="0"/>
          </a:p>
          <a:p>
            <a:endParaRPr lang="fr-BE" dirty="0"/>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1800658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(9)</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13</a:t>
            </a:fld>
            <a:endParaRPr lang="fr-BE"/>
          </a:p>
        </p:txBody>
      </p:sp>
      <p:sp>
        <p:nvSpPr>
          <p:cNvPr id="4" name="ZoneTexte 3"/>
          <p:cNvSpPr txBox="1"/>
          <p:nvPr/>
        </p:nvSpPr>
        <p:spPr>
          <a:xfrm>
            <a:off x="539552" y="2564904"/>
            <a:ext cx="8064896" cy="5170646"/>
          </a:xfrm>
          <a:prstGeom prst="rect">
            <a:avLst/>
          </a:prstGeom>
          <a:noFill/>
        </p:spPr>
        <p:txBody>
          <a:bodyPr wrap="square" rtlCol="0">
            <a:spAutoFit/>
          </a:bodyPr>
          <a:lstStyle/>
          <a:p>
            <a:endParaRPr lang="fr-FR" sz="2400" dirty="0" smtClean="0"/>
          </a:p>
          <a:p>
            <a:r>
              <a:rPr lang="fr-FR" sz="2400" dirty="0" smtClean="0"/>
              <a:t>La Cour </a:t>
            </a:r>
            <a:r>
              <a:rPr lang="fr-FR" sz="2400" dirty="0" smtClean="0">
                <a:solidFill>
                  <a:srgbClr val="FF0000"/>
                </a:solidFill>
              </a:rPr>
              <a:t>répond</a:t>
            </a:r>
            <a:r>
              <a:rPr lang="fr-FR" sz="2400" dirty="0" smtClean="0"/>
              <a:t> </a:t>
            </a:r>
            <a:r>
              <a:rPr lang="fr-FR" sz="2400" dirty="0"/>
              <a:t> </a:t>
            </a:r>
            <a:r>
              <a:rPr lang="fr-BE" sz="2400" dirty="0" smtClean="0"/>
              <a:t>que:</a:t>
            </a:r>
          </a:p>
          <a:p>
            <a:pPr marL="457200" indent="-457200" algn="just">
              <a:buFont typeface="+mj-lt"/>
              <a:buAutoNum type="arabicPeriod"/>
            </a:pPr>
            <a:r>
              <a:rPr lang="fr-BE" sz="2400" dirty="0" smtClean="0"/>
              <a:t>le </a:t>
            </a:r>
            <a:r>
              <a:rPr lang="fr-BE" sz="2400" dirty="0"/>
              <a:t>régime de la protection subsidiaire n’est pas prévu en </a:t>
            </a:r>
            <a:r>
              <a:rPr lang="fr-BE" sz="2400" dirty="0" smtClean="0"/>
              <a:t>DIH, lequel </a:t>
            </a:r>
            <a:r>
              <a:rPr lang="fr-BE" sz="2400" dirty="0" smtClean="0">
                <a:solidFill>
                  <a:srgbClr val="FF0000"/>
                </a:solidFill>
              </a:rPr>
              <a:t>DIH</a:t>
            </a:r>
            <a:r>
              <a:rPr lang="fr-BE" sz="2400" dirty="0" smtClean="0"/>
              <a:t> </a:t>
            </a:r>
            <a:r>
              <a:rPr lang="fr-BE" sz="2400" dirty="0"/>
              <a:t> institue des </a:t>
            </a:r>
            <a:r>
              <a:rPr lang="fr-BE" sz="2400" dirty="0">
                <a:solidFill>
                  <a:srgbClr val="FF0000"/>
                </a:solidFill>
              </a:rPr>
              <a:t>mécanismes de protection </a:t>
            </a:r>
            <a:r>
              <a:rPr lang="fr-BE" sz="2400" dirty="0"/>
              <a:t>clairement </a:t>
            </a:r>
            <a:r>
              <a:rPr lang="fr-BE" sz="2400" dirty="0">
                <a:solidFill>
                  <a:srgbClr val="FF0000"/>
                </a:solidFill>
              </a:rPr>
              <a:t>distincts</a:t>
            </a:r>
            <a:r>
              <a:rPr lang="fr-BE" sz="2400" dirty="0"/>
              <a:t> de celui de la directive </a:t>
            </a:r>
            <a:r>
              <a:rPr lang="fr-BE" sz="2400" dirty="0" smtClean="0"/>
              <a:t>qualification;</a:t>
            </a:r>
            <a:r>
              <a:rPr lang="fr-BE" sz="2400" dirty="0"/>
              <a:t>  </a:t>
            </a:r>
            <a:endParaRPr lang="fr-BE" sz="2400" dirty="0" smtClean="0"/>
          </a:p>
          <a:p>
            <a:pPr marL="457200" indent="-457200" algn="just">
              <a:buFont typeface="+mj-lt"/>
              <a:buAutoNum type="arabicPeriod"/>
            </a:pPr>
            <a:r>
              <a:rPr lang="fr-BE" sz="2400" dirty="0" smtClean="0"/>
              <a:t>le </a:t>
            </a:r>
            <a:r>
              <a:rPr lang="fr-BE" sz="2400" dirty="0"/>
              <a:t>DIH et le régime de la protection subsidiaire poursuivent des </a:t>
            </a:r>
            <a:r>
              <a:rPr lang="fr-BE" sz="2400" dirty="0">
                <a:solidFill>
                  <a:srgbClr val="FF0000"/>
                </a:solidFill>
              </a:rPr>
              <a:t>buts </a:t>
            </a:r>
            <a:r>
              <a:rPr lang="fr-BE" sz="2400" dirty="0" smtClean="0">
                <a:solidFill>
                  <a:srgbClr val="FF0000"/>
                </a:solidFill>
              </a:rPr>
              <a:t>différents</a:t>
            </a:r>
            <a:r>
              <a:rPr lang="fr-BE" sz="2400" dirty="0" smtClean="0"/>
              <a:t>;</a:t>
            </a:r>
          </a:p>
          <a:p>
            <a:pPr marL="457200" indent="-457200" algn="just">
              <a:buFont typeface="+mj-lt"/>
              <a:buAutoNum type="arabicPeriod"/>
            </a:pPr>
            <a:r>
              <a:rPr lang="fr-BE" sz="2400" dirty="0"/>
              <a:t>la notion de «</a:t>
            </a:r>
            <a:r>
              <a:rPr lang="fr-BE" sz="2400" i="1" dirty="0"/>
              <a:t>conflit armé interne</a:t>
            </a:r>
            <a:r>
              <a:rPr lang="fr-BE" sz="2400" dirty="0"/>
              <a:t> » est </a:t>
            </a:r>
            <a:r>
              <a:rPr lang="fr-BE" sz="2400" dirty="0">
                <a:solidFill>
                  <a:srgbClr val="FF0000"/>
                </a:solidFill>
              </a:rPr>
              <a:t>propre à la directive</a:t>
            </a:r>
            <a:r>
              <a:rPr lang="fr-BE" sz="2400" dirty="0"/>
              <a:t>, et </a:t>
            </a:r>
            <a:r>
              <a:rPr lang="fr-BE" sz="2400" dirty="0">
                <a:solidFill>
                  <a:srgbClr val="FF0000"/>
                </a:solidFill>
              </a:rPr>
              <a:t>ne se retrouve pas comme telle dans le DIH</a:t>
            </a:r>
            <a:r>
              <a:rPr lang="fr-BE" sz="2400" dirty="0"/>
              <a:t>;</a:t>
            </a:r>
          </a:p>
          <a:p>
            <a:pPr marL="457200" indent="-457200">
              <a:buFont typeface="+mj-lt"/>
              <a:buAutoNum type="arabicPeriod"/>
            </a:pPr>
            <a:endParaRPr lang="fr-BE" sz="2400" dirty="0"/>
          </a:p>
          <a:p>
            <a:pPr marL="342900" indent="-342900">
              <a:buFont typeface="+mj-lt"/>
              <a:buAutoNum type="arabicPeriod"/>
            </a:pPr>
            <a:endParaRPr lang="fr-BE" dirty="0"/>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2372446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(10)</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14</a:t>
            </a:fld>
            <a:endParaRPr lang="fr-BE"/>
          </a:p>
        </p:txBody>
      </p:sp>
      <p:sp>
        <p:nvSpPr>
          <p:cNvPr id="4" name="ZoneTexte 3"/>
          <p:cNvSpPr txBox="1"/>
          <p:nvPr/>
        </p:nvSpPr>
        <p:spPr>
          <a:xfrm>
            <a:off x="531987" y="2276872"/>
            <a:ext cx="8064896" cy="3416320"/>
          </a:xfrm>
          <a:prstGeom prst="rect">
            <a:avLst/>
          </a:prstGeom>
          <a:noFill/>
        </p:spPr>
        <p:txBody>
          <a:bodyPr wrap="square" rtlCol="0">
            <a:spAutoFit/>
          </a:bodyPr>
          <a:lstStyle/>
          <a:p>
            <a:r>
              <a:rPr lang="fr-FR" sz="2400" dirty="0"/>
              <a:t> </a:t>
            </a:r>
            <a:endParaRPr lang="fr-BE" sz="2400" dirty="0"/>
          </a:p>
          <a:p>
            <a:r>
              <a:rPr lang="fr-BE" sz="2400" dirty="0" smtClean="0"/>
              <a:t> </a:t>
            </a:r>
          </a:p>
          <a:p>
            <a:pPr marL="457200" indent="-457200" algn="just">
              <a:buFont typeface="+mj-lt"/>
              <a:buAutoNum type="arabicPeriod" startAt="3"/>
            </a:pPr>
            <a:endParaRPr lang="fr-BE" sz="2400" dirty="0" smtClean="0"/>
          </a:p>
          <a:p>
            <a:pPr marL="457200" indent="-457200" algn="just">
              <a:buFont typeface="+mj-lt"/>
              <a:buAutoNum type="arabicPeriod" startAt="4"/>
            </a:pPr>
            <a:r>
              <a:rPr lang="fr-BE" sz="2400" dirty="0" smtClean="0"/>
              <a:t>en conséquence, pour les besoins de l’asile, </a:t>
            </a:r>
            <a:r>
              <a:rPr lang="fr-BE" sz="2400" dirty="0"/>
              <a:t>la notion de « </a:t>
            </a:r>
            <a:r>
              <a:rPr lang="fr-BE" sz="2400" i="1" dirty="0">
                <a:solidFill>
                  <a:srgbClr val="FF0000"/>
                </a:solidFill>
              </a:rPr>
              <a:t>conflit armé interne </a:t>
            </a:r>
            <a:r>
              <a:rPr lang="fr-BE" sz="2400" dirty="0"/>
              <a:t>» doit être entendue de manière </a:t>
            </a:r>
            <a:r>
              <a:rPr lang="fr-BE" sz="2400" dirty="0">
                <a:solidFill>
                  <a:srgbClr val="FF0000"/>
                </a:solidFill>
              </a:rPr>
              <a:t>autonome</a:t>
            </a:r>
            <a:r>
              <a:rPr lang="fr-BE" sz="2400" dirty="0"/>
              <a:t> par rapport à la définition retenue par le </a:t>
            </a:r>
            <a:r>
              <a:rPr lang="fr-BE" sz="2400" dirty="0" smtClean="0"/>
              <a:t>DIH; </a:t>
            </a:r>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1788862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(11)</a:t>
            </a:r>
            <a:endParaRPr lang="fr-BE" dirty="0"/>
          </a:p>
        </p:txBody>
      </p:sp>
      <p:sp>
        <p:nvSpPr>
          <p:cNvPr id="3" name="Espace réservé du contenu 2"/>
          <p:cNvSpPr>
            <a:spLocks noGrp="1"/>
          </p:cNvSpPr>
          <p:nvPr>
            <p:ph idx="1"/>
          </p:nvPr>
        </p:nvSpPr>
        <p:spPr>
          <a:xfrm>
            <a:off x="395536" y="1772816"/>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15</a:t>
            </a:fld>
            <a:endParaRPr lang="fr-BE"/>
          </a:p>
        </p:txBody>
      </p:sp>
      <p:sp>
        <p:nvSpPr>
          <p:cNvPr id="4" name="ZoneTexte 3"/>
          <p:cNvSpPr txBox="1"/>
          <p:nvPr/>
        </p:nvSpPr>
        <p:spPr>
          <a:xfrm>
            <a:off x="395536" y="2564904"/>
            <a:ext cx="8064896" cy="4893647"/>
          </a:xfrm>
          <a:prstGeom prst="rect">
            <a:avLst/>
          </a:prstGeom>
          <a:noFill/>
        </p:spPr>
        <p:txBody>
          <a:bodyPr wrap="square" rtlCol="0">
            <a:spAutoFit/>
          </a:bodyPr>
          <a:lstStyle/>
          <a:p>
            <a:pPr marL="457200" indent="-457200" algn="just">
              <a:buFont typeface="+mj-lt"/>
              <a:buAutoNum type="arabicPeriod" startAt="5"/>
            </a:pPr>
            <a:r>
              <a:rPr lang="fr-BE" sz="2400" dirty="0" smtClean="0"/>
              <a:t>la </a:t>
            </a:r>
            <a:r>
              <a:rPr lang="fr-BE" sz="2400" dirty="0"/>
              <a:t>directive qualification ne fournit </a:t>
            </a:r>
            <a:r>
              <a:rPr lang="fr-BE" sz="2400" dirty="0">
                <a:solidFill>
                  <a:srgbClr val="FF0000"/>
                </a:solidFill>
              </a:rPr>
              <a:t>pas de définition </a:t>
            </a:r>
            <a:r>
              <a:rPr lang="fr-BE" sz="2400" dirty="0"/>
              <a:t>propre de la notion de </a:t>
            </a:r>
            <a:r>
              <a:rPr lang="fr-BE" sz="2400" dirty="0" smtClean="0"/>
              <a:t>«</a:t>
            </a:r>
            <a:r>
              <a:rPr lang="fr-BE" sz="2400" i="1" dirty="0" smtClean="0"/>
              <a:t>conflit </a:t>
            </a:r>
            <a:r>
              <a:rPr lang="fr-BE" sz="2400" i="1" dirty="0"/>
              <a:t>armé </a:t>
            </a:r>
            <a:r>
              <a:rPr lang="fr-BE" sz="2400" i="1" dirty="0" smtClean="0"/>
              <a:t>interne</a:t>
            </a:r>
            <a:r>
              <a:rPr lang="fr-BE" sz="2400" dirty="0" smtClean="0"/>
              <a:t>», </a:t>
            </a:r>
            <a:r>
              <a:rPr lang="fr-BE" sz="2400" dirty="0"/>
              <a:t>avec pour conséquence que cette notion doit être définie selon le </a:t>
            </a:r>
            <a:r>
              <a:rPr lang="fr-BE" sz="2400" dirty="0">
                <a:solidFill>
                  <a:srgbClr val="FF0000"/>
                </a:solidFill>
              </a:rPr>
              <a:t>langage courant</a:t>
            </a:r>
            <a:r>
              <a:rPr lang="fr-BE" sz="2400" dirty="0"/>
              <a:t>, tout en tenant compte du </a:t>
            </a:r>
            <a:r>
              <a:rPr lang="fr-BE" sz="2400" dirty="0">
                <a:solidFill>
                  <a:srgbClr val="FF0000"/>
                </a:solidFill>
              </a:rPr>
              <a:t>contexte</a:t>
            </a:r>
            <a:r>
              <a:rPr lang="fr-BE" sz="2400" dirty="0"/>
              <a:t> dans lequel la notion est utilisée et des </a:t>
            </a:r>
            <a:r>
              <a:rPr lang="fr-BE" sz="2400" dirty="0">
                <a:solidFill>
                  <a:srgbClr val="FF0000"/>
                </a:solidFill>
              </a:rPr>
              <a:t>objectifs</a:t>
            </a:r>
            <a:r>
              <a:rPr lang="fr-BE" sz="2400" dirty="0"/>
              <a:t> poursuivis par la réglementation dont ils font </a:t>
            </a:r>
            <a:r>
              <a:rPr lang="fr-BE" sz="2400" dirty="0" smtClean="0"/>
              <a:t>partie</a:t>
            </a:r>
            <a:r>
              <a:rPr lang="fr-BE" sz="2400" dirty="0"/>
              <a:t>;</a:t>
            </a:r>
            <a:r>
              <a:rPr lang="fr-BE" sz="2400" dirty="0" smtClean="0"/>
              <a:t> </a:t>
            </a:r>
          </a:p>
          <a:p>
            <a:pPr marL="457200" indent="-457200" algn="just">
              <a:buFont typeface="+mj-lt"/>
              <a:buAutoNum type="arabicPeriod" startAt="5"/>
            </a:pPr>
            <a:r>
              <a:rPr lang="fr-BE" sz="2400" dirty="0" smtClean="0"/>
              <a:t>«</a:t>
            </a:r>
            <a:r>
              <a:rPr lang="fr-BE" sz="2400" dirty="0"/>
              <a:t> </a:t>
            </a:r>
            <a:r>
              <a:rPr lang="fr-BE" sz="2400" i="1" dirty="0"/>
              <a:t>la notion de conflit armé interne vise une situation dans laquelle les </a:t>
            </a:r>
            <a:r>
              <a:rPr lang="fr-BE" sz="2400" i="1" dirty="0">
                <a:solidFill>
                  <a:srgbClr val="FF0000"/>
                </a:solidFill>
              </a:rPr>
              <a:t>forces régulières d’un État</a:t>
            </a:r>
            <a:r>
              <a:rPr lang="fr-BE" sz="2400" i="1" dirty="0"/>
              <a:t> affrontent un ou plusieurs </a:t>
            </a:r>
            <a:r>
              <a:rPr lang="fr-BE" sz="2400" i="1" dirty="0">
                <a:solidFill>
                  <a:srgbClr val="FF0000"/>
                </a:solidFill>
              </a:rPr>
              <a:t>groupes armés ou</a:t>
            </a:r>
            <a:r>
              <a:rPr lang="fr-BE" sz="2400" i="1" dirty="0"/>
              <a:t> dans laquelle deux ou </a:t>
            </a:r>
            <a:r>
              <a:rPr lang="fr-BE" sz="2400" i="1" dirty="0">
                <a:solidFill>
                  <a:srgbClr val="FF0000"/>
                </a:solidFill>
              </a:rPr>
              <a:t>plusieurs groupes </a:t>
            </a:r>
            <a:r>
              <a:rPr lang="fr-BE" sz="2400" i="1" dirty="0"/>
              <a:t>armés s’affrontent </a:t>
            </a:r>
            <a:r>
              <a:rPr lang="fr-BE" sz="2400" i="1" dirty="0" smtClean="0"/>
              <a:t>»;</a:t>
            </a:r>
            <a:r>
              <a:rPr lang="fr-BE" dirty="0" smtClean="0"/>
              <a:t> </a:t>
            </a:r>
            <a:endParaRPr lang="fr-BE" dirty="0"/>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3564292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a:t>
            </a:r>
            <a:r>
              <a:rPr lang="fr-BE" baseline="0" dirty="0" smtClean="0"/>
              <a:t>   </a:t>
            </a:r>
            <a:r>
              <a:rPr lang="fr-BE" dirty="0" smtClean="0"/>
              <a:t>(12)</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16</a:t>
            </a:fld>
            <a:endParaRPr lang="fr-BE"/>
          </a:p>
        </p:txBody>
      </p:sp>
      <p:sp>
        <p:nvSpPr>
          <p:cNvPr id="4" name="ZoneTexte 3"/>
          <p:cNvSpPr txBox="1"/>
          <p:nvPr/>
        </p:nvSpPr>
        <p:spPr>
          <a:xfrm>
            <a:off x="539552" y="2564904"/>
            <a:ext cx="8064896" cy="5262979"/>
          </a:xfrm>
          <a:prstGeom prst="rect">
            <a:avLst/>
          </a:prstGeom>
          <a:noFill/>
        </p:spPr>
        <p:txBody>
          <a:bodyPr wrap="square" rtlCol="0">
            <a:spAutoFit/>
          </a:bodyPr>
          <a:lstStyle/>
          <a:p>
            <a:pPr marL="457200" indent="-457200" algn="just">
              <a:buFont typeface="+mj-lt"/>
              <a:buAutoNum type="arabicPeriod" startAt="7"/>
            </a:pPr>
            <a:r>
              <a:rPr lang="fr-BE" sz="2400" dirty="0" smtClean="0">
                <a:solidFill>
                  <a:srgbClr val="FF0000"/>
                </a:solidFill>
              </a:rPr>
              <a:t>toutefois</a:t>
            </a:r>
            <a:r>
              <a:rPr lang="fr-BE" sz="2400" dirty="0" smtClean="0"/>
              <a:t>, </a:t>
            </a:r>
            <a:r>
              <a:rPr lang="fr-BE" sz="2400" dirty="0"/>
              <a:t> </a:t>
            </a:r>
            <a:r>
              <a:rPr lang="fr-BE" sz="2400" dirty="0" smtClean="0"/>
              <a:t>«</a:t>
            </a:r>
            <a:r>
              <a:rPr lang="fr-BE" sz="2400" dirty="0"/>
              <a:t> </a:t>
            </a:r>
            <a:r>
              <a:rPr lang="fr-BE" sz="2400" i="1" dirty="0"/>
              <a:t>l’existence d’un conflit armé interne ne pourra conduire à l’octroi de la protection subsidiaire </a:t>
            </a:r>
            <a:r>
              <a:rPr lang="fr-BE" sz="2400" i="1" dirty="0">
                <a:solidFill>
                  <a:srgbClr val="FF0000"/>
                </a:solidFill>
              </a:rPr>
              <a:t>que</a:t>
            </a:r>
            <a:r>
              <a:rPr lang="fr-BE" sz="2400" i="1" dirty="0"/>
              <a:t> dans la mesure où </a:t>
            </a:r>
            <a:r>
              <a:rPr lang="fr-BE" sz="2400" dirty="0"/>
              <a:t>[c]</a:t>
            </a:r>
            <a:r>
              <a:rPr lang="fr-BE" sz="2400" i="1" dirty="0"/>
              <a:t>es affrontements] </a:t>
            </a:r>
            <a:r>
              <a:rPr lang="fr-BE" sz="2400" dirty="0"/>
              <a:t>[…] </a:t>
            </a:r>
            <a:r>
              <a:rPr lang="fr-BE" sz="2400" i="1" dirty="0"/>
              <a:t>seront exceptionnellement considérés comme créant des menaces graves et individuelles contre la vie ou la personne du demandeur </a:t>
            </a:r>
            <a:r>
              <a:rPr lang="fr-BE" sz="2400" dirty="0"/>
              <a:t>[…] </a:t>
            </a:r>
            <a:r>
              <a:rPr lang="fr-BE" sz="2400" i="1" dirty="0"/>
              <a:t>parce que le degré de violence aveugle qui les caractérise atteint un niveau si élevé qu’il existe des motifs sérieux et avérés de croire qu’un civil renvoyé dans le pays concerné ou, le cas échéant, dans la région concernée courrait, du seul fait de sa présence sur le territoire de ceux-ci, un risque réel de subir lesdites menaces </a:t>
            </a:r>
            <a:r>
              <a:rPr lang="fr-BE" sz="2400" i="1" dirty="0" smtClean="0"/>
              <a:t>»;</a:t>
            </a:r>
            <a:endParaRPr lang="fr-BE" sz="2400" dirty="0"/>
          </a:p>
          <a:p>
            <a:endParaRPr lang="fr-BE" dirty="0"/>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1630335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(13)</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17</a:t>
            </a:fld>
            <a:endParaRPr lang="fr-BE"/>
          </a:p>
        </p:txBody>
      </p:sp>
      <p:sp>
        <p:nvSpPr>
          <p:cNvPr id="4" name="ZoneTexte 3"/>
          <p:cNvSpPr txBox="1"/>
          <p:nvPr/>
        </p:nvSpPr>
        <p:spPr>
          <a:xfrm>
            <a:off x="395536" y="2564904"/>
            <a:ext cx="8064896" cy="5632311"/>
          </a:xfrm>
          <a:prstGeom prst="rect">
            <a:avLst/>
          </a:prstGeom>
          <a:noFill/>
        </p:spPr>
        <p:txBody>
          <a:bodyPr wrap="square" rtlCol="0">
            <a:spAutoFit/>
          </a:bodyPr>
          <a:lstStyle/>
          <a:p>
            <a:r>
              <a:rPr lang="fr-BE" sz="2400" dirty="0"/>
              <a:t> </a:t>
            </a:r>
            <a:endParaRPr lang="fr-BE" sz="2400" dirty="0" smtClean="0"/>
          </a:p>
          <a:p>
            <a:pPr marL="457200" indent="-457200" algn="just">
              <a:buFont typeface="+mj-lt"/>
              <a:buAutoNum type="arabicPeriod" startAt="8"/>
            </a:pPr>
            <a:r>
              <a:rPr lang="fr-BE" sz="2400" dirty="0" smtClean="0"/>
              <a:t>étant entendu cependant que «</a:t>
            </a:r>
            <a:r>
              <a:rPr lang="fr-BE" sz="2400" dirty="0"/>
              <a:t> </a:t>
            </a:r>
            <a:r>
              <a:rPr lang="fr-BE" sz="2400" i="1" dirty="0">
                <a:solidFill>
                  <a:srgbClr val="FF0000"/>
                </a:solidFill>
              </a:rPr>
              <a:t>plus</a:t>
            </a:r>
            <a:r>
              <a:rPr lang="fr-BE" sz="2400" i="1" dirty="0"/>
              <a:t> le demandeur est éventuellement apte à démontrer qu’il est affecté </a:t>
            </a:r>
            <a:r>
              <a:rPr lang="fr-BE" sz="2400" i="1" dirty="0">
                <a:solidFill>
                  <a:srgbClr val="FF0000"/>
                </a:solidFill>
              </a:rPr>
              <a:t>spécifiquement</a:t>
            </a:r>
            <a:r>
              <a:rPr lang="fr-BE" sz="2400" i="1" dirty="0"/>
              <a:t> en raison d’éléments propres à sa situation personnelle, </a:t>
            </a:r>
            <a:r>
              <a:rPr lang="fr-BE" sz="2400" i="1" dirty="0">
                <a:solidFill>
                  <a:srgbClr val="FF0000"/>
                </a:solidFill>
              </a:rPr>
              <a:t>moins sera élevé le degré de violence aveugle requis</a:t>
            </a:r>
            <a:r>
              <a:rPr lang="fr-BE" sz="2400" i="1" dirty="0"/>
              <a:t> pour qu’il puisse bénéficier de la protection subsidiaire </a:t>
            </a:r>
            <a:r>
              <a:rPr lang="fr-BE" sz="2400" dirty="0" smtClean="0"/>
              <a:t>».</a:t>
            </a:r>
          </a:p>
          <a:p>
            <a:pPr marL="457200" indent="-457200" algn="just">
              <a:buFont typeface="+mj-lt"/>
              <a:buAutoNum type="arabicPeriod" startAt="8"/>
            </a:pPr>
            <a:r>
              <a:rPr lang="fr-BE" sz="2400" dirty="0"/>
              <a:t>dans ce contexte,  il n’est </a:t>
            </a:r>
            <a:r>
              <a:rPr lang="fr-BE" sz="2400" dirty="0">
                <a:solidFill>
                  <a:srgbClr val="FF0000"/>
                </a:solidFill>
              </a:rPr>
              <a:t>pas nécessaire </a:t>
            </a:r>
            <a:r>
              <a:rPr lang="fr-BE" sz="2400" dirty="0"/>
              <a:t>que l’examen de la demande de protection subsidiaire </a:t>
            </a:r>
            <a:r>
              <a:rPr lang="fr-BE" sz="2400" dirty="0" smtClean="0"/>
              <a:t>porte sur </a:t>
            </a:r>
            <a:r>
              <a:rPr lang="fr-BE" sz="2400" dirty="0" smtClean="0">
                <a:solidFill>
                  <a:srgbClr val="FF0000"/>
                </a:solidFill>
              </a:rPr>
              <a:t>spécifiquement</a:t>
            </a:r>
            <a:r>
              <a:rPr lang="fr-BE" sz="2400" dirty="0" smtClean="0"/>
              <a:t>  sur l’intensité du conflit</a:t>
            </a:r>
          </a:p>
          <a:p>
            <a:pPr marL="457200" indent="-457200">
              <a:buFont typeface="+mj-lt"/>
              <a:buAutoNum type="arabicPeriod" startAt="8"/>
            </a:pPr>
            <a:endParaRPr lang="fr-BE" sz="2400" dirty="0"/>
          </a:p>
          <a:p>
            <a:pPr marL="457200" indent="-457200">
              <a:buFont typeface="+mj-lt"/>
              <a:buAutoNum type="arabicPeriod" startAt="8"/>
            </a:pPr>
            <a:endParaRPr lang="fr-BE" sz="2400" dirty="0"/>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1623401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a:t>
            </a:r>
            <a:r>
              <a:rPr lang="fr-BE" baseline="0" dirty="0" smtClean="0"/>
              <a:t>  </a:t>
            </a:r>
            <a:r>
              <a:rPr lang="fr-BE" dirty="0" smtClean="0"/>
              <a:t>(14)</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18</a:t>
            </a:fld>
            <a:endParaRPr lang="fr-BE"/>
          </a:p>
        </p:txBody>
      </p:sp>
      <p:sp>
        <p:nvSpPr>
          <p:cNvPr id="4" name="ZoneTexte 3"/>
          <p:cNvSpPr txBox="1"/>
          <p:nvPr/>
        </p:nvSpPr>
        <p:spPr>
          <a:xfrm>
            <a:off x="251520" y="2564904"/>
            <a:ext cx="8280920" cy="4985980"/>
          </a:xfrm>
          <a:prstGeom prst="rect">
            <a:avLst/>
          </a:prstGeom>
          <a:noFill/>
        </p:spPr>
        <p:txBody>
          <a:bodyPr wrap="square" rtlCol="0">
            <a:spAutoFit/>
          </a:bodyPr>
          <a:lstStyle/>
          <a:p>
            <a:pPr marL="457200" indent="-457200" algn="just">
              <a:buFont typeface="+mj-lt"/>
              <a:buAutoNum type="arabicPeriod" startAt="10"/>
            </a:pPr>
            <a:r>
              <a:rPr lang="fr-BE" sz="2400" dirty="0"/>
              <a:t> </a:t>
            </a:r>
            <a:r>
              <a:rPr lang="fr-BE" sz="2400" dirty="0" smtClean="0"/>
              <a:t>que le but de la directive étant de protéger les personnes ayant réellement besoin de protection internationale, « </a:t>
            </a:r>
            <a:r>
              <a:rPr lang="fr-BE" sz="2400" i="1" dirty="0" smtClean="0"/>
              <a:t>l’existence d’un conflit armé </a:t>
            </a:r>
            <a:r>
              <a:rPr lang="fr-BE" sz="2400" i="1" dirty="0" smtClean="0">
                <a:solidFill>
                  <a:srgbClr val="FF0000"/>
                </a:solidFill>
              </a:rPr>
              <a:t>n’</a:t>
            </a:r>
            <a:r>
              <a:rPr lang="fr-BE" sz="2400" i="1" dirty="0" smtClean="0"/>
              <a:t>est </a:t>
            </a:r>
            <a:r>
              <a:rPr lang="fr-BE" sz="2400" i="1" dirty="0" smtClean="0">
                <a:solidFill>
                  <a:srgbClr val="FF0000"/>
                </a:solidFill>
              </a:rPr>
              <a:t>pas subordonnée </a:t>
            </a:r>
            <a:r>
              <a:rPr lang="fr-BE" sz="2400" i="1" dirty="0" smtClean="0"/>
              <a:t>à un </a:t>
            </a:r>
            <a:r>
              <a:rPr lang="fr-BE" sz="2400" i="1" dirty="0" smtClean="0">
                <a:solidFill>
                  <a:srgbClr val="FF0000"/>
                </a:solidFill>
              </a:rPr>
              <a:t>niveau déterminé d’organisation </a:t>
            </a:r>
            <a:r>
              <a:rPr lang="fr-BE" sz="2400" i="1" dirty="0" smtClean="0"/>
              <a:t>des forces armées en présence </a:t>
            </a:r>
            <a:r>
              <a:rPr lang="fr-BE" sz="2400" i="1" dirty="0" smtClean="0">
                <a:solidFill>
                  <a:srgbClr val="FF0000"/>
                </a:solidFill>
              </a:rPr>
              <a:t>ou d’une durée particulière du conflit</a:t>
            </a:r>
            <a:r>
              <a:rPr lang="fr-BE" sz="2400" dirty="0" smtClean="0"/>
              <a:t> » car c’est le </a:t>
            </a:r>
            <a:r>
              <a:rPr lang="fr-BE" sz="2400" dirty="0" smtClean="0">
                <a:solidFill>
                  <a:srgbClr val="FF0000"/>
                </a:solidFill>
              </a:rPr>
              <a:t>degré de violence </a:t>
            </a:r>
            <a:r>
              <a:rPr lang="fr-BE" sz="2400" dirty="0" smtClean="0"/>
              <a:t>et sa conséquence sur le civil qui </a:t>
            </a:r>
            <a:r>
              <a:rPr lang="fr-BE" sz="2400" dirty="0" smtClean="0">
                <a:solidFill>
                  <a:srgbClr val="FF0000"/>
                </a:solidFill>
              </a:rPr>
              <a:t>importe</a:t>
            </a:r>
            <a:r>
              <a:rPr lang="fr-BE" sz="2400" dirty="0"/>
              <a:t> </a:t>
            </a:r>
            <a:r>
              <a:rPr lang="fr-BE" sz="2400" dirty="0" smtClean="0"/>
              <a:t>; la </a:t>
            </a:r>
            <a:r>
              <a:rPr lang="fr-BE" sz="2400" dirty="0" smtClean="0">
                <a:solidFill>
                  <a:srgbClr val="FF0000"/>
                </a:solidFill>
              </a:rPr>
              <a:t>condition</a:t>
            </a:r>
            <a:r>
              <a:rPr lang="fr-BE" sz="2400" dirty="0" smtClean="0"/>
              <a:t> tenant à </a:t>
            </a:r>
            <a:r>
              <a:rPr lang="fr-BE" sz="2400" dirty="0" smtClean="0">
                <a:solidFill>
                  <a:srgbClr val="FF0000"/>
                </a:solidFill>
              </a:rPr>
              <a:t>l’existence d’ un conflit armé </a:t>
            </a:r>
            <a:r>
              <a:rPr lang="fr-BE" sz="2400" dirty="0" smtClean="0"/>
              <a:t>devant cependant toujours </a:t>
            </a:r>
            <a:r>
              <a:rPr lang="fr-BE" sz="2400" dirty="0"/>
              <a:t>ê</a:t>
            </a:r>
            <a:r>
              <a:rPr lang="fr-BE" sz="2400" dirty="0" smtClean="0"/>
              <a:t>tre </a:t>
            </a:r>
            <a:r>
              <a:rPr lang="fr-BE" sz="2400" dirty="0" smtClean="0">
                <a:solidFill>
                  <a:srgbClr val="FF0000"/>
                </a:solidFill>
              </a:rPr>
              <a:t>satisfaite</a:t>
            </a:r>
            <a:r>
              <a:rPr lang="fr-BE" sz="2400" dirty="0" smtClean="0"/>
              <a:t>,</a:t>
            </a:r>
          </a:p>
          <a:p>
            <a:pPr marL="457200" indent="-457200">
              <a:buFont typeface="+mj-lt"/>
              <a:buAutoNum type="arabicPeriod" startAt="8"/>
            </a:pPr>
            <a:endParaRPr lang="fr-BE" sz="2400" dirty="0"/>
          </a:p>
          <a:p>
            <a:pPr marL="457200" indent="-457200">
              <a:buFont typeface="+mj-lt"/>
              <a:buAutoNum type="arabicPeriod" startAt="8"/>
            </a:pPr>
            <a:endParaRPr lang="fr-BE" sz="2400" dirty="0"/>
          </a:p>
          <a:p>
            <a:r>
              <a:rPr lang="fr-BE" dirty="0"/>
              <a:t> </a:t>
            </a:r>
          </a:p>
          <a:p>
            <a:r>
              <a:rPr lang="fr-BE" dirty="0"/>
              <a:t> </a:t>
            </a:r>
          </a:p>
          <a:p>
            <a:r>
              <a:rPr lang="fr-BE" b="1" dirty="0"/>
              <a:t> </a:t>
            </a:r>
            <a:endParaRPr lang="fr-BE" dirty="0"/>
          </a:p>
          <a:p>
            <a:endParaRPr lang="fr-BE" sz="2400" dirty="0"/>
          </a:p>
        </p:txBody>
      </p:sp>
    </p:spTree>
    <p:extLst>
      <p:ext uri="{BB962C8B-B14F-4D97-AF65-F5344CB8AC3E}">
        <p14:creationId xmlns:p14="http://schemas.microsoft.com/office/powerpoint/2010/main" val="934497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a:t>
            </a:r>
            <a:r>
              <a:rPr lang="fr-BE" baseline="0" dirty="0" smtClean="0"/>
              <a:t>  </a:t>
            </a:r>
            <a:r>
              <a:rPr lang="fr-BE" dirty="0" smtClean="0"/>
              <a:t>(15)</a:t>
            </a:r>
            <a:endParaRPr lang="fr-BE" dirty="0"/>
          </a:p>
        </p:txBody>
      </p:sp>
      <p:sp>
        <p:nvSpPr>
          <p:cNvPr id="3" name="Espace réservé du contenu 2"/>
          <p:cNvSpPr>
            <a:spLocks noGrp="1"/>
          </p:cNvSpPr>
          <p:nvPr>
            <p:ph idx="1"/>
          </p:nvPr>
        </p:nvSpPr>
        <p:spPr>
          <a:xfrm>
            <a:off x="395536" y="1700808"/>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18 décembre 2014, </a:t>
            </a:r>
            <a:r>
              <a:rPr lang="fr-BE" sz="10400" b="1" dirty="0" smtClean="0"/>
              <a:t>C-542/13,  </a:t>
            </a:r>
            <a:r>
              <a:rPr lang="fr-BE" sz="10400" b="1" i="1" dirty="0" smtClean="0"/>
              <a:t>M’</a:t>
            </a:r>
            <a:r>
              <a:rPr lang="fr-BE" sz="10400" b="1" i="1" dirty="0" err="1" smtClean="0"/>
              <a:t>Bodj</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19</a:t>
            </a:fld>
            <a:endParaRPr lang="fr-BE"/>
          </a:p>
        </p:txBody>
      </p:sp>
      <p:sp>
        <p:nvSpPr>
          <p:cNvPr id="4" name="ZoneTexte 3"/>
          <p:cNvSpPr txBox="1"/>
          <p:nvPr/>
        </p:nvSpPr>
        <p:spPr>
          <a:xfrm>
            <a:off x="395536" y="2348880"/>
            <a:ext cx="8568952" cy="6186309"/>
          </a:xfrm>
          <a:prstGeom prst="rect">
            <a:avLst/>
          </a:prstGeom>
          <a:noFill/>
        </p:spPr>
        <p:txBody>
          <a:bodyPr wrap="square" rtlCol="0">
            <a:spAutoFit/>
          </a:bodyPr>
          <a:lstStyle/>
          <a:p>
            <a:pPr algn="just"/>
            <a:r>
              <a:rPr lang="fr-BE" sz="2400" b="1" dirty="0" smtClean="0"/>
              <a:t>Article 15, b)  </a:t>
            </a:r>
            <a:r>
              <a:rPr lang="fr-BE" sz="2400" b="1" dirty="0"/>
              <a:t>de la directive 2004/83/CE «qualification» </a:t>
            </a:r>
          </a:p>
          <a:p>
            <a:pPr algn="just"/>
            <a:r>
              <a:rPr lang="fr-BE" sz="2400" i="1" dirty="0"/>
              <a:t>Les atteintes graves sont:</a:t>
            </a:r>
          </a:p>
          <a:p>
            <a:pPr algn="just"/>
            <a:r>
              <a:rPr lang="fr-BE" sz="2400" dirty="0" smtClean="0"/>
              <a:t>[…]</a:t>
            </a:r>
            <a:endParaRPr lang="fr-BE" sz="2400" dirty="0"/>
          </a:p>
          <a:p>
            <a:pPr algn="just"/>
            <a:r>
              <a:rPr lang="fr-BE" sz="2400" i="1" dirty="0"/>
              <a:t>b) la </a:t>
            </a:r>
            <a:r>
              <a:rPr lang="fr-BE" sz="2400" i="1" dirty="0">
                <a:solidFill>
                  <a:srgbClr val="FF0000"/>
                </a:solidFill>
              </a:rPr>
              <a:t>torture ou des traitements ou sanctions inhumains ou </a:t>
            </a:r>
            <a:r>
              <a:rPr lang="fr-BE" sz="2400" i="1" dirty="0" smtClean="0">
                <a:solidFill>
                  <a:srgbClr val="FF0000"/>
                </a:solidFill>
              </a:rPr>
              <a:t>dégradants</a:t>
            </a:r>
          </a:p>
          <a:p>
            <a:pPr algn="just"/>
            <a:endParaRPr lang="fr-BE" sz="2400" dirty="0" smtClean="0"/>
          </a:p>
          <a:p>
            <a:pPr algn="just"/>
            <a:r>
              <a:rPr lang="fr-BE" sz="2400" dirty="0" smtClean="0"/>
              <a:t>La </a:t>
            </a:r>
            <a:r>
              <a:rPr lang="fr-BE" sz="2400" dirty="0"/>
              <a:t>Cour </a:t>
            </a:r>
            <a:r>
              <a:rPr lang="fr-BE" sz="2400" dirty="0" smtClean="0"/>
              <a:t>Constitutionnelle de Belgique </a:t>
            </a:r>
            <a:r>
              <a:rPr lang="fr-BE" sz="2400" dirty="0" smtClean="0">
                <a:solidFill>
                  <a:srgbClr val="FF0000"/>
                </a:solidFill>
              </a:rPr>
              <a:t>questionne</a:t>
            </a:r>
            <a:r>
              <a:rPr lang="fr-BE" sz="2400" dirty="0" smtClean="0"/>
              <a:t> la </a:t>
            </a:r>
            <a:r>
              <a:rPr lang="fr-BE" sz="2400" dirty="0"/>
              <a:t>Cour de Justice </a:t>
            </a:r>
            <a:r>
              <a:rPr lang="fr-BE" sz="2400" dirty="0" smtClean="0"/>
              <a:t>pour savoir si </a:t>
            </a:r>
            <a:r>
              <a:rPr lang="fr-BE" sz="2400" dirty="0"/>
              <a:t>la </a:t>
            </a:r>
            <a:r>
              <a:rPr lang="fr-BE" sz="2400" dirty="0" smtClean="0"/>
              <a:t>problématique </a:t>
            </a:r>
            <a:r>
              <a:rPr lang="fr-BE" sz="2400" dirty="0"/>
              <a:t>de la </a:t>
            </a:r>
            <a:r>
              <a:rPr lang="fr-BE" sz="2400" dirty="0">
                <a:solidFill>
                  <a:srgbClr val="FF0000"/>
                </a:solidFill>
              </a:rPr>
              <a:t>régularisation médicale </a:t>
            </a:r>
            <a:r>
              <a:rPr lang="fr-BE" sz="2400" dirty="0"/>
              <a:t>d’étrangers gravement </a:t>
            </a:r>
            <a:r>
              <a:rPr lang="fr-BE" sz="2400" dirty="0" smtClean="0"/>
              <a:t>malades </a:t>
            </a:r>
            <a:r>
              <a:rPr lang="fr-BE" sz="2400" dirty="0"/>
              <a:t>(en </a:t>
            </a:r>
            <a:r>
              <a:rPr lang="fr-BE" sz="2400" dirty="0" smtClean="0"/>
              <a:t>Belgique, </a:t>
            </a:r>
            <a:r>
              <a:rPr lang="fr-BE" sz="2400" dirty="0"/>
              <a:t>la demande de séjour fondée sur </a:t>
            </a:r>
            <a:r>
              <a:rPr lang="fr-BE" sz="2400" dirty="0" smtClean="0"/>
              <a:t>l’article </a:t>
            </a:r>
            <a:r>
              <a:rPr lang="fr-BE" sz="2400" dirty="0"/>
              <a:t>9</a:t>
            </a:r>
            <a:r>
              <a:rPr lang="fr-BE" sz="2400" i="1" dirty="0"/>
              <a:t>ter</a:t>
            </a:r>
            <a:r>
              <a:rPr lang="fr-BE" sz="2400" dirty="0"/>
              <a:t> de la loi du 15 décembre 1980) </a:t>
            </a:r>
            <a:r>
              <a:rPr lang="fr-BE" sz="2400" dirty="0">
                <a:solidFill>
                  <a:srgbClr val="FF0000"/>
                </a:solidFill>
              </a:rPr>
              <a:t>relève ou non </a:t>
            </a:r>
            <a:r>
              <a:rPr lang="fr-BE" sz="2400" dirty="0"/>
              <a:t>de la </a:t>
            </a:r>
            <a:r>
              <a:rPr lang="fr-BE" sz="2400" dirty="0">
                <a:solidFill>
                  <a:srgbClr val="FF0000"/>
                </a:solidFill>
              </a:rPr>
              <a:t>protection subsidiaire</a:t>
            </a:r>
            <a:r>
              <a:rPr lang="fr-BE" sz="2400" dirty="0"/>
              <a:t>  </a:t>
            </a:r>
            <a:r>
              <a:rPr lang="fr-BE" sz="2400" dirty="0" smtClean="0"/>
              <a:t>fondée sur l’art. </a:t>
            </a:r>
            <a:r>
              <a:rPr lang="fr-BE" sz="2400" dirty="0" smtClean="0">
                <a:solidFill>
                  <a:srgbClr val="FF0000"/>
                </a:solidFill>
              </a:rPr>
              <a:t>15, </a:t>
            </a:r>
            <a:r>
              <a:rPr lang="fr-BE" sz="2400" u="sng" dirty="0" smtClean="0">
                <a:solidFill>
                  <a:srgbClr val="FF0000"/>
                </a:solidFill>
              </a:rPr>
              <a:t>b</a:t>
            </a:r>
            <a:r>
              <a:rPr lang="fr-BE" sz="2400" dirty="0" smtClean="0"/>
              <a:t>)  de la directive.</a:t>
            </a:r>
            <a:endParaRPr lang="fr-BE" sz="2400" dirty="0"/>
          </a:p>
          <a:p>
            <a:endParaRPr lang="fr-BE" sz="2400" i="1" dirty="0"/>
          </a:p>
          <a:p>
            <a:endParaRPr lang="fr-BE" sz="2400" dirty="0"/>
          </a:p>
          <a:p>
            <a:r>
              <a:rPr lang="fr-BE" sz="2400" dirty="0"/>
              <a:t> </a:t>
            </a:r>
          </a:p>
          <a:p>
            <a:r>
              <a:rPr lang="fr-BE" dirty="0"/>
              <a:t> </a:t>
            </a:r>
          </a:p>
          <a:p>
            <a:r>
              <a:rPr lang="fr-BE" dirty="0"/>
              <a:t> </a:t>
            </a:r>
          </a:p>
        </p:txBody>
      </p:sp>
    </p:spTree>
    <p:extLst>
      <p:ext uri="{BB962C8B-B14F-4D97-AF65-F5344CB8AC3E}">
        <p14:creationId xmlns:p14="http://schemas.microsoft.com/office/powerpoint/2010/main" val="4187031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PLAN</a:t>
            </a:r>
            <a:endParaRPr lang="fr-BE" dirty="0"/>
          </a:p>
        </p:txBody>
      </p:sp>
      <p:sp>
        <p:nvSpPr>
          <p:cNvPr id="3" name="Espace réservé du contenu 2"/>
          <p:cNvSpPr>
            <a:spLocks noGrp="1"/>
          </p:cNvSpPr>
          <p:nvPr>
            <p:ph idx="1"/>
          </p:nvPr>
        </p:nvSpPr>
        <p:spPr/>
        <p:txBody>
          <a:bodyPr>
            <a:normAutofit lnSpcReduction="10000"/>
          </a:bodyPr>
          <a:lstStyle/>
          <a:p>
            <a:pPr marL="0" indent="0">
              <a:buNone/>
            </a:pPr>
            <a:endParaRPr lang="fr-BE" b="1" dirty="0" smtClean="0">
              <a:solidFill>
                <a:srgbClr val="FF0000"/>
              </a:solidFill>
            </a:endParaRPr>
          </a:p>
          <a:p>
            <a:pPr marL="514350" indent="-514350">
              <a:buFont typeface="+mj-lt"/>
              <a:buAutoNum type="arabicPeriod"/>
            </a:pPr>
            <a:r>
              <a:rPr lang="fr-BE" sz="2600" b="1" dirty="0" smtClean="0"/>
              <a:t>Avant-propos</a:t>
            </a:r>
          </a:p>
          <a:p>
            <a:pPr marL="514350" indent="-514350">
              <a:buFont typeface="+mj-lt"/>
              <a:buAutoNum type="arabicPeriod"/>
            </a:pPr>
            <a:r>
              <a:rPr lang="fr-BE" sz="2600" b="1" dirty="0" smtClean="0"/>
              <a:t>Le mécanisme du renvoi préjudiciel</a:t>
            </a:r>
          </a:p>
          <a:p>
            <a:pPr marL="514350" indent="-514350">
              <a:buFont typeface="+mj-lt"/>
              <a:buAutoNum type="arabicPeriod"/>
            </a:pPr>
            <a:r>
              <a:rPr lang="fr-BE" sz="2600" b="1" dirty="0" smtClean="0"/>
              <a:t>L’inclusion</a:t>
            </a:r>
          </a:p>
          <a:p>
            <a:pPr marL="514350" indent="-514350">
              <a:buFont typeface="+mj-lt"/>
              <a:buAutoNum type="arabicPeriod"/>
            </a:pPr>
            <a:r>
              <a:rPr lang="fr-BE" sz="2600" b="1" dirty="0" smtClean="0"/>
              <a:t>L’exclusion</a:t>
            </a:r>
          </a:p>
          <a:p>
            <a:pPr marL="514350" indent="-514350">
              <a:buFont typeface="+mj-lt"/>
              <a:buAutoNum type="arabicPeriod"/>
            </a:pPr>
            <a:r>
              <a:rPr lang="fr-BE" sz="2600" b="1" dirty="0" smtClean="0"/>
              <a:t>La cessation</a:t>
            </a:r>
          </a:p>
          <a:p>
            <a:pPr marL="514350" indent="-514350">
              <a:buFont typeface="+mj-lt"/>
              <a:buAutoNum type="arabicPeriod"/>
            </a:pPr>
            <a:r>
              <a:rPr lang="fr-BE" sz="2600" b="1" dirty="0" smtClean="0"/>
              <a:t>La </a:t>
            </a:r>
            <a:r>
              <a:rPr lang="fr-BE" sz="2600" b="1" dirty="0"/>
              <a:t>procédure </a:t>
            </a:r>
            <a:r>
              <a:rPr lang="fr-BE" sz="2600" b="1" dirty="0" smtClean="0"/>
              <a:t>d’asile</a:t>
            </a:r>
          </a:p>
          <a:p>
            <a:pPr marL="514350" indent="-514350">
              <a:buFont typeface="+mj-lt"/>
              <a:buAutoNum type="arabicPeriod"/>
            </a:pPr>
            <a:r>
              <a:rPr lang="fr-BE" sz="2600" b="1" dirty="0" smtClean="0"/>
              <a:t>Bibliographie</a:t>
            </a:r>
          </a:p>
          <a:p>
            <a:pPr marL="514350" indent="-514350">
              <a:buFont typeface="+mj-lt"/>
              <a:buAutoNum type="arabicPeriod"/>
            </a:pPr>
            <a:r>
              <a:rPr lang="fr-BE" sz="2600" b="1" dirty="0" smtClean="0"/>
              <a:t>Liens </a:t>
            </a:r>
            <a:r>
              <a:rPr lang="fr-BE" sz="2600" b="1" i="1" dirty="0" smtClean="0"/>
              <a:t>web</a:t>
            </a:r>
            <a:r>
              <a:rPr lang="fr-BE" sz="2600" b="1" dirty="0" smtClean="0"/>
              <a:t>  vers les arrêts de la CJUE</a:t>
            </a:r>
          </a:p>
          <a:p>
            <a:pPr marL="514350" indent="-514350">
              <a:buFont typeface="+mj-lt"/>
              <a:buAutoNum type="arabicPeriod"/>
            </a:pPr>
            <a:endParaRPr lang="fr-BE" sz="2600" b="1" dirty="0" smtClean="0"/>
          </a:p>
          <a:p>
            <a:pPr marL="514350" indent="-514350">
              <a:buFont typeface="+mj-lt"/>
              <a:buAutoNum type="arabicPeriod"/>
            </a:pPr>
            <a:endParaRPr lang="fr-BE" dirty="0">
              <a:solidFill>
                <a:srgbClr val="FF0000"/>
              </a:solidFill>
            </a:endParaRP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2</a:t>
            </a:fld>
            <a:endParaRPr lang="fr-BE"/>
          </a:p>
        </p:txBody>
      </p:sp>
    </p:spTree>
    <p:extLst>
      <p:ext uri="{BB962C8B-B14F-4D97-AF65-F5344CB8AC3E}">
        <p14:creationId xmlns:p14="http://schemas.microsoft.com/office/powerpoint/2010/main" val="11670101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(16)</a:t>
            </a:r>
            <a:endParaRPr lang="fr-BE" dirty="0"/>
          </a:p>
        </p:txBody>
      </p:sp>
      <p:sp>
        <p:nvSpPr>
          <p:cNvPr id="3" name="Espace réservé du contenu 2"/>
          <p:cNvSpPr>
            <a:spLocks noGrp="1"/>
          </p:cNvSpPr>
          <p:nvPr>
            <p:ph idx="1"/>
          </p:nvPr>
        </p:nvSpPr>
        <p:spPr>
          <a:xfrm>
            <a:off x="412574" y="1844824"/>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18 décembre 2014, </a:t>
            </a:r>
            <a:r>
              <a:rPr lang="fr-BE" sz="10400" b="1" dirty="0"/>
              <a:t>C-542/13 </a:t>
            </a:r>
            <a:r>
              <a:rPr lang="fr-BE" sz="10400" b="1" i="1" dirty="0" smtClean="0"/>
              <a:t>M’</a:t>
            </a:r>
            <a:r>
              <a:rPr lang="fr-BE" sz="10400" b="1" i="1" dirty="0" err="1" smtClean="0"/>
              <a:t>Bodj</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20</a:t>
            </a:fld>
            <a:endParaRPr lang="fr-BE"/>
          </a:p>
        </p:txBody>
      </p:sp>
      <p:sp>
        <p:nvSpPr>
          <p:cNvPr id="4" name="ZoneTexte 3"/>
          <p:cNvSpPr txBox="1"/>
          <p:nvPr/>
        </p:nvSpPr>
        <p:spPr>
          <a:xfrm>
            <a:off x="395536" y="2492896"/>
            <a:ext cx="8568952" cy="4154984"/>
          </a:xfrm>
          <a:prstGeom prst="rect">
            <a:avLst/>
          </a:prstGeom>
          <a:noFill/>
        </p:spPr>
        <p:txBody>
          <a:bodyPr wrap="square" rtlCol="0">
            <a:spAutoFit/>
          </a:bodyPr>
          <a:lstStyle/>
          <a:p>
            <a:pPr algn="just"/>
            <a:r>
              <a:rPr lang="fr-BE" sz="2400" dirty="0" smtClean="0"/>
              <a:t>La Cour de Justice </a:t>
            </a:r>
            <a:r>
              <a:rPr lang="fr-BE" sz="2400" dirty="0" smtClean="0">
                <a:solidFill>
                  <a:srgbClr val="FF0000"/>
                </a:solidFill>
              </a:rPr>
              <a:t>répond</a:t>
            </a:r>
            <a:r>
              <a:rPr lang="fr-BE" sz="2400" dirty="0" smtClean="0"/>
              <a:t> </a:t>
            </a:r>
            <a:r>
              <a:rPr lang="fr-BE" sz="2400" dirty="0"/>
              <a:t>que</a:t>
            </a:r>
            <a:r>
              <a:rPr lang="fr-BE" sz="2400" dirty="0" smtClean="0"/>
              <a:t>:</a:t>
            </a:r>
          </a:p>
          <a:p>
            <a:pPr marL="457200" indent="-457200" algn="just">
              <a:buFont typeface="+mj-lt"/>
              <a:buAutoNum type="arabicPeriod"/>
            </a:pPr>
            <a:r>
              <a:rPr lang="fr-BE" sz="2400" dirty="0" smtClean="0"/>
              <a:t>«</a:t>
            </a:r>
            <a:r>
              <a:rPr lang="fr-BE" sz="2400" b="1" dirty="0"/>
              <a:t> </a:t>
            </a:r>
            <a:r>
              <a:rPr lang="fr-BE" sz="2400" i="1" dirty="0"/>
              <a:t>L’article 15, </a:t>
            </a:r>
            <a:r>
              <a:rPr lang="fr-BE" sz="2400" i="1" dirty="0" smtClean="0"/>
              <a:t> </a:t>
            </a:r>
            <a:r>
              <a:rPr lang="fr-BE" sz="2400" i="1" dirty="0"/>
              <a:t>b), </a:t>
            </a:r>
            <a:r>
              <a:rPr lang="fr-BE" sz="2400" i="1" dirty="0" smtClean="0"/>
              <a:t>[…] définit une </a:t>
            </a:r>
            <a:r>
              <a:rPr lang="fr-BE" sz="2400" i="1" dirty="0"/>
              <a:t>atteinte grave tenant à l’</a:t>
            </a:r>
            <a:r>
              <a:rPr lang="fr-BE" sz="2400" i="1" dirty="0">
                <a:solidFill>
                  <a:srgbClr val="FF0000"/>
                </a:solidFill>
              </a:rPr>
              <a:t>infliction</a:t>
            </a:r>
            <a:r>
              <a:rPr lang="fr-BE" sz="2400" i="1" dirty="0"/>
              <a:t> à un ressortissant de pays tiers, </a:t>
            </a:r>
            <a:r>
              <a:rPr lang="fr-BE" sz="2400" i="1" dirty="0">
                <a:solidFill>
                  <a:srgbClr val="FF0000"/>
                </a:solidFill>
              </a:rPr>
              <a:t>dans son pays d’origine,</a:t>
            </a:r>
            <a:r>
              <a:rPr lang="fr-BE" sz="2400" i="1" dirty="0"/>
              <a:t> de la torture ou de traitements ou sanctions inhumains ou dégradants</a:t>
            </a:r>
            <a:r>
              <a:rPr lang="fr-BE" sz="2400" dirty="0"/>
              <a:t> </a:t>
            </a:r>
            <a:r>
              <a:rPr lang="fr-BE" sz="2400" dirty="0" smtClean="0"/>
              <a:t>», </a:t>
            </a:r>
          </a:p>
          <a:p>
            <a:pPr marL="457200" indent="-457200" algn="just">
              <a:buFont typeface="+mj-lt"/>
              <a:buAutoNum type="arabicPeriod"/>
            </a:pPr>
            <a:r>
              <a:rPr lang="fr-BE" sz="2400" dirty="0" smtClean="0"/>
              <a:t>qu’ « </a:t>
            </a:r>
            <a:r>
              <a:rPr lang="fr-BE" sz="2400" i="1" dirty="0" smtClean="0"/>
              <a:t>il résulte clairement</a:t>
            </a:r>
            <a:r>
              <a:rPr lang="fr-BE" sz="2400" i="1" dirty="0"/>
              <a:t> </a:t>
            </a:r>
            <a:r>
              <a:rPr lang="fr-BE" sz="2400" i="1" dirty="0" smtClean="0"/>
              <a:t>de cette disposition qu’elle ne s’applique qu’aux traitements inhumains et dégradants </a:t>
            </a:r>
            <a:r>
              <a:rPr lang="fr-BE" sz="2400" i="1" dirty="0" smtClean="0">
                <a:solidFill>
                  <a:srgbClr val="FF0000"/>
                </a:solidFill>
              </a:rPr>
              <a:t>infligés dans son pays d’origine</a:t>
            </a:r>
            <a:r>
              <a:rPr lang="fr-BE" sz="2400" dirty="0" smtClean="0"/>
              <a:t> » et dont il découle que  «</a:t>
            </a:r>
            <a:r>
              <a:rPr lang="fr-BE" sz="2400" dirty="0"/>
              <a:t> </a:t>
            </a:r>
            <a:r>
              <a:rPr lang="fr-BE" sz="2400" i="1" dirty="0" smtClean="0"/>
              <a:t>que </a:t>
            </a:r>
            <a:r>
              <a:rPr lang="fr-BE" sz="2400" i="1" dirty="0"/>
              <a:t>le législateur de l’Union n’a envisagé l’octroi du bénéfice de la protection subsidiaire </a:t>
            </a:r>
            <a:r>
              <a:rPr lang="fr-BE" sz="2400" i="1" dirty="0">
                <a:solidFill>
                  <a:srgbClr val="FF0000"/>
                </a:solidFill>
              </a:rPr>
              <a:t>que </a:t>
            </a:r>
            <a:r>
              <a:rPr lang="fr-BE" sz="2400" i="1" dirty="0"/>
              <a:t>dans les cas où ces traitements ont lieu </a:t>
            </a:r>
            <a:r>
              <a:rPr lang="fr-BE" sz="2400" i="1" dirty="0">
                <a:solidFill>
                  <a:srgbClr val="FF0000"/>
                </a:solidFill>
              </a:rPr>
              <a:t>dans le pays d’origine du demandeur</a:t>
            </a:r>
            <a:r>
              <a:rPr lang="fr-BE" sz="2400" dirty="0">
                <a:solidFill>
                  <a:srgbClr val="FF0000"/>
                </a:solidFill>
              </a:rPr>
              <a:t> </a:t>
            </a:r>
            <a:r>
              <a:rPr lang="fr-BE" sz="2400" dirty="0" smtClean="0">
                <a:solidFill>
                  <a:srgbClr val="FF0000"/>
                </a:solidFill>
              </a:rPr>
              <a:t>»</a:t>
            </a:r>
            <a:r>
              <a:rPr lang="fr-BE" sz="2400" dirty="0" smtClean="0"/>
              <a:t>;</a:t>
            </a:r>
            <a:endParaRPr lang="fr-BE" dirty="0"/>
          </a:p>
        </p:txBody>
      </p:sp>
    </p:spTree>
    <p:extLst>
      <p:ext uri="{BB962C8B-B14F-4D97-AF65-F5344CB8AC3E}">
        <p14:creationId xmlns:p14="http://schemas.microsoft.com/office/powerpoint/2010/main" val="1389275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(17)</a:t>
            </a:r>
            <a:endParaRPr lang="fr-BE" dirty="0"/>
          </a:p>
        </p:txBody>
      </p:sp>
      <p:sp>
        <p:nvSpPr>
          <p:cNvPr id="3" name="Espace réservé du contenu 2"/>
          <p:cNvSpPr>
            <a:spLocks noGrp="1"/>
          </p:cNvSpPr>
          <p:nvPr>
            <p:ph idx="1"/>
          </p:nvPr>
        </p:nvSpPr>
        <p:spPr>
          <a:xfrm>
            <a:off x="395536" y="1844824"/>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18 décembre 2014, </a:t>
            </a:r>
            <a:r>
              <a:rPr lang="fr-BE" sz="10400" b="1" dirty="0"/>
              <a:t>C-542/13 </a:t>
            </a:r>
            <a:r>
              <a:rPr lang="fr-BE" sz="10400" b="1" i="1" dirty="0" smtClean="0"/>
              <a:t>M’</a:t>
            </a:r>
            <a:r>
              <a:rPr lang="fr-BE" sz="10400" b="1" i="1" dirty="0" err="1" smtClean="0"/>
              <a:t>Bodj</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21</a:t>
            </a:fld>
            <a:endParaRPr lang="fr-BE"/>
          </a:p>
        </p:txBody>
      </p:sp>
      <p:sp>
        <p:nvSpPr>
          <p:cNvPr id="4" name="ZoneTexte 3"/>
          <p:cNvSpPr txBox="1"/>
          <p:nvPr/>
        </p:nvSpPr>
        <p:spPr>
          <a:xfrm>
            <a:off x="395536" y="2276872"/>
            <a:ext cx="8568952" cy="4062651"/>
          </a:xfrm>
          <a:prstGeom prst="rect">
            <a:avLst/>
          </a:prstGeom>
          <a:noFill/>
        </p:spPr>
        <p:txBody>
          <a:bodyPr wrap="square" rtlCol="0">
            <a:spAutoFit/>
          </a:bodyPr>
          <a:lstStyle/>
          <a:p>
            <a:endParaRPr lang="fr-BE" dirty="0"/>
          </a:p>
          <a:p>
            <a:pPr marL="457200" lvl="0" indent="-457200" algn="just">
              <a:buFont typeface="+mj-lt"/>
              <a:buAutoNum type="arabicPeriod" startAt="3"/>
            </a:pPr>
            <a:r>
              <a:rPr lang="fr-BE" sz="2400" dirty="0" smtClean="0"/>
              <a:t>«</a:t>
            </a:r>
            <a:r>
              <a:rPr lang="fr-BE" sz="2400" dirty="0"/>
              <a:t> </a:t>
            </a:r>
            <a:r>
              <a:rPr lang="fr-BE" sz="2400" i="1" dirty="0"/>
              <a:t>l’article 6 de cette directive comporte une </a:t>
            </a:r>
            <a:r>
              <a:rPr lang="fr-BE" sz="2400" i="1" dirty="0">
                <a:solidFill>
                  <a:srgbClr val="FF0000"/>
                </a:solidFill>
              </a:rPr>
              <a:t>liste des acteurs des atteintes graves</a:t>
            </a:r>
            <a:r>
              <a:rPr lang="fr-BE" sz="2400" i="1" dirty="0"/>
              <a:t>, ce qui conforte l’idée que de telles atteintes doivent être constituées par le </a:t>
            </a:r>
            <a:r>
              <a:rPr lang="fr-BE" sz="2400" i="1" dirty="0">
                <a:solidFill>
                  <a:srgbClr val="FF0000"/>
                </a:solidFill>
              </a:rPr>
              <a:t>comportement d’un tiers </a:t>
            </a:r>
            <a:r>
              <a:rPr lang="fr-BE" sz="2400" i="1" dirty="0"/>
              <a:t>et qu’elles </a:t>
            </a:r>
            <a:r>
              <a:rPr lang="fr-BE" sz="2400" i="1" dirty="0">
                <a:solidFill>
                  <a:srgbClr val="FF0000"/>
                </a:solidFill>
              </a:rPr>
              <a:t>ne </a:t>
            </a:r>
            <a:r>
              <a:rPr lang="fr-BE" sz="2400" i="1" dirty="0"/>
              <a:t>peuvent donc </a:t>
            </a:r>
            <a:r>
              <a:rPr lang="fr-BE" sz="2400" i="1" dirty="0">
                <a:solidFill>
                  <a:srgbClr val="FF0000"/>
                </a:solidFill>
              </a:rPr>
              <a:t>pas</a:t>
            </a:r>
            <a:r>
              <a:rPr lang="fr-BE" sz="2400" i="1" dirty="0"/>
              <a:t> résulter simplement des insuffisances générales du système de santé du pays d’origine</a:t>
            </a:r>
            <a:r>
              <a:rPr lang="fr-BE" sz="2400" dirty="0"/>
              <a:t> </a:t>
            </a:r>
            <a:r>
              <a:rPr lang="fr-BE" sz="2400" dirty="0" smtClean="0"/>
              <a:t>»;</a:t>
            </a:r>
          </a:p>
          <a:p>
            <a:pPr marL="457200" lvl="0" indent="-457200" algn="just">
              <a:buFont typeface="+mj-lt"/>
              <a:buAutoNum type="arabicPeriod" startAt="3"/>
            </a:pPr>
            <a:r>
              <a:rPr lang="fr-BE" sz="2400" dirty="0" smtClean="0"/>
              <a:t>«</a:t>
            </a:r>
            <a:r>
              <a:rPr lang="fr-BE" sz="2400" dirty="0"/>
              <a:t> </a:t>
            </a:r>
            <a:r>
              <a:rPr lang="fr-BE" sz="2400" i="1" dirty="0"/>
              <a:t>le considérant 26 de ladite directive précise que </a:t>
            </a:r>
            <a:r>
              <a:rPr lang="fr-BE" sz="2400" i="1" dirty="0" smtClean="0">
                <a:solidFill>
                  <a:srgbClr val="FF0000"/>
                </a:solidFill>
              </a:rPr>
              <a:t>les risques </a:t>
            </a:r>
            <a:r>
              <a:rPr lang="fr-BE" sz="2400" i="1" dirty="0">
                <a:solidFill>
                  <a:srgbClr val="FF0000"/>
                </a:solidFill>
              </a:rPr>
              <a:t>auxquels la population d’un pays ou une partie de cette population est généralement exposée ne constituent normalement pas </a:t>
            </a:r>
            <a:r>
              <a:rPr lang="fr-BE" sz="2400" i="1" dirty="0"/>
              <a:t>en eux-mêmes des menaces individuelles à qualifier </a:t>
            </a:r>
            <a:r>
              <a:rPr lang="fr-BE" sz="2400" i="1" dirty="0">
                <a:solidFill>
                  <a:srgbClr val="FF0000"/>
                </a:solidFill>
              </a:rPr>
              <a:t>d’atteintes graves</a:t>
            </a:r>
            <a:r>
              <a:rPr lang="fr-BE" sz="2400" i="1" dirty="0"/>
              <a:t> </a:t>
            </a:r>
            <a:r>
              <a:rPr lang="fr-BE" sz="2400" dirty="0" smtClean="0"/>
              <a:t>»;</a:t>
            </a:r>
            <a:endParaRPr lang="fr-BE" dirty="0"/>
          </a:p>
        </p:txBody>
      </p:sp>
    </p:spTree>
    <p:extLst>
      <p:ext uri="{BB962C8B-B14F-4D97-AF65-F5344CB8AC3E}">
        <p14:creationId xmlns:p14="http://schemas.microsoft.com/office/powerpoint/2010/main" val="2250823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(18)</a:t>
            </a:r>
            <a:endParaRPr lang="fr-BE" dirty="0"/>
          </a:p>
        </p:txBody>
      </p:sp>
      <p:sp>
        <p:nvSpPr>
          <p:cNvPr id="3" name="Espace réservé du contenu 2"/>
          <p:cNvSpPr>
            <a:spLocks noGrp="1"/>
          </p:cNvSpPr>
          <p:nvPr>
            <p:ph idx="1"/>
          </p:nvPr>
        </p:nvSpPr>
        <p:spPr>
          <a:xfrm>
            <a:off x="395536" y="1628800"/>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18 décembre 2014, </a:t>
            </a:r>
            <a:r>
              <a:rPr lang="fr-BE" sz="10400" b="1" dirty="0"/>
              <a:t>C-542/13 </a:t>
            </a:r>
            <a:r>
              <a:rPr lang="fr-BE" sz="10400" b="1" i="1" dirty="0" smtClean="0"/>
              <a:t>M’</a:t>
            </a:r>
            <a:r>
              <a:rPr lang="fr-BE" sz="10400" b="1" i="1" dirty="0" err="1" smtClean="0"/>
              <a:t>Bodj</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22</a:t>
            </a:fld>
            <a:endParaRPr lang="fr-BE"/>
          </a:p>
        </p:txBody>
      </p:sp>
      <p:sp>
        <p:nvSpPr>
          <p:cNvPr id="4" name="ZoneTexte 3"/>
          <p:cNvSpPr txBox="1"/>
          <p:nvPr/>
        </p:nvSpPr>
        <p:spPr>
          <a:xfrm>
            <a:off x="355137" y="1916832"/>
            <a:ext cx="8384537" cy="5078313"/>
          </a:xfrm>
          <a:prstGeom prst="rect">
            <a:avLst/>
          </a:prstGeom>
          <a:noFill/>
        </p:spPr>
        <p:txBody>
          <a:bodyPr wrap="square" rtlCol="0">
            <a:spAutoFit/>
          </a:bodyPr>
          <a:lstStyle/>
          <a:p>
            <a:pPr lvl="0"/>
            <a:endParaRPr lang="fr-BE" dirty="0"/>
          </a:p>
          <a:p>
            <a:pPr marL="457200" lvl="0" indent="-457200" algn="just">
              <a:buFont typeface="+mj-lt"/>
              <a:buAutoNum type="arabicPeriod" startAt="5"/>
            </a:pPr>
            <a:r>
              <a:rPr lang="fr-BE" sz="2400" dirty="0" smtClean="0"/>
              <a:t>qu’il </a:t>
            </a:r>
            <a:r>
              <a:rPr lang="fr-BE" sz="2400" dirty="0"/>
              <a:t>résulte des </a:t>
            </a:r>
            <a:r>
              <a:rPr lang="fr-BE" sz="2400" dirty="0" smtClean="0"/>
              <a:t>considérant n°9 à </a:t>
            </a:r>
            <a:r>
              <a:rPr lang="fr-BE" sz="2400" dirty="0"/>
              <a:t>la directive </a:t>
            </a:r>
            <a:r>
              <a:rPr lang="fr-BE" sz="2400" dirty="0" smtClean="0"/>
              <a:t>[…] </a:t>
            </a:r>
            <a:r>
              <a:rPr lang="fr-BE" sz="2400" i="1" dirty="0"/>
              <a:t>que son champ d’application </a:t>
            </a:r>
            <a:r>
              <a:rPr lang="fr-BE" sz="2400" i="1" dirty="0">
                <a:solidFill>
                  <a:srgbClr val="FF0000"/>
                </a:solidFill>
              </a:rPr>
              <a:t>ne s’étend pas </a:t>
            </a:r>
            <a:r>
              <a:rPr lang="fr-BE" sz="2400" i="1" dirty="0"/>
              <a:t>aux personnes autorisées à séjourner sur le territoire des États membres pour d’autres raisons, c’est-à-dire à titre </a:t>
            </a:r>
            <a:r>
              <a:rPr lang="fr-BE" sz="2400" i="1" dirty="0">
                <a:solidFill>
                  <a:srgbClr val="FF0000"/>
                </a:solidFill>
              </a:rPr>
              <a:t>discrétionnaire et par bienveillance ou pour des raisons </a:t>
            </a:r>
            <a:r>
              <a:rPr lang="fr-BE" sz="2400" i="1" dirty="0" smtClean="0">
                <a:solidFill>
                  <a:srgbClr val="FF0000"/>
                </a:solidFill>
              </a:rPr>
              <a:t>humanitaires</a:t>
            </a:r>
            <a:r>
              <a:rPr lang="fr-BE" sz="2400" dirty="0" smtClean="0"/>
              <a:t>»;</a:t>
            </a:r>
          </a:p>
          <a:p>
            <a:pPr marL="457200" lvl="0" indent="-457200" algn="just">
              <a:buFont typeface="+mj-lt"/>
              <a:buAutoNum type="arabicPeriod" startAt="5"/>
            </a:pPr>
            <a:r>
              <a:rPr lang="fr-BE" sz="2400" dirty="0" smtClean="0"/>
              <a:t>«</a:t>
            </a:r>
            <a:r>
              <a:rPr lang="fr-BE" sz="2400" dirty="0"/>
              <a:t> </a:t>
            </a:r>
            <a:r>
              <a:rPr lang="fr-BE" sz="2400" i="1" dirty="0"/>
              <a:t>le fait qu’un ressortissant de pays tiers atteint d’une grave maladie </a:t>
            </a:r>
            <a:r>
              <a:rPr lang="fr-BE" sz="2400" i="1" dirty="0">
                <a:solidFill>
                  <a:srgbClr val="FF0000"/>
                </a:solidFill>
              </a:rPr>
              <a:t>ne puisse pas, en vertu de l’article 3 de la CEDH</a:t>
            </a:r>
            <a:r>
              <a:rPr lang="fr-BE" sz="2400" i="1" dirty="0"/>
              <a:t>, tel qu’interprété par la Cour </a:t>
            </a:r>
            <a:r>
              <a:rPr lang="fr-BE" sz="2400" i="1" dirty="0" smtClean="0"/>
              <a:t>EDH, </a:t>
            </a:r>
            <a:r>
              <a:rPr lang="fr-BE" sz="2400" i="1" dirty="0"/>
              <a:t>dans des cas très exceptionnels, </a:t>
            </a:r>
            <a:r>
              <a:rPr lang="fr-BE" sz="2400" i="1" dirty="0">
                <a:solidFill>
                  <a:srgbClr val="FF0000"/>
                </a:solidFill>
              </a:rPr>
              <a:t>être éloigné </a:t>
            </a:r>
            <a:r>
              <a:rPr lang="fr-BE" sz="2400" i="1" dirty="0"/>
              <a:t>vers un pays dans lequel les traitements adéquats n’existent pas </a:t>
            </a:r>
            <a:r>
              <a:rPr lang="fr-BE" sz="2400" i="1" dirty="0">
                <a:solidFill>
                  <a:srgbClr val="FF0000"/>
                </a:solidFill>
              </a:rPr>
              <a:t>n’implique pas qu’il doive être autorisé à séjourner dans un État membre au titre de la protection subsidiaire </a:t>
            </a:r>
            <a:r>
              <a:rPr lang="fr-BE" sz="2400" i="1" dirty="0"/>
              <a:t>en vertu de la directive 2004/83</a:t>
            </a:r>
            <a:r>
              <a:rPr lang="fr-BE" sz="2400" dirty="0"/>
              <a:t> </a:t>
            </a:r>
            <a:r>
              <a:rPr lang="fr-BE" sz="2400" dirty="0" smtClean="0"/>
              <a:t>»;</a:t>
            </a:r>
            <a:endParaRPr lang="fr-BE" sz="2400" dirty="0"/>
          </a:p>
          <a:p>
            <a:endParaRPr lang="fr-BE" dirty="0"/>
          </a:p>
        </p:txBody>
      </p:sp>
    </p:spTree>
    <p:extLst>
      <p:ext uri="{BB962C8B-B14F-4D97-AF65-F5344CB8AC3E}">
        <p14:creationId xmlns:p14="http://schemas.microsoft.com/office/powerpoint/2010/main" val="3288518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a:t>
            </a:r>
            <a:r>
              <a:rPr lang="fr-BE" baseline="0" dirty="0" smtClean="0"/>
              <a:t>  </a:t>
            </a:r>
            <a:r>
              <a:rPr lang="fr-BE" dirty="0" smtClean="0"/>
              <a:t>(19)</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18 décembre 2014, </a:t>
            </a:r>
            <a:r>
              <a:rPr lang="fr-BE" sz="10400" b="1" dirty="0"/>
              <a:t>C-542/13 </a:t>
            </a:r>
            <a:r>
              <a:rPr lang="fr-BE" sz="10400" b="1" i="1" dirty="0" smtClean="0"/>
              <a:t>M’</a:t>
            </a:r>
            <a:r>
              <a:rPr lang="fr-BE" sz="10400" b="1" i="1" dirty="0" err="1" smtClean="0"/>
              <a:t>Bodj</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23</a:t>
            </a:fld>
            <a:endParaRPr lang="fr-BE"/>
          </a:p>
        </p:txBody>
      </p:sp>
      <p:sp>
        <p:nvSpPr>
          <p:cNvPr id="4" name="ZoneTexte 3"/>
          <p:cNvSpPr txBox="1"/>
          <p:nvPr/>
        </p:nvSpPr>
        <p:spPr>
          <a:xfrm>
            <a:off x="395536" y="2060848"/>
            <a:ext cx="8568952" cy="3785652"/>
          </a:xfrm>
          <a:prstGeom prst="rect">
            <a:avLst/>
          </a:prstGeom>
          <a:noFill/>
        </p:spPr>
        <p:txBody>
          <a:bodyPr wrap="square" rtlCol="0">
            <a:spAutoFit/>
          </a:bodyPr>
          <a:lstStyle/>
          <a:p>
            <a:r>
              <a:rPr lang="fr-BE" sz="2400" dirty="0"/>
              <a:t> </a:t>
            </a:r>
            <a:endParaRPr lang="fr-BE" sz="2400" dirty="0" smtClean="0"/>
          </a:p>
          <a:p>
            <a:endParaRPr lang="fr-BE" sz="2400" dirty="0" smtClean="0"/>
          </a:p>
          <a:p>
            <a:pPr marL="457200" indent="-457200" algn="just">
              <a:buFont typeface="+mj-lt"/>
              <a:buAutoNum type="arabicPeriod" startAt="7"/>
            </a:pPr>
            <a:r>
              <a:rPr lang="fr-BE" sz="2400" dirty="0"/>
              <a:t>e</a:t>
            </a:r>
            <a:r>
              <a:rPr lang="fr-BE" sz="2400" dirty="0" smtClean="0"/>
              <a:t>n conséquence la directive 2004/83 « </a:t>
            </a:r>
            <a:r>
              <a:rPr lang="fr-BE" sz="2400" i="1" dirty="0" smtClean="0">
                <a:solidFill>
                  <a:srgbClr val="FF0000"/>
                </a:solidFill>
              </a:rPr>
              <a:t>s’oppose </a:t>
            </a:r>
            <a:r>
              <a:rPr lang="fr-BE" sz="2400" i="1" dirty="0" smtClean="0"/>
              <a:t>à ce qu’un État membre adopte ou maintienne des dispositions octroyant le statut de personne pouvant bénéficier </a:t>
            </a:r>
            <a:r>
              <a:rPr lang="fr-BE" sz="2400" i="1" dirty="0" smtClean="0">
                <a:solidFill>
                  <a:srgbClr val="FF0000"/>
                </a:solidFill>
              </a:rPr>
              <a:t>de la protection subsidiaire prévu par celle-ci </a:t>
            </a:r>
            <a:r>
              <a:rPr lang="fr-BE" sz="2400" i="1" dirty="0" smtClean="0"/>
              <a:t>à un ressortissant de pays tiers atteint d’une grave maladie, en raison du risque de détérioration de son état de santé résultant de l’inexistence de traitements adéquats dans le pays d’origine, de telles dispositions </a:t>
            </a:r>
            <a:r>
              <a:rPr lang="fr-BE" sz="2400" dirty="0" smtClean="0">
                <a:solidFill>
                  <a:srgbClr val="FF0000"/>
                </a:solidFill>
              </a:rPr>
              <a:t>n’étant pas compatibles </a:t>
            </a:r>
            <a:r>
              <a:rPr lang="fr-BE" sz="2400" dirty="0" smtClean="0"/>
              <a:t>avec cette directive</a:t>
            </a:r>
            <a:r>
              <a:rPr lang="fr-BE" sz="2400" i="1" dirty="0" smtClean="0"/>
              <a:t> »</a:t>
            </a:r>
            <a:r>
              <a:rPr lang="fr-BE" sz="2400" dirty="0" smtClean="0"/>
              <a:t>.</a:t>
            </a:r>
            <a:endParaRPr lang="fr-BE" dirty="0"/>
          </a:p>
        </p:txBody>
      </p:sp>
    </p:spTree>
    <p:extLst>
      <p:ext uri="{BB962C8B-B14F-4D97-AF65-F5344CB8AC3E}">
        <p14:creationId xmlns:p14="http://schemas.microsoft.com/office/powerpoint/2010/main" val="3545487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(20)</a:t>
            </a:r>
            <a:endParaRPr lang="fr-BE" dirty="0"/>
          </a:p>
        </p:txBody>
      </p:sp>
      <p:sp>
        <p:nvSpPr>
          <p:cNvPr id="3" name="Espace réservé du contenu 2"/>
          <p:cNvSpPr>
            <a:spLocks noGrp="1"/>
          </p:cNvSpPr>
          <p:nvPr>
            <p:ph idx="1"/>
          </p:nvPr>
        </p:nvSpPr>
        <p:spPr>
          <a:xfrm>
            <a:off x="539552" y="1844824"/>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p>
          <a:p>
            <a:pPr marL="0" indent="0">
              <a:buNone/>
            </a:pP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24</a:t>
            </a:fld>
            <a:endParaRPr lang="fr-BE"/>
          </a:p>
        </p:txBody>
      </p:sp>
      <p:sp>
        <p:nvSpPr>
          <p:cNvPr id="5" name="ZoneTexte 4"/>
          <p:cNvSpPr txBox="1"/>
          <p:nvPr/>
        </p:nvSpPr>
        <p:spPr>
          <a:xfrm>
            <a:off x="539552" y="2447688"/>
            <a:ext cx="8352928" cy="4339650"/>
          </a:xfrm>
          <a:prstGeom prst="rect">
            <a:avLst/>
          </a:prstGeom>
          <a:noFill/>
        </p:spPr>
        <p:txBody>
          <a:bodyPr wrap="square" rtlCol="0">
            <a:spAutoFit/>
          </a:bodyPr>
          <a:lstStyle/>
          <a:p>
            <a:pPr algn="just"/>
            <a:r>
              <a:rPr lang="fr-BE" sz="2400" b="1" dirty="0" smtClean="0"/>
              <a:t>Article 4. 1 </a:t>
            </a:r>
          </a:p>
          <a:p>
            <a:pPr algn="just"/>
            <a:r>
              <a:rPr lang="fr-BE" sz="2400" dirty="0" smtClean="0"/>
              <a:t>concernant </a:t>
            </a:r>
            <a:r>
              <a:rPr lang="fr-BE" sz="2400" dirty="0" smtClean="0">
                <a:solidFill>
                  <a:srgbClr val="FF0000"/>
                </a:solidFill>
              </a:rPr>
              <a:t>l’établissement des faits </a:t>
            </a:r>
            <a:r>
              <a:rPr lang="fr-BE" sz="2400" dirty="0" smtClean="0"/>
              <a:t>et </a:t>
            </a:r>
            <a:r>
              <a:rPr lang="fr-BE" sz="2400" dirty="0"/>
              <a:t>plus particulièrement sur les mots </a:t>
            </a:r>
            <a:r>
              <a:rPr lang="fr-BE" sz="2400" dirty="0" smtClean="0"/>
              <a:t>:</a:t>
            </a:r>
          </a:p>
          <a:p>
            <a:pPr algn="just"/>
            <a:r>
              <a:rPr lang="fr-BE" sz="2400" dirty="0" smtClean="0"/>
              <a:t>"</a:t>
            </a:r>
            <a:r>
              <a:rPr lang="fr-BE" sz="2400" i="1" dirty="0"/>
              <a:t>Il appartient à l'État membre d'évaluer, </a:t>
            </a:r>
            <a:r>
              <a:rPr lang="fr-BE" sz="2400" i="1" dirty="0">
                <a:solidFill>
                  <a:srgbClr val="FF0000"/>
                </a:solidFill>
              </a:rPr>
              <a:t>en coopération </a:t>
            </a:r>
            <a:r>
              <a:rPr lang="fr-BE" sz="2400" i="1" dirty="0"/>
              <a:t>avec le demandeur, les éléments pertinents de </a:t>
            </a:r>
            <a:r>
              <a:rPr lang="fr-BE" sz="2400" i="1" dirty="0" smtClean="0"/>
              <a:t>la demande</a:t>
            </a:r>
            <a:r>
              <a:rPr lang="fr-BE" sz="2400" dirty="0"/>
              <a:t>". </a:t>
            </a:r>
            <a:r>
              <a:rPr lang="fr-BE" dirty="0"/>
              <a:t/>
            </a:r>
            <a:br>
              <a:rPr lang="fr-BE" dirty="0"/>
            </a:br>
            <a:r>
              <a:rPr lang="fr-BE" dirty="0"/>
              <a:t/>
            </a:r>
            <a:br>
              <a:rPr lang="fr-BE" dirty="0"/>
            </a:br>
            <a:r>
              <a:rPr lang="fr-BE" sz="2400" dirty="0" smtClean="0"/>
              <a:t>La </a:t>
            </a:r>
            <a:r>
              <a:rPr lang="fr-BE" sz="2400" i="1" dirty="0" smtClean="0"/>
              <a:t>High Court </a:t>
            </a:r>
            <a:r>
              <a:rPr lang="fr-BE" sz="2400" dirty="0" smtClean="0"/>
              <a:t>d’Irlande </a:t>
            </a:r>
            <a:r>
              <a:rPr lang="fr-BE" sz="2400" dirty="0" smtClean="0">
                <a:solidFill>
                  <a:srgbClr val="FF0000"/>
                </a:solidFill>
              </a:rPr>
              <a:t>questionne</a:t>
            </a:r>
            <a:r>
              <a:rPr lang="fr-BE" sz="2400" dirty="0" smtClean="0"/>
              <a:t> en substance  à la Cour afin de savoir </a:t>
            </a:r>
            <a:r>
              <a:rPr lang="fr-BE" sz="2400" dirty="0" smtClean="0">
                <a:solidFill>
                  <a:srgbClr val="FF0000"/>
                </a:solidFill>
              </a:rPr>
              <a:t>dans quelle mesure une demandeur d’asile doit-être associé à l’instruction de sa demande </a:t>
            </a:r>
            <a:r>
              <a:rPr lang="fr-BE" sz="2400" dirty="0" smtClean="0"/>
              <a:t>dans son volet protection subsidiaire ; en l’espèce, doit-il pouvoir répondre à un projet de décision écrit rejetant sa demande de protection subsidiaire ?</a:t>
            </a:r>
            <a:endParaRPr lang="fr-BE" sz="2400" dirty="0"/>
          </a:p>
          <a:p>
            <a:endParaRPr lang="fr-BE" dirty="0"/>
          </a:p>
        </p:txBody>
      </p:sp>
    </p:spTree>
    <p:extLst>
      <p:ext uri="{BB962C8B-B14F-4D97-AF65-F5344CB8AC3E}">
        <p14:creationId xmlns:p14="http://schemas.microsoft.com/office/powerpoint/2010/main" val="1802189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(21)</a:t>
            </a:r>
            <a:endParaRPr lang="fr-BE" dirty="0"/>
          </a:p>
        </p:txBody>
      </p:sp>
      <p:sp>
        <p:nvSpPr>
          <p:cNvPr id="3" name="Espace réservé du contenu 2"/>
          <p:cNvSpPr>
            <a:spLocks noGrp="1"/>
          </p:cNvSpPr>
          <p:nvPr>
            <p:ph idx="1"/>
          </p:nvPr>
        </p:nvSpPr>
        <p:spPr>
          <a:xfrm>
            <a:off x="426856" y="1772816"/>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p>
          <a:p>
            <a:pPr marL="0" indent="0">
              <a:buNone/>
            </a:pP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25</a:t>
            </a:fld>
            <a:endParaRPr lang="fr-BE"/>
          </a:p>
        </p:txBody>
      </p:sp>
      <p:sp>
        <p:nvSpPr>
          <p:cNvPr id="5" name="ZoneTexte 4"/>
          <p:cNvSpPr txBox="1"/>
          <p:nvPr/>
        </p:nvSpPr>
        <p:spPr>
          <a:xfrm>
            <a:off x="400375" y="2347958"/>
            <a:ext cx="8352928" cy="4893647"/>
          </a:xfrm>
          <a:prstGeom prst="rect">
            <a:avLst/>
          </a:prstGeom>
          <a:noFill/>
        </p:spPr>
        <p:txBody>
          <a:bodyPr wrap="square" rtlCol="0">
            <a:spAutoFit/>
          </a:bodyPr>
          <a:lstStyle/>
          <a:p>
            <a:r>
              <a:rPr lang="fr-BE" sz="2400" dirty="0" smtClean="0"/>
              <a:t>La </a:t>
            </a:r>
            <a:r>
              <a:rPr lang="fr-BE" sz="2400" dirty="0"/>
              <a:t>Cour </a:t>
            </a:r>
            <a:r>
              <a:rPr lang="fr-BE" sz="2400" dirty="0" smtClean="0">
                <a:solidFill>
                  <a:srgbClr val="FF0000"/>
                </a:solidFill>
              </a:rPr>
              <a:t>répond</a:t>
            </a:r>
            <a:r>
              <a:rPr lang="fr-BE" sz="2400" dirty="0" smtClean="0"/>
              <a:t> en se fondant </a:t>
            </a:r>
            <a:r>
              <a:rPr lang="fr-BE" sz="2400" dirty="0"/>
              <a:t>sur </a:t>
            </a:r>
            <a:r>
              <a:rPr lang="fr-BE" sz="2400" dirty="0">
                <a:solidFill>
                  <a:srgbClr val="FF0000"/>
                </a:solidFill>
              </a:rPr>
              <a:t>2</a:t>
            </a:r>
            <a:r>
              <a:rPr lang="fr-BE" sz="2400" dirty="0" smtClean="0">
                <a:solidFill>
                  <a:srgbClr val="FF0000"/>
                </a:solidFill>
              </a:rPr>
              <a:t> </a:t>
            </a:r>
            <a:r>
              <a:rPr lang="fr-BE" sz="2400" dirty="0">
                <a:solidFill>
                  <a:srgbClr val="FF0000"/>
                </a:solidFill>
              </a:rPr>
              <a:t>obligations </a:t>
            </a:r>
            <a:r>
              <a:rPr lang="fr-BE" sz="2400" dirty="0" smtClean="0"/>
              <a:t>du </a:t>
            </a:r>
            <a:r>
              <a:rPr lang="fr-BE" sz="2400" dirty="0"/>
              <a:t>droit de </a:t>
            </a:r>
            <a:r>
              <a:rPr lang="fr-BE" sz="2400" dirty="0" smtClean="0"/>
              <a:t>l’U.E :</a:t>
            </a:r>
          </a:p>
          <a:p>
            <a:endParaRPr lang="fr-BE" sz="2400" dirty="0" smtClean="0"/>
          </a:p>
          <a:p>
            <a:pPr marL="457200" indent="-457200" algn="just">
              <a:buFont typeface="Wingdings" panose="05000000000000000000" pitchFamily="2" charset="2"/>
              <a:buChar char="Ø"/>
            </a:pPr>
            <a:r>
              <a:rPr lang="fr-BE" sz="2400" dirty="0" smtClean="0"/>
              <a:t>le </a:t>
            </a:r>
            <a:r>
              <a:rPr lang="fr-BE" sz="2400" dirty="0">
                <a:solidFill>
                  <a:srgbClr val="FF0000"/>
                </a:solidFill>
              </a:rPr>
              <a:t>devoir de coopération </a:t>
            </a:r>
            <a:r>
              <a:rPr lang="fr-BE" sz="2400" dirty="0"/>
              <a:t>de l’article </a:t>
            </a:r>
            <a:r>
              <a:rPr lang="fr-BE" sz="2400" dirty="0" smtClean="0">
                <a:solidFill>
                  <a:srgbClr val="FF0000"/>
                </a:solidFill>
              </a:rPr>
              <a:t>4</a:t>
            </a:r>
            <a:r>
              <a:rPr lang="fr-BE" sz="2400" dirty="0">
                <a:solidFill>
                  <a:srgbClr val="FF0000"/>
                </a:solidFill>
              </a:rPr>
              <a:t>.</a:t>
            </a:r>
            <a:r>
              <a:rPr lang="fr-BE" sz="2400" dirty="0" smtClean="0">
                <a:solidFill>
                  <a:srgbClr val="FF0000"/>
                </a:solidFill>
              </a:rPr>
              <a:t> 1 </a:t>
            </a:r>
            <a:r>
              <a:rPr lang="fr-BE" sz="2400" dirty="0" smtClean="0"/>
              <a:t>de la directive : « </a:t>
            </a:r>
            <a:r>
              <a:rPr lang="fr-BE" sz="2400" i="1" dirty="0" smtClean="0"/>
              <a:t>Les E.M </a:t>
            </a:r>
            <a:r>
              <a:rPr lang="fr-BE" sz="2400" i="1" dirty="0"/>
              <a:t>peuvent considérer qu'il appartient au demandeur de présenter, aussi rapidement que possible, tous les éléments nécessaires pour étayer sa demande de protection internationale. Il appartient à </a:t>
            </a:r>
            <a:r>
              <a:rPr lang="fr-BE" sz="2400" i="1" dirty="0" smtClean="0"/>
              <a:t>l’E.M </a:t>
            </a:r>
            <a:r>
              <a:rPr lang="fr-BE" sz="2400" i="1" dirty="0"/>
              <a:t>d'évaluer, </a:t>
            </a:r>
            <a:r>
              <a:rPr lang="fr-BE" sz="2400" i="1" dirty="0">
                <a:solidFill>
                  <a:srgbClr val="FF0000"/>
                </a:solidFill>
              </a:rPr>
              <a:t>en coopération </a:t>
            </a:r>
            <a:r>
              <a:rPr lang="fr-BE" sz="2400" i="1" dirty="0"/>
              <a:t>avec le demandeur, les éléments pertinents de la </a:t>
            </a:r>
            <a:r>
              <a:rPr lang="fr-BE" sz="2400" i="1" dirty="0" smtClean="0"/>
              <a:t>demande</a:t>
            </a:r>
            <a:r>
              <a:rPr lang="fr-BE" sz="2400" dirty="0" smtClean="0"/>
              <a:t> »</a:t>
            </a:r>
            <a:endParaRPr lang="fr-BE" sz="2400" dirty="0"/>
          </a:p>
          <a:p>
            <a:pPr marL="457200" indent="-457200" algn="just">
              <a:buFont typeface="Wingdings" panose="05000000000000000000" pitchFamily="2" charset="2"/>
              <a:buChar char="Ø"/>
            </a:pPr>
            <a:r>
              <a:rPr lang="fr-BE" sz="2400" dirty="0" smtClean="0"/>
              <a:t>et le </a:t>
            </a:r>
            <a:r>
              <a:rPr lang="fr-BE" sz="2400" dirty="0">
                <a:solidFill>
                  <a:srgbClr val="FF0000"/>
                </a:solidFill>
              </a:rPr>
              <a:t>droit</a:t>
            </a:r>
            <a:r>
              <a:rPr lang="fr-BE" sz="2400" dirty="0"/>
              <a:t> pour le </a:t>
            </a:r>
            <a:r>
              <a:rPr lang="fr-BE" sz="2400" dirty="0" smtClean="0"/>
              <a:t>demandeur </a:t>
            </a:r>
            <a:r>
              <a:rPr lang="fr-BE" sz="2400" dirty="0">
                <a:solidFill>
                  <a:srgbClr val="FF0000"/>
                </a:solidFill>
              </a:rPr>
              <a:t>d’être entendu</a:t>
            </a:r>
            <a:r>
              <a:rPr lang="fr-BE" sz="2400" dirty="0"/>
              <a:t> garanti </a:t>
            </a:r>
            <a:r>
              <a:rPr lang="fr-BE" sz="2400" dirty="0" smtClean="0"/>
              <a:t>tant </a:t>
            </a:r>
            <a:r>
              <a:rPr lang="fr-BE" sz="2400" dirty="0"/>
              <a:t>par la directive </a:t>
            </a:r>
            <a:r>
              <a:rPr lang="fr-BE" sz="2400" dirty="0" smtClean="0"/>
              <a:t>2005/85/CE (procédure) que </a:t>
            </a:r>
            <a:r>
              <a:rPr lang="fr-BE" sz="2400" dirty="0"/>
              <a:t>par </a:t>
            </a:r>
            <a:r>
              <a:rPr lang="fr-BE" sz="2400" dirty="0" smtClean="0"/>
              <a:t>l’art. 41.2</a:t>
            </a:r>
            <a:r>
              <a:rPr lang="fr-BE" sz="2400" dirty="0"/>
              <a:t>, a), de la Charte </a:t>
            </a:r>
            <a:r>
              <a:rPr lang="fr-BE" sz="2400" dirty="0" smtClean="0"/>
              <a:t>DF (facette du principe de bonne administration).</a:t>
            </a:r>
            <a:endParaRPr lang="fr-BE" sz="2400" dirty="0"/>
          </a:p>
          <a:p>
            <a:r>
              <a:rPr lang="fr-BE" sz="2400" dirty="0"/>
              <a:t> </a:t>
            </a:r>
          </a:p>
          <a:p>
            <a:endParaRPr lang="fr-BE" sz="2400" dirty="0"/>
          </a:p>
        </p:txBody>
      </p:sp>
    </p:spTree>
    <p:extLst>
      <p:ext uri="{BB962C8B-B14F-4D97-AF65-F5344CB8AC3E}">
        <p14:creationId xmlns:p14="http://schemas.microsoft.com/office/powerpoint/2010/main" val="12634755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(22)</a:t>
            </a:r>
            <a:endParaRPr lang="fr-BE" dirty="0"/>
          </a:p>
        </p:txBody>
      </p:sp>
      <p:sp>
        <p:nvSpPr>
          <p:cNvPr id="3" name="Espace réservé du contenu 2"/>
          <p:cNvSpPr>
            <a:spLocks noGrp="1"/>
          </p:cNvSpPr>
          <p:nvPr>
            <p:ph idx="1"/>
          </p:nvPr>
        </p:nvSpPr>
        <p:spPr>
          <a:xfrm>
            <a:off x="457200" y="1988840"/>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26</a:t>
            </a:fld>
            <a:endParaRPr lang="fr-BE"/>
          </a:p>
        </p:txBody>
      </p:sp>
      <p:sp>
        <p:nvSpPr>
          <p:cNvPr id="5" name="ZoneTexte 4"/>
          <p:cNvSpPr txBox="1"/>
          <p:nvPr/>
        </p:nvSpPr>
        <p:spPr>
          <a:xfrm>
            <a:off x="395536" y="2636912"/>
            <a:ext cx="8424936" cy="3416320"/>
          </a:xfrm>
          <a:prstGeom prst="rect">
            <a:avLst/>
          </a:prstGeom>
          <a:noFill/>
        </p:spPr>
        <p:txBody>
          <a:bodyPr wrap="square" rtlCol="0">
            <a:spAutoFit/>
          </a:bodyPr>
          <a:lstStyle/>
          <a:p>
            <a:pPr marL="457200" indent="-457200" algn="just">
              <a:buFont typeface="+mj-lt"/>
              <a:buAutoNum type="arabicPeriod"/>
            </a:pPr>
            <a:r>
              <a:rPr lang="fr-BE" sz="2400" dirty="0" smtClean="0"/>
              <a:t>S’agissant </a:t>
            </a:r>
            <a:r>
              <a:rPr lang="fr-BE" sz="2400" dirty="0"/>
              <a:t>du </a:t>
            </a:r>
            <a:r>
              <a:rPr lang="fr-BE" sz="2400" dirty="0">
                <a:solidFill>
                  <a:srgbClr val="FF0000"/>
                </a:solidFill>
              </a:rPr>
              <a:t>devoir de </a:t>
            </a:r>
            <a:r>
              <a:rPr lang="fr-BE" sz="2400" dirty="0" smtClean="0">
                <a:solidFill>
                  <a:srgbClr val="FF0000"/>
                </a:solidFill>
              </a:rPr>
              <a:t>coopération, </a:t>
            </a:r>
            <a:r>
              <a:rPr lang="fr-BE" sz="2400" dirty="0"/>
              <a:t>la Cour </a:t>
            </a:r>
            <a:r>
              <a:rPr lang="fr-BE" sz="2400" dirty="0" smtClean="0"/>
              <a:t>juge </a:t>
            </a:r>
            <a:r>
              <a:rPr lang="fr-BE" sz="2400" dirty="0"/>
              <a:t>que celui-ci n’impose </a:t>
            </a:r>
            <a:r>
              <a:rPr lang="fr-BE" sz="2400" dirty="0" smtClean="0">
                <a:solidFill>
                  <a:srgbClr val="FF0000"/>
                </a:solidFill>
              </a:rPr>
              <a:t>nullement</a:t>
            </a:r>
            <a:r>
              <a:rPr lang="fr-BE" sz="2400" dirty="0" smtClean="0"/>
              <a:t> aux </a:t>
            </a:r>
            <a:r>
              <a:rPr lang="fr-BE" sz="2400" dirty="0"/>
              <a:t>États de communiquer </a:t>
            </a:r>
            <a:r>
              <a:rPr lang="fr-BE" sz="2400" dirty="0" smtClean="0"/>
              <a:t>au préalable pour réaction éventuelle les </a:t>
            </a:r>
            <a:r>
              <a:rPr lang="fr-BE" sz="2400" dirty="0"/>
              <a:t>motifs fondant une décision </a:t>
            </a:r>
            <a:r>
              <a:rPr lang="fr-BE" sz="2400" dirty="0" smtClean="0"/>
              <a:t>de refus,  </a:t>
            </a:r>
            <a:r>
              <a:rPr lang="fr-BE" sz="2400" dirty="0"/>
              <a:t>le devoir de coopération </a:t>
            </a:r>
            <a:r>
              <a:rPr lang="fr-BE" sz="2400" dirty="0" smtClean="0"/>
              <a:t>ne visant </a:t>
            </a:r>
            <a:r>
              <a:rPr lang="fr-BE" sz="2400" dirty="0" smtClean="0">
                <a:solidFill>
                  <a:srgbClr val="FF0000"/>
                </a:solidFill>
              </a:rPr>
              <a:t>que</a:t>
            </a:r>
            <a:r>
              <a:rPr lang="fr-BE" sz="2400" dirty="0" smtClean="0"/>
              <a:t> </a:t>
            </a:r>
            <a:r>
              <a:rPr lang="fr-BE" sz="2400" dirty="0"/>
              <a:t>l’</a:t>
            </a:r>
            <a:r>
              <a:rPr lang="fr-BE" sz="2400" i="1" dirty="0"/>
              <a:t>« </a:t>
            </a:r>
            <a:r>
              <a:rPr lang="fr-BE" sz="2400" i="1" dirty="0">
                <a:solidFill>
                  <a:srgbClr val="FF0000"/>
                </a:solidFill>
              </a:rPr>
              <a:t>établissement des circonstances factuelle</a:t>
            </a:r>
            <a:r>
              <a:rPr lang="fr-BE" sz="2400" dirty="0">
                <a:solidFill>
                  <a:srgbClr val="FF0000"/>
                </a:solidFill>
              </a:rPr>
              <a:t> </a:t>
            </a:r>
            <a:r>
              <a:rPr lang="fr-BE" sz="2400" dirty="0"/>
              <a:t>» fondant la demande </a:t>
            </a:r>
            <a:r>
              <a:rPr lang="fr-BE" sz="2400" dirty="0" smtClean="0"/>
              <a:t>d’asile, </a:t>
            </a:r>
            <a:r>
              <a:rPr lang="fr-BE" sz="2400" i="1" dirty="0">
                <a:solidFill>
                  <a:srgbClr val="FF0000"/>
                </a:solidFill>
              </a:rPr>
              <a:t>non</a:t>
            </a:r>
            <a:r>
              <a:rPr lang="fr-BE" sz="2400" dirty="0"/>
              <a:t> </a:t>
            </a:r>
            <a:r>
              <a:rPr lang="fr-BE" sz="2400" dirty="0" smtClean="0"/>
              <a:t>leur  </a:t>
            </a:r>
            <a:r>
              <a:rPr lang="fr-BE" sz="2400" dirty="0"/>
              <a:t>« </a:t>
            </a:r>
            <a:r>
              <a:rPr lang="fr-BE" sz="2400" i="1" dirty="0">
                <a:solidFill>
                  <a:srgbClr val="FF0000"/>
                </a:solidFill>
              </a:rPr>
              <a:t>appréciation juridique</a:t>
            </a:r>
            <a:r>
              <a:rPr lang="fr-BE" sz="2400" dirty="0">
                <a:solidFill>
                  <a:srgbClr val="FF0000"/>
                </a:solidFill>
              </a:rPr>
              <a:t> </a:t>
            </a:r>
            <a:r>
              <a:rPr lang="fr-BE" sz="2400" dirty="0" smtClean="0"/>
              <a:t>», laquelle </a:t>
            </a:r>
            <a:r>
              <a:rPr lang="fr-BE" sz="2400" dirty="0"/>
              <a:t>n’intervient que dans un </a:t>
            </a:r>
            <a:r>
              <a:rPr lang="fr-BE" sz="2400" i="1" dirty="0"/>
              <a:t>second</a:t>
            </a:r>
            <a:r>
              <a:rPr lang="fr-BE" sz="2400" dirty="0"/>
              <a:t> </a:t>
            </a:r>
            <a:r>
              <a:rPr lang="fr-BE" sz="2400" dirty="0" smtClean="0"/>
              <a:t>temps, relève </a:t>
            </a:r>
            <a:r>
              <a:rPr lang="fr-BE" sz="2400" dirty="0"/>
              <a:t>de la « </a:t>
            </a:r>
            <a:r>
              <a:rPr lang="fr-BE" sz="2400" i="1" dirty="0">
                <a:solidFill>
                  <a:srgbClr val="FF0000"/>
                </a:solidFill>
              </a:rPr>
              <a:t>seule responsabilité</a:t>
            </a:r>
            <a:r>
              <a:rPr lang="fr-BE" sz="2400" dirty="0">
                <a:solidFill>
                  <a:srgbClr val="FF0000"/>
                </a:solidFill>
              </a:rPr>
              <a:t> » de </a:t>
            </a:r>
            <a:r>
              <a:rPr lang="fr-BE" sz="2400" dirty="0" smtClean="0">
                <a:solidFill>
                  <a:srgbClr val="FF0000"/>
                </a:solidFill>
              </a:rPr>
              <a:t>l’instance d’asile</a:t>
            </a:r>
            <a:r>
              <a:rPr lang="fr-BE" sz="2400" dirty="0" smtClean="0"/>
              <a:t>, </a:t>
            </a:r>
            <a:r>
              <a:rPr lang="fr-BE" sz="2400" dirty="0"/>
              <a:t>et est donc par là </a:t>
            </a:r>
            <a:r>
              <a:rPr lang="fr-BE" sz="2400" i="1" dirty="0">
                <a:solidFill>
                  <a:srgbClr val="FF0000"/>
                </a:solidFill>
              </a:rPr>
              <a:t>exclue</a:t>
            </a:r>
            <a:r>
              <a:rPr lang="fr-BE" sz="2400" dirty="0"/>
              <a:t> du champ d’application de la «</a:t>
            </a:r>
            <a:r>
              <a:rPr lang="fr-BE" sz="2400" i="1" dirty="0">
                <a:solidFill>
                  <a:srgbClr val="FF0000"/>
                </a:solidFill>
              </a:rPr>
              <a:t>coopération</a:t>
            </a:r>
            <a:r>
              <a:rPr lang="fr-BE" sz="2400" dirty="0"/>
              <a:t> </a:t>
            </a:r>
            <a:r>
              <a:rPr lang="fr-BE" sz="2400" dirty="0" smtClean="0"/>
              <a:t>»;</a:t>
            </a:r>
            <a:endParaRPr lang="fr-BE" sz="2400" dirty="0"/>
          </a:p>
        </p:txBody>
      </p:sp>
    </p:spTree>
    <p:extLst>
      <p:ext uri="{BB962C8B-B14F-4D97-AF65-F5344CB8AC3E}">
        <p14:creationId xmlns:p14="http://schemas.microsoft.com/office/powerpoint/2010/main" val="31928261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(23)</a:t>
            </a:r>
            <a:endParaRPr lang="fr-BE" dirty="0"/>
          </a:p>
        </p:txBody>
      </p:sp>
      <p:sp>
        <p:nvSpPr>
          <p:cNvPr id="3" name="Espace réservé du contenu 2"/>
          <p:cNvSpPr>
            <a:spLocks noGrp="1"/>
          </p:cNvSpPr>
          <p:nvPr>
            <p:ph idx="1"/>
          </p:nvPr>
        </p:nvSpPr>
        <p:spPr>
          <a:xfrm>
            <a:off x="467544" y="1867322"/>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a:t>
            </a:r>
            <a:r>
              <a:rPr lang="en-GB" sz="2600" b="1" baseline="0" dirty="0" smtClean="0"/>
              <a:t> </a:t>
            </a:r>
            <a:r>
              <a:rPr lang="en-GB" sz="2600" b="1" i="1" dirty="0" smtClean="0"/>
              <a:t>M.M</a:t>
            </a: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27</a:t>
            </a:fld>
            <a:endParaRPr lang="fr-BE"/>
          </a:p>
        </p:txBody>
      </p:sp>
      <p:sp>
        <p:nvSpPr>
          <p:cNvPr id="5" name="ZoneTexte 4"/>
          <p:cNvSpPr txBox="1"/>
          <p:nvPr/>
        </p:nvSpPr>
        <p:spPr>
          <a:xfrm>
            <a:off x="344216" y="2348880"/>
            <a:ext cx="8424936" cy="4524315"/>
          </a:xfrm>
          <a:prstGeom prst="rect">
            <a:avLst/>
          </a:prstGeom>
          <a:noFill/>
        </p:spPr>
        <p:txBody>
          <a:bodyPr wrap="square" rtlCol="0">
            <a:spAutoFit/>
          </a:bodyPr>
          <a:lstStyle/>
          <a:p>
            <a:pPr marL="457200" indent="-457200" algn="just">
              <a:buFont typeface="+mj-lt"/>
              <a:buAutoNum type="arabicPeriod" startAt="3"/>
            </a:pPr>
            <a:r>
              <a:rPr lang="fr-BE" sz="2400" dirty="0"/>
              <a:t>l</a:t>
            </a:r>
            <a:r>
              <a:rPr lang="fr-BE" sz="2400" dirty="0" smtClean="0"/>
              <a:t>a Cour précise la </a:t>
            </a:r>
            <a:r>
              <a:rPr lang="fr-BE" sz="2400" dirty="0" smtClean="0">
                <a:solidFill>
                  <a:srgbClr val="FF0000"/>
                </a:solidFill>
              </a:rPr>
              <a:t>part qui incombe à l’instance d’asile dans l’accomplissement  de ce </a:t>
            </a:r>
            <a:r>
              <a:rPr lang="fr-BE" sz="2400" dirty="0">
                <a:solidFill>
                  <a:srgbClr val="FF0000"/>
                </a:solidFill>
              </a:rPr>
              <a:t>devoir </a:t>
            </a:r>
            <a:r>
              <a:rPr lang="fr-BE" sz="2400" dirty="0" smtClean="0">
                <a:solidFill>
                  <a:srgbClr val="FF0000"/>
                </a:solidFill>
              </a:rPr>
              <a:t>conjoint de </a:t>
            </a:r>
            <a:r>
              <a:rPr lang="fr-BE" sz="2400" dirty="0">
                <a:solidFill>
                  <a:srgbClr val="FF0000"/>
                </a:solidFill>
              </a:rPr>
              <a:t>coopération</a:t>
            </a:r>
            <a:r>
              <a:rPr lang="fr-BE" sz="2400" dirty="0"/>
              <a:t> </a:t>
            </a:r>
            <a:r>
              <a:rPr lang="fr-BE" sz="2400" dirty="0" smtClean="0"/>
              <a:t>: </a:t>
            </a:r>
            <a:r>
              <a:rPr lang="fr-BE" sz="2400" dirty="0"/>
              <a:t> </a:t>
            </a:r>
            <a:r>
              <a:rPr lang="fr-FR" sz="2400" dirty="0"/>
              <a:t>« </a:t>
            </a:r>
            <a:r>
              <a:rPr lang="fr-FR" sz="2400" i="1" dirty="0"/>
              <a:t>si, pour quelque raison que ce soit, les éléments fournis par le demandeur </a:t>
            </a:r>
            <a:r>
              <a:rPr lang="fr-FR" sz="2400" dirty="0" smtClean="0"/>
              <a:t>[…]</a:t>
            </a:r>
            <a:r>
              <a:rPr lang="fr-FR" sz="2400" i="1" dirty="0" smtClean="0"/>
              <a:t> </a:t>
            </a:r>
            <a:r>
              <a:rPr lang="fr-FR" sz="2400" i="1" dirty="0"/>
              <a:t>ne sont pas complets, actuels ou pertinents, il est </a:t>
            </a:r>
            <a:r>
              <a:rPr lang="fr-FR" sz="2400" i="1" dirty="0">
                <a:solidFill>
                  <a:srgbClr val="FF0000"/>
                </a:solidFill>
              </a:rPr>
              <a:t>nécessaire que l’État membre concerné coopère activement</a:t>
            </a:r>
            <a:r>
              <a:rPr lang="fr-FR" sz="2400" i="1" dirty="0"/>
              <a:t>, à ce stade de la procédure, avec le demandeur pour permettre la réunion de l’ensemble des éléments de nature à étayer la demande. D’ailleurs, un État membre peut être </a:t>
            </a:r>
            <a:r>
              <a:rPr lang="fr-FR" sz="2400" i="1" dirty="0">
                <a:solidFill>
                  <a:srgbClr val="FF0000"/>
                </a:solidFill>
              </a:rPr>
              <a:t>mieux placé </a:t>
            </a:r>
            <a:r>
              <a:rPr lang="fr-FR" sz="2400" i="1" dirty="0"/>
              <a:t>que le demandeur pour avoir accès à </a:t>
            </a:r>
            <a:r>
              <a:rPr lang="fr-FR" sz="2400" i="1" dirty="0">
                <a:solidFill>
                  <a:srgbClr val="FF0000"/>
                </a:solidFill>
              </a:rPr>
              <a:t>certains</a:t>
            </a:r>
            <a:r>
              <a:rPr lang="fr-FR" sz="2400" i="1" dirty="0"/>
              <a:t> types de documents</a:t>
            </a:r>
            <a:r>
              <a:rPr lang="fr-BE" sz="2400" dirty="0"/>
              <a:t> ».  </a:t>
            </a:r>
          </a:p>
          <a:p>
            <a:r>
              <a:rPr lang="fr-BE" sz="2400" dirty="0"/>
              <a:t> </a:t>
            </a:r>
          </a:p>
          <a:p>
            <a:pPr marL="457200" indent="-457200">
              <a:buFont typeface="+mj-lt"/>
              <a:buAutoNum type="arabicPeriod" startAt="3"/>
            </a:pPr>
            <a:endParaRPr lang="fr-BE" sz="2400" dirty="0"/>
          </a:p>
        </p:txBody>
      </p:sp>
    </p:spTree>
    <p:extLst>
      <p:ext uri="{BB962C8B-B14F-4D97-AF65-F5344CB8AC3E}">
        <p14:creationId xmlns:p14="http://schemas.microsoft.com/office/powerpoint/2010/main" val="26986860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(24)</a:t>
            </a:r>
            <a:endParaRPr lang="fr-BE" dirty="0"/>
          </a:p>
        </p:txBody>
      </p:sp>
      <p:sp>
        <p:nvSpPr>
          <p:cNvPr id="3" name="Espace réservé du contenu 2"/>
          <p:cNvSpPr>
            <a:spLocks noGrp="1"/>
          </p:cNvSpPr>
          <p:nvPr>
            <p:ph idx="1"/>
          </p:nvPr>
        </p:nvSpPr>
        <p:spPr>
          <a:xfrm>
            <a:off x="467544" y="1867322"/>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p>
          <a:p>
            <a:pPr marL="0" indent="0">
              <a:buNone/>
            </a:pP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28</a:t>
            </a:fld>
            <a:endParaRPr lang="fr-BE"/>
          </a:p>
        </p:txBody>
      </p:sp>
      <p:sp>
        <p:nvSpPr>
          <p:cNvPr id="5" name="ZoneTexte 4"/>
          <p:cNvSpPr txBox="1"/>
          <p:nvPr/>
        </p:nvSpPr>
        <p:spPr>
          <a:xfrm>
            <a:off x="344216" y="2636912"/>
            <a:ext cx="8424936" cy="2677656"/>
          </a:xfrm>
          <a:prstGeom prst="rect">
            <a:avLst/>
          </a:prstGeom>
          <a:noFill/>
        </p:spPr>
        <p:txBody>
          <a:bodyPr wrap="square" rtlCol="0">
            <a:spAutoFit/>
          </a:bodyPr>
          <a:lstStyle/>
          <a:p>
            <a:pPr marL="457200" indent="-457200" algn="just">
              <a:buFont typeface="+mj-lt"/>
              <a:buAutoNum type="arabicPeriod" startAt="3"/>
            </a:pPr>
            <a:r>
              <a:rPr lang="fr-BE" sz="2400" dirty="0" smtClean="0"/>
              <a:t>(</a:t>
            </a:r>
            <a:r>
              <a:rPr lang="fr-BE" sz="2400" i="1" dirty="0" smtClean="0"/>
              <a:t>suite</a:t>
            </a:r>
            <a:r>
              <a:rPr lang="fr-BE" sz="2400" dirty="0" smtClean="0"/>
              <a:t>) cette obligation  de coopération active incombant à l’Etat </a:t>
            </a:r>
            <a:r>
              <a:rPr lang="fr-BE" sz="2400" dirty="0"/>
              <a:t>trouve </a:t>
            </a:r>
            <a:r>
              <a:rPr lang="fr-BE" sz="2400" dirty="0" smtClean="0"/>
              <a:t>d’ailleurs appui </a:t>
            </a:r>
            <a:r>
              <a:rPr lang="fr-BE" sz="2400" dirty="0"/>
              <a:t>sur  </a:t>
            </a:r>
            <a:r>
              <a:rPr lang="fr-FR" sz="2400" i="1" dirty="0"/>
              <a:t>« l’article </a:t>
            </a:r>
            <a:r>
              <a:rPr lang="fr-FR" sz="2400" i="1" dirty="0" smtClean="0">
                <a:solidFill>
                  <a:srgbClr val="FF0000"/>
                </a:solidFill>
              </a:rPr>
              <a:t>8</a:t>
            </a:r>
            <a:r>
              <a:rPr lang="fr-FR" sz="2400" i="1" dirty="0">
                <a:solidFill>
                  <a:srgbClr val="FF0000"/>
                </a:solidFill>
              </a:rPr>
              <a:t>.</a:t>
            </a:r>
            <a:r>
              <a:rPr lang="fr-FR" sz="2400" i="1" dirty="0" smtClean="0">
                <a:solidFill>
                  <a:srgbClr val="FF0000"/>
                </a:solidFill>
              </a:rPr>
              <a:t> </a:t>
            </a:r>
            <a:r>
              <a:rPr lang="fr-FR" sz="2400" i="1" dirty="0">
                <a:solidFill>
                  <a:srgbClr val="FF0000"/>
                </a:solidFill>
              </a:rPr>
              <a:t>2</a:t>
            </a:r>
            <a:r>
              <a:rPr lang="fr-FR" sz="2400" i="1" dirty="0" smtClean="0">
                <a:solidFill>
                  <a:srgbClr val="FF0000"/>
                </a:solidFill>
              </a:rPr>
              <a:t>, </a:t>
            </a:r>
            <a:r>
              <a:rPr lang="fr-FR" sz="2400" i="1" dirty="0">
                <a:solidFill>
                  <a:srgbClr val="FF0000"/>
                </a:solidFill>
              </a:rPr>
              <a:t>b</a:t>
            </a:r>
            <a:r>
              <a:rPr lang="fr-FR" sz="2400" i="1" dirty="0"/>
              <a:t>), de la directive </a:t>
            </a:r>
            <a:r>
              <a:rPr lang="fr-FR" sz="2400" i="1" dirty="0" smtClean="0">
                <a:solidFill>
                  <a:srgbClr val="FF0000"/>
                </a:solidFill>
              </a:rPr>
              <a:t>2005/85/CE</a:t>
            </a:r>
            <a:r>
              <a:rPr lang="fr-FR" sz="2400" i="1" dirty="0" smtClean="0"/>
              <a:t> </a:t>
            </a:r>
            <a:r>
              <a:rPr lang="fr-FR" sz="2400" dirty="0" smtClean="0"/>
              <a:t>(procédure), </a:t>
            </a:r>
            <a:r>
              <a:rPr lang="fr-FR" sz="2400" i="1" dirty="0"/>
              <a:t>selon lequel les </a:t>
            </a:r>
            <a:r>
              <a:rPr lang="fr-FR" sz="2400" i="1" dirty="0">
                <a:solidFill>
                  <a:srgbClr val="FF0000"/>
                </a:solidFill>
              </a:rPr>
              <a:t>États membres</a:t>
            </a:r>
            <a:r>
              <a:rPr lang="fr-FR" sz="2400" i="1" dirty="0"/>
              <a:t> veillent à ce que des </a:t>
            </a:r>
            <a:r>
              <a:rPr lang="fr-FR" sz="2400" i="1" dirty="0">
                <a:solidFill>
                  <a:srgbClr val="FF0000"/>
                </a:solidFill>
              </a:rPr>
              <a:t>informations précises et actualisées </a:t>
            </a:r>
            <a:r>
              <a:rPr lang="fr-FR" sz="2400" i="1" dirty="0"/>
              <a:t>soient </a:t>
            </a:r>
            <a:r>
              <a:rPr lang="fr-FR" sz="2400" i="1" dirty="0">
                <a:solidFill>
                  <a:srgbClr val="FF0000"/>
                </a:solidFill>
              </a:rPr>
              <a:t>obtenues</a:t>
            </a:r>
            <a:r>
              <a:rPr lang="fr-FR" sz="2400" i="1" dirty="0"/>
              <a:t> sur la situation générale existant dans les pays d’origine des demandeurs d’asile et, le cas échéant, dans les pays par lesquels ils ont transité </a:t>
            </a:r>
            <a:r>
              <a:rPr lang="fr-FR" sz="2400" dirty="0" smtClean="0"/>
              <a:t>»;</a:t>
            </a:r>
            <a:endParaRPr lang="fr-BE" sz="2400" dirty="0"/>
          </a:p>
        </p:txBody>
      </p:sp>
    </p:spTree>
    <p:extLst>
      <p:ext uri="{BB962C8B-B14F-4D97-AF65-F5344CB8AC3E}">
        <p14:creationId xmlns:p14="http://schemas.microsoft.com/office/powerpoint/2010/main" val="9031945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L’</a:t>
            </a:r>
            <a:r>
              <a:rPr lang="fr-BE" dirty="0" err="1" smtClean="0"/>
              <a:t>inclusiON</a:t>
            </a:r>
            <a:r>
              <a:rPr lang="fr-BE" dirty="0" smtClean="0"/>
              <a:t>-directive 2004/83</a:t>
            </a:r>
            <a:r>
              <a:rPr lang="fr-BE" baseline="0" dirty="0" smtClean="0"/>
              <a:t>  </a:t>
            </a:r>
            <a:r>
              <a:rPr lang="fr-BE" dirty="0" smtClean="0"/>
              <a:t> (25)</a:t>
            </a:r>
            <a:endParaRPr lang="fr-BE" dirty="0"/>
          </a:p>
        </p:txBody>
      </p:sp>
      <p:sp>
        <p:nvSpPr>
          <p:cNvPr id="3" name="Espace réservé du contenu 2"/>
          <p:cNvSpPr>
            <a:spLocks noGrp="1"/>
          </p:cNvSpPr>
          <p:nvPr>
            <p:ph idx="1"/>
          </p:nvPr>
        </p:nvSpPr>
        <p:spPr>
          <a:xfrm>
            <a:off x="467544" y="1867322"/>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p>
          <a:p>
            <a:pPr marL="0" indent="0">
              <a:buNone/>
            </a:pP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29</a:t>
            </a:fld>
            <a:endParaRPr lang="fr-BE"/>
          </a:p>
        </p:txBody>
      </p:sp>
      <p:sp>
        <p:nvSpPr>
          <p:cNvPr id="5" name="ZoneTexte 4"/>
          <p:cNvSpPr txBox="1"/>
          <p:nvPr/>
        </p:nvSpPr>
        <p:spPr>
          <a:xfrm>
            <a:off x="344216" y="2348880"/>
            <a:ext cx="8424936" cy="4154984"/>
          </a:xfrm>
          <a:prstGeom prst="rect">
            <a:avLst/>
          </a:prstGeom>
          <a:noFill/>
        </p:spPr>
        <p:txBody>
          <a:bodyPr wrap="square" rtlCol="0">
            <a:spAutoFit/>
          </a:bodyPr>
          <a:lstStyle/>
          <a:p>
            <a:pPr marL="457200" indent="-457200" algn="just">
              <a:buFont typeface="+mj-lt"/>
              <a:buAutoNum type="arabicPeriod" startAt="4"/>
            </a:pPr>
            <a:r>
              <a:rPr lang="fr-BE" sz="2400" dirty="0" smtClean="0"/>
              <a:t>s’agissant </a:t>
            </a:r>
            <a:r>
              <a:rPr lang="fr-BE" sz="2400" dirty="0"/>
              <a:t>du </a:t>
            </a:r>
            <a:r>
              <a:rPr lang="fr-BE" sz="2400" dirty="0">
                <a:solidFill>
                  <a:srgbClr val="FF0000"/>
                </a:solidFill>
              </a:rPr>
              <a:t>droit à être entendu</a:t>
            </a:r>
            <a:r>
              <a:rPr lang="fr-BE" sz="2400" dirty="0"/>
              <a:t>, </a:t>
            </a:r>
            <a:r>
              <a:rPr lang="fr-BE" sz="2400" dirty="0" smtClean="0"/>
              <a:t> </a:t>
            </a:r>
            <a:r>
              <a:rPr lang="fr-BE" sz="2400" dirty="0"/>
              <a:t>même si  la directive procédure ne le consacre formellement </a:t>
            </a:r>
            <a:r>
              <a:rPr lang="fr-BE" sz="2400" dirty="0" smtClean="0"/>
              <a:t>que </a:t>
            </a:r>
            <a:r>
              <a:rPr lang="fr-BE" sz="2400" dirty="0"/>
              <a:t>dans le cadre d’examen via des procédure à « guichet unique </a:t>
            </a:r>
            <a:r>
              <a:rPr lang="fr-BE" sz="2400" dirty="0" smtClean="0"/>
              <a:t>» [</a:t>
            </a:r>
            <a:r>
              <a:rPr lang="fr-BE" sz="2400" i="1" dirty="0" smtClean="0"/>
              <a:t>quod non </a:t>
            </a:r>
            <a:r>
              <a:rPr lang="fr-BE" sz="2400" dirty="0" smtClean="0"/>
              <a:t>en l’espèce à l’époque en Irlande], </a:t>
            </a:r>
            <a:r>
              <a:rPr lang="fr-BE" sz="2400" dirty="0">
                <a:solidFill>
                  <a:srgbClr val="FF0000"/>
                </a:solidFill>
              </a:rPr>
              <a:t>ce droit à être entendu relève du droit à une bonne administration consacré par l’article 41 de la Charte </a:t>
            </a:r>
            <a:r>
              <a:rPr lang="fr-BE" sz="2400" dirty="0" smtClean="0">
                <a:solidFill>
                  <a:srgbClr val="FF0000"/>
                </a:solidFill>
              </a:rPr>
              <a:t>DF</a:t>
            </a:r>
            <a:r>
              <a:rPr lang="fr-BE" sz="2400" dirty="0" smtClean="0"/>
              <a:t>, </a:t>
            </a:r>
            <a:r>
              <a:rPr lang="fr-BE" sz="2400" dirty="0"/>
              <a:t>lequel </a:t>
            </a:r>
            <a:r>
              <a:rPr lang="fr-BE" sz="2400" dirty="0" smtClean="0"/>
              <a:t>principe est </a:t>
            </a:r>
            <a:r>
              <a:rPr lang="fr-BE" sz="2400" dirty="0">
                <a:solidFill>
                  <a:srgbClr val="FF0000"/>
                </a:solidFill>
              </a:rPr>
              <a:t>« </a:t>
            </a:r>
            <a:r>
              <a:rPr lang="fr-BE" sz="2400" i="1" dirty="0">
                <a:solidFill>
                  <a:srgbClr val="FF0000"/>
                </a:solidFill>
              </a:rPr>
              <a:t>d’application générale</a:t>
            </a:r>
            <a:r>
              <a:rPr lang="fr-BE" sz="2400" dirty="0">
                <a:solidFill>
                  <a:srgbClr val="FF0000"/>
                </a:solidFill>
              </a:rPr>
              <a:t> </a:t>
            </a:r>
            <a:r>
              <a:rPr lang="fr-BE" sz="2400" dirty="0" smtClean="0">
                <a:solidFill>
                  <a:srgbClr val="FF0000"/>
                </a:solidFill>
              </a:rPr>
              <a:t>»; </a:t>
            </a:r>
          </a:p>
          <a:p>
            <a:pPr marL="457200" indent="-457200" algn="just">
              <a:buFont typeface="+mj-lt"/>
              <a:buAutoNum type="arabicPeriod" startAt="5"/>
            </a:pPr>
            <a:r>
              <a:rPr lang="fr-BE" sz="2400" dirty="0" smtClean="0"/>
              <a:t>l’audition </a:t>
            </a:r>
            <a:r>
              <a:rPr lang="fr-BE" sz="2400" dirty="0"/>
              <a:t>du demandeur </a:t>
            </a:r>
            <a:r>
              <a:rPr lang="fr-BE" sz="2400" dirty="0" smtClean="0"/>
              <a:t>réalisée </a:t>
            </a:r>
            <a:r>
              <a:rPr lang="fr-BE" sz="2400" dirty="0"/>
              <a:t>antérieurement lors de l’analyse de la demande d’asile « Genève » </a:t>
            </a:r>
            <a:r>
              <a:rPr lang="fr-BE" sz="2400" dirty="0">
                <a:solidFill>
                  <a:srgbClr val="FF0000"/>
                </a:solidFill>
              </a:rPr>
              <a:t>ne dispense pas </a:t>
            </a:r>
            <a:r>
              <a:rPr lang="fr-BE" sz="2400" dirty="0"/>
              <a:t>l’autorité de d’entendre à nouveau à l’intéressé au sujet de la protection </a:t>
            </a:r>
            <a:r>
              <a:rPr lang="fr-BE" sz="2400" dirty="0" smtClean="0"/>
              <a:t>subsidiaire dont les critères d’éligibilité sont différents;</a:t>
            </a:r>
            <a:endParaRPr lang="fr-BE" sz="2400" dirty="0"/>
          </a:p>
        </p:txBody>
      </p:sp>
    </p:spTree>
    <p:extLst>
      <p:ext uri="{BB962C8B-B14F-4D97-AF65-F5344CB8AC3E}">
        <p14:creationId xmlns:p14="http://schemas.microsoft.com/office/powerpoint/2010/main" val="3869306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1. AVANT-PROPOS</a:t>
            </a:r>
            <a:endParaRPr lang="fr-BE" dirty="0"/>
          </a:p>
        </p:txBody>
      </p:sp>
      <p:sp>
        <p:nvSpPr>
          <p:cNvPr id="3" name="Espace réservé du contenu 2"/>
          <p:cNvSpPr>
            <a:spLocks noGrp="1"/>
          </p:cNvSpPr>
          <p:nvPr>
            <p:ph idx="1"/>
          </p:nvPr>
        </p:nvSpPr>
        <p:spPr/>
        <p:txBody>
          <a:bodyPr>
            <a:normAutofit/>
          </a:bodyPr>
          <a:lstStyle/>
          <a:p>
            <a:pPr marL="0" indent="0">
              <a:buNone/>
            </a:pPr>
            <a:r>
              <a:rPr lang="fr-BE" sz="2400" i="1" dirty="0" smtClean="0"/>
              <a:t>Cfr</a:t>
            </a:r>
            <a:r>
              <a:rPr lang="fr-BE" sz="2400" dirty="0" smtClean="0"/>
              <a:t> conférence,</a:t>
            </a:r>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3</a:t>
            </a:fld>
            <a:endParaRPr lang="fr-BE"/>
          </a:p>
        </p:txBody>
      </p:sp>
    </p:spTree>
    <p:extLst>
      <p:ext uri="{BB962C8B-B14F-4D97-AF65-F5344CB8AC3E}">
        <p14:creationId xmlns:p14="http://schemas.microsoft.com/office/powerpoint/2010/main" val="33726032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(26)</a:t>
            </a:r>
            <a:endParaRPr lang="fr-BE" dirty="0"/>
          </a:p>
        </p:txBody>
      </p:sp>
      <p:sp>
        <p:nvSpPr>
          <p:cNvPr id="3" name="Espace réservé du contenu 2"/>
          <p:cNvSpPr>
            <a:spLocks noGrp="1"/>
          </p:cNvSpPr>
          <p:nvPr>
            <p:ph idx="1"/>
          </p:nvPr>
        </p:nvSpPr>
        <p:spPr>
          <a:xfrm>
            <a:off x="467544" y="1867322"/>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p>
          <a:p>
            <a:pPr marL="0" indent="0">
              <a:buNone/>
            </a:pP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30</a:t>
            </a:fld>
            <a:endParaRPr lang="fr-BE"/>
          </a:p>
        </p:txBody>
      </p:sp>
      <p:sp>
        <p:nvSpPr>
          <p:cNvPr id="5" name="ZoneTexte 4"/>
          <p:cNvSpPr txBox="1"/>
          <p:nvPr/>
        </p:nvSpPr>
        <p:spPr>
          <a:xfrm>
            <a:off x="344216" y="2348880"/>
            <a:ext cx="8424936" cy="3416320"/>
          </a:xfrm>
          <a:prstGeom prst="rect">
            <a:avLst/>
          </a:prstGeom>
          <a:noFill/>
        </p:spPr>
        <p:txBody>
          <a:bodyPr wrap="square" rtlCol="0">
            <a:spAutoFit/>
          </a:bodyPr>
          <a:lstStyle/>
          <a:p>
            <a:pPr marL="457200" indent="-457200">
              <a:buFont typeface="+mj-lt"/>
              <a:buAutoNum type="arabicPeriod" startAt="6"/>
            </a:pPr>
            <a:endParaRPr lang="fr-BE" sz="2400" dirty="0" smtClean="0"/>
          </a:p>
          <a:p>
            <a:pPr marL="457200" indent="-457200" algn="just">
              <a:buFont typeface="+mj-lt"/>
              <a:buAutoNum type="arabicPeriod" startAt="6"/>
            </a:pPr>
            <a:r>
              <a:rPr lang="fr-BE" sz="2400" dirty="0"/>
              <a:t>l</a:t>
            </a:r>
            <a:r>
              <a:rPr lang="fr-BE" sz="2400" dirty="0" smtClean="0"/>
              <a:t>es </a:t>
            </a:r>
            <a:r>
              <a:rPr lang="fr-BE" sz="2400" dirty="0" smtClean="0">
                <a:solidFill>
                  <a:srgbClr val="FF0000"/>
                </a:solidFill>
              </a:rPr>
              <a:t>autres facettes du principe de bonne administration </a:t>
            </a:r>
            <a:r>
              <a:rPr lang="fr-BE" sz="2400" dirty="0" smtClean="0"/>
              <a:t>(outre le droit d’être entendu), </a:t>
            </a:r>
            <a:r>
              <a:rPr lang="fr-BE" sz="2400" dirty="0"/>
              <a:t>à savoir le droit d’accès au dossier et l’obligation pour l’administration de motiver ses décisions en la forme (art. </a:t>
            </a:r>
            <a:r>
              <a:rPr lang="fr-BE" sz="2400" dirty="0" smtClean="0"/>
              <a:t>41</a:t>
            </a:r>
            <a:r>
              <a:rPr lang="fr-BE" sz="2400" dirty="0"/>
              <a:t>.</a:t>
            </a:r>
            <a:r>
              <a:rPr lang="fr-BE" sz="2400" dirty="0" smtClean="0"/>
              <a:t> </a:t>
            </a:r>
            <a:r>
              <a:rPr lang="fr-BE" sz="2400" dirty="0"/>
              <a:t>2 ,2</a:t>
            </a:r>
            <a:r>
              <a:rPr lang="fr-BE" sz="2400" baseline="30000" dirty="0"/>
              <a:t>ème</a:t>
            </a:r>
            <a:r>
              <a:rPr lang="fr-BE" sz="2400" dirty="0"/>
              <a:t> et 3</a:t>
            </a:r>
            <a:r>
              <a:rPr lang="fr-BE" sz="2400" baseline="30000" dirty="0"/>
              <a:t>ème</a:t>
            </a:r>
            <a:r>
              <a:rPr lang="fr-BE" sz="2400" dirty="0"/>
              <a:t> </a:t>
            </a:r>
            <a:r>
              <a:rPr lang="fr-BE" sz="2400" dirty="0" smtClean="0"/>
              <a:t>tirets </a:t>
            </a:r>
            <a:r>
              <a:rPr lang="fr-BE" sz="2400" dirty="0"/>
              <a:t>de la </a:t>
            </a:r>
            <a:r>
              <a:rPr lang="fr-BE" sz="2400" dirty="0" smtClean="0"/>
              <a:t>Charte DF </a:t>
            </a:r>
            <a:r>
              <a:rPr lang="fr-BE" sz="2400" dirty="0" smtClean="0">
                <a:solidFill>
                  <a:srgbClr val="FF0000"/>
                </a:solidFill>
              </a:rPr>
              <a:t>sont aussi d’application</a:t>
            </a:r>
            <a:r>
              <a:rPr lang="fr-BE" sz="2400" dirty="0">
                <a:solidFill>
                  <a:srgbClr val="FF0000"/>
                </a:solidFill>
              </a:rPr>
              <a:t> </a:t>
            </a:r>
            <a:r>
              <a:rPr lang="fr-BE" sz="2400" dirty="0" smtClean="0">
                <a:solidFill>
                  <a:srgbClr val="FF0000"/>
                </a:solidFill>
              </a:rPr>
              <a:t>générale</a:t>
            </a:r>
            <a:r>
              <a:rPr lang="fr-BE" sz="2400" dirty="0" smtClean="0"/>
              <a:t> et doivent donc aussi bénéficier aux </a:t>
            </a:r>
            <a:r>
              <a:rPr lang="fr-BE" sz="2400" dirty="0"/>
              <a:t>demandeurs </a:t>
            </a:r>
            <a:r>
              <a:rPr lang="fr-BE" sz="2400" dirty="0" smtClean="0"/>
              <a:t>d’asile </a:t>
            </a:r>
            <a:r>
              <a:rPr lang="fr-BE" sz="2400" dirty="0">
                <a:solidFill>
                  <a:srgbClr val="FF0000"/>
                </a:solidFill>
              </a:rPr>
              <a:t>indépendamment de ce que prescrit la directive procédure sur ce point</a:t>
            </a:r>
            <a:r>
              <a:rPr lang="fr-BE" sz="2400" dirty="0"/>
              <a:t>.</a:t>
            </a:r>
          </a:p>
          <a:p>
            <a:pPr marL="457200" indent="-457200">
              <a:buFont typeface="+mj-lt"/>
              <a:buAutoNum type="arabicPeriod" startAt="3"/>
            </a:pPr>
            <a:endParaRPr lang="fr-BE" sz="2400" dirty="0"/>
          </a:p>
        </p:txBody>
      </p:sp>
    </p:spTree>
    <p:extLst>
      <p:ext uri="{BB962C8B-B14F-4D97-AF65-F5344CB8AC3E}">
        <p14:creationId xmlns:p14="http://schemas.microsoft.com/office/powerpoint/2010/main" val="29838859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(27)</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en-GB" sz="4700" b="1" dirty="0"/>
              <a:t>CJUE 5 </a:t>
            </a:r>
            <a:r>
              <a:rPr lang="en-GB" sz="4700" b="1" dirty="0" err="1"/>
              <a:t>septembre</a:t>
            </a:r>
            <a:r>
              <a:rPr lang="en-GB" sz="4700" b="1" dirty="0"/>
              <a:t> 2012, C- 77/11 et C-99/11, </a:t>
            </a:r>
            <a:r>
              <a:rPr lang="en-GB" sz="4700" b="1" i="1" dirty="0"/>
              <a:t>Y et Z</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4524315"/>
          </a:xfrm>
          <a:prstGeom prst="rect">
            <a:avLst/>
          </a:prstGeom>
          <a:noFill/>
        </p:spPr>
        <p:txBody>
          <a:bodyPr wrap="square" rtlCol="0">
            <a:spAutoFit/>
          </a:bodyPr>
          <a:lstStyle/>
          <a:p>
            <a:pPr algn="just"/>
            <a:r>
              <a:rPr lang="fr-BE" sz="2400" b="1" dirty="0" smtClean="0"/>
              <a:t>Article 9.1, a) définition générale des </a:t>
            </a:r>
            <a:r>
              <a:rPr lang="fr-BE" sz="2400" b="1" dirty="0">
                <a:solidFill>
                  <a:srgbClr val="FF0000"/>
                </a:solidFill>
              </a:rPr>
              <a:t>actes de persécution</a:t>
            </a:r>
            <a:r>
              <a:rPr lang="fr-BE" sz="2400" dirty="0"/>
              <a:t>, à savoir </a:t>
            </a:r>
            <a:r>
              <a:rPr lang="fr-BE" sz="2400" dirty="0" smtClean="0"/>
              <a:t>des actes</a:t>
            </a:r>
            <a:r>
              <a:rPr lang="fr-BE" sz="2400" dirty="0"/>
              <a:t> </a:t>
            </a:r>
            <a:r>
              <a:rPr lang="fr-BE" sz="2400" dirty="0" smtClean="0"/>
              <a:t>:</a:t>
            </a:r>
          </a:p>
          <a:p>
            <a:pPr algn="just"/>
            <a:endParaRPr lang="fr-BE" sz="2400" dirty="0"/>
          </a:p>
          <a:p>
            <a:pPr algn="just"/>
            <a:r>
              <a:rPr lang="fr-BE" sz="2400" i="1" dirty="0" smtClean="0">
                <a:solidFill>
                  <a:srgbClr val="FF0000"/>
                </a:solidFill>
              </a:rPr>
              <a:t>« suffisamment </a:t>
            </a:r>
            <a:r>
              <a:rPr lang="fr-BE" sz="2400" i="1" dirty="0">
                <a:solidFill>
                  <a:srgbClr val="FF0000"/>
                </a:solidFill>
              </a:rPr>
              <a:t>graves </a:t>
            </a:r>
            <a:r>
              <a:rPr lang="fr-BE" sz="2400" i="1" dirty="0"/>
              <a:t>du fait de leur </a:t>
            </a:r>
            <a:r>
              <a:rPr lang="fr-BE" sz="2400" i="1" dirty="0">
                <a:solidFill>
                  <a:srgbClr val="FF0000"/>
                </a:solidFill>
              </a:rPr>
              <a:t>nature</a:t>
            </a:r>
            <a:r>
              <a:rPr lang="fr-BE" sz="2400" i="1" dirty="0"/>
              <a:t> ou de leur caractère répété pour constituer une violation grave des </a:t>
            </a:r>
            <a:r>
              <a:rPr lang="fr-BE" sz="2400" i="1" dirty="0">
                <a:solidFill>
                  <a:srgbClr val="FF0000"/>
                </a:solidFill>
              </a:rPr>
              <a:t>droits fondamentaux </a:t>
            </a:r>
            <a:r>
              <a:rPr lang="fr-BE" sz="2400" i="1" dirty="0"/>
              <a:t>de l'homme, </a:t>
            </a:r>
            <a:r>
              <a:rPr lang="fr-BE" sz="2400" i="1" dirty="0">
                <a:solidFill>
                  <a:srgbClr val="FF0000"/>
                </a:solidFill>
              </a:rPr>
              <a:t>en particulier </a:t>
            </a:r>
            <a:r>
              <a:rPr lang="fr-BE" sz="2400" i="1" dirty="0"/>
              <a:t>des droits auxquels </a:t>
            </a:r>
            <a:r>
              <a:rPr lang="fr-BE" sz="2400" i="1" dirty="0">
                <a:solidFill>
                  <a:srgbClr val="FF0000"/>
                </a:solidFill>
              </a:rPr>
              <a:t>aucune dérogation </a:t>
            </a:r>
            <a:r>
              <a:rPr lang="fr-BE" sz="2400" i="1" dirty="0"/>
              <a:t>n'est possible en vertu de l'article 15, paragraphe 2, de la </a:t>
            </a:r>
            <a:r>
              <a:rPr lang="fr-BE" sz="2400" i="1" dirty="0" smtClean="0"/>
              <a:t>CEDH</a:t>
            </a:r>
            <a:r>
              <a:rPr lang="fr-BE" sz="2400" dirty="0" smtClean="0"/>
              <a:t> »</a:t>
            </a:r>
            <a:endParaRPr lang="fr-BE" sz="2400" dirty="0"/>
          </a:p>
          <a:p>
            <a:r>
              <a:rPr lang="fr-BE" sz="2400" dirty="0"/>
              <a:t> </a:t>
            </a:r>
            <a:endParaRPr lang="fr-BE" sz="2400" dirty="0" smtClean="0"/>
          </a:p>
          <a:p>
            <a:r>
              <a:rPr lang="fr-BE" sz="2400" dirty="0"/>
              <a:t> </a:t>
            </a:r>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31</a:t>
            </a:fld>
            <a:endParaRPr lang="fr-BE"/>
          </a:p>
        </p:txBody>
      </p:sp>
    </p:spTree>
    <p:extLst>
      <p:ext uri="{BB962C8B-B14F-4D97-AF65-F5344CB8AC3E}">
        <p14:creationId xmlns:p14="http://schemas.microsoft.com/office/powerpoint/2010/main" val="27060327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28)</a:t>
            </a:r>
            <a:endParaRPr lang="fr-BE" dirty="0"/>
          </a:p>
        </p:txBody>
      </p:sp>
      <p:sp>
        <p:nvSpPr>
          <p:cNvPr id="3" name="Espace réservé du contenu 2"/>
          <p:cNvSpPr>
            <a:spLocks noGrp="1"/>
          </p:cNvSpPr>
          <p:nvPr>
            <p:ph idx="1"/>
          </p:nvPr>
        </p:nvSpPr>
        <p:spPr>
          <a:xfrm>
            <a:off x="457200" y="1988841"/>
            <a:ext cx="8229600" cy="648072"/>
          </a:xfrm>
        </p:spPr>
        <p:txBody>
          <a:bodyPr>
            <a:normAutofit fontScale="47500" lnSpcReduction="20000"/>
          </a:bodyPr>
          <a:lstStyle/>
          <a:p>
            <a:pPr marL="0" indent="0">
              <a:buNone/>
            </a:pPr>
            <a:r>
              <a:rPr lang="en-GB" sz="5500" b="1" dirty="0" smtClean="0"/>
              <a:t>CJUE 5 </a:t>
            </a:r>
            <a:r>
              <a:rPr lang="en-GB" sz="5500" b="1" dirty="0" err="1" smtClean="0"/>
              <a:t>septembre</a:t>
            </a:r>
            <a:r>
              <a:rPr lang="en-GB" sz="5500" b="1" dirty="0" smtClean="0"/>
              <a:t> 2012, C- 77/11 et C-99/11, </a:t>
            </a:r>
            <a:r>
              <a:rPr lang="en-GB" sz="5500" b="1" i="1" dirty="0" smtClean="0"/>
              <a:t>Y et Z</a:t>
            </a:r>
          </a:p>
          <a:p>
            <a:pPr marL="0" indent="0">
              <a:buNone/>
            </a:pPr>
            <a:r>
              <a:rPr lang="sv-SE" sz="2800" b="1" dirty="0" smtClean="0"/>
              <a:t> </a:t>
            </a:r>
            <a:endParaRPr lang="sv-SE" sz="2800" b="1" dirty="0"/>
          </a:p>
          <a:p>
            <a:endParaRPr lang="fr-BE" dirty="0"/>
          </a:p>
        </p:txBody>
      </p:sp>
      <p:sp>
        <p:nvSpPr>
          <p:cNvPr id="4" name="ZoneTexte 3"/>
          <p:cNvSpPr txBox="1"/>
          <p:nvPr/>
        </p:nvSpPr>
        <p:spPr>
          <a:xfrm>
            <a:off x="395536" y="2636912"/>
            <a:ext cx="8568952" cy="3785652"/>
          </a:xfrm>
          <a:prstGeom prst="rect">
            <a:avLst/>
          </a:prstGeom>
          <a:noFill/>
        </p:spPr>
        <p:txBody>
          <a:bodyPr wrap="square" rtlCol="0">
            <a:spAutoFit/>
          </a:bodyPr>
          <a:lstStyle/>
          <a:p>
            <a:r>
              <a:rPr lang="fr-BE" sz="2400" dirty="0"/>
              <a:t> </a:t>
            </a:r>
            <a:endParaRPr lang="fr-BE" sz="2400" dirty="0" smtClean="0"/>
          </a:p>
          <a:p>
            <a:r>
              <a:rPr lang="fr-BE" sz="2400" dirty="0" smtClean="0"/>
              <a:t>Le </a:t>
            </a:r>
            <a:r>
              <a:rPr lang="fr-BE" sz="2400" i="1" dirty="0" err="1" smtClean="0"/>
              <a:t>Bundesvervaltungsgericht</a:t>
            </a:r>
            <a:r>
              <a:rPr lang="fr-BE" sz="2400" dirty="0" smtClean="0"/>
              <a:t> </a:t>
            </a:r>
            <a:r>
              <a:rPr lang="fr-BE" sz="2400" dirty="0"/>
              <a:t>allemand </a:t>
            </a:r>
            <a:r>
              <a:rPr lang="fr-BE" sz="2400" dirty="0" smtClean="0"/>
              <a:t> pose </a:t>
            </a:r>
            <a:r>
              <a:rPr lang="fr-BE" sz="2400" dirty="0" smtClean="0">
                <a:solidFill>
                  <a:srgbClr val="FF0000"/>
                </a:solidFill>
              </a:rPr>
              <a:t>3 questions</a:t>
            </a:r>
            <a:r>
              <a:rPr lang="fr-BE" sz="2400" dirty="0" smtClean="0"/>
              <a:t> à la CJUE: </a:t>
            </a:r>
            <a:endParaRPr lang="fr-BE" sz="2400" dirty="0"/>
          </a:p>
          <a:p>
            <a:r>
              <a:rPr lang="fr-BE" sz="2400" dirty="0"/>
              <a:t> </a:t>
            </a:r>
          </a:p>
          <a:p>
            <a:pPr marL="457200" indent="-457200" algn="just">
              <a:buFont typeface="+mj-lt"/>
              <a:buAutoNum type="arabicPeriod"/>
            </a:pPr>
            <a:r>
              <a:rPr lang="fr-BE" sz="2400" dirty="0"/>
              <a:t>L</a:t>
            </a:r>
            <a:r>
              <a:rPr lang="fr-BE" sz="2400" dirty="0" smtClean="0"/>
              <a:t>a </a:t>
            </a:r>
            <a:r>
              <a:rPr lang="fr-BE" sz="2400" dirty="0"/>
              <a:t>directive 2004/83/CE  </a:t>
            </a:r>
            <a:r>
              <a:rPr lang="fr-BE" sz="2400" dirty="0" smtClean="0"/>
              <a:t>considère-t-elle </a:t>
            </a:r>
            <a:r>
              <a:rPr lang="fr-BE" sz="2400" dirty="0"/>
              <a:t>que </a:t>
            </a:r>
            <a:r>
              <a:rPr lang="fr-BE" sz="2400" dirty="0">
                <a:solidFill>
                  <a:srgbClr val="FF0000"/>
                </a:solidFill>
              </a:rPr>
              <a:t>toute</a:t>
            </a:r>
            <a:r>
              <a:rPr lang="fr-BE" sz="2400" dirty="0"/>
              <a:t> violation de l'article 9 CEDH consacrant la liberté de religion constitue une persécution au sens de la directive, </a:t>
            </a:r>
            <a:r>
              <a:rPr lang="fr-BE" sz="2400" u="sng" dirty="0">
                <a:solidFill>
                  <a:srgbClr val="FF0000"/>
                </a:solidFill>
              </a:rPr>
              <a:t>ou</a:t>
            </a:r>
            <a:r>
              <a:rPr lang="fr-BE" sz="2400" dirty="0"/>
              <a:t> </a:t>
            </a:r>
            <a:r>
              <a:rPr lang="fr-BE" sz="2400" dirty="0" smtClean="0"/>
              <a:t>la directive </a:t>
            </a:r>
            <a:r>
              <a:rPr lang="fr-BE" sz="2400" dirty="0"/>
              <a:t>ne </a:t>
            </a:r>
            <a:r>
              <a:rPr lang="fr-BE" sz="2400" dirty="0" smtClean="0"/>
              <a:t>protège-t-elle </a:t>
            </a:r>
            <a:r>
              <a:rPr lang="fr-BE" sz="2400" dirty="0"/>
              <a:t>que le </a:t>
            </a:r>
            <a:r>
              <a:rPr lang="fr-BE" sz="2400" dirty="0" smtClean="0">
                <a:solidFill>
                  <a:srgbClr val="FF0000"/>
                </a:solidFill>
              </a:rPr>
              <a:t>«</a:t>
            </a:r>
            <a:r>
              <a:rPr lang="fr-BE" sz="2400" i="1" dirty="0" smtClean="0">
                <a:solidFill>
                  <a:srgbClr val="FF0000"/>
                </a:solidFill>
              </a:rPr>
              <a:t>noyau dur</a:t>
            </a:r>
            <a:r>
              <a:rPr lang="fr-BE" sz="2400" dirty="0" smtClean="0">
                <a:solidFill>
                  <a:srgbClr val="FF0000"/>
                </a:solidFill>
              </a:rPr>
              <a:t> »</a:t>
            </a:r>
            <a:r>
              <a:rPr lang="fr-BE" sz="2400" dirty="0" smtClean="0"/>
              <a:t> </a:t>
            </a:r>
            <a:r>
              <a:rPr lang="fr-BE" sz="2400" dirty="0"/>
              <a:t>de la liberté de </a:t>
            </a:r>
            <a:r>
              <a:rPr lang="fr-BE" sz="2400" dirty="0" smtClean="0"/>
              <a:t>religion?</a:t>
            </a:r>
            <a:endParaRPr lang="fr-BE" sz="2400" dirty="0"/>
          </a:p>
          <a:p>
            <a:r>
              <a:rPr lang="fr-BE" sz="2400" dirty="0"/>
              <a:t> </a:t>
            </a:r>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32</a:t>
            </a:fld>
            <a:endParaRPr lang="fr-BE"/>
          </a:p>
        </p:txBody>
      </p:sp>
    </p:spTree>
    <p:extLst>
      <p:ext uri="{BB962C8B-B14F-4D97-AF65-F5344CB8AC3E}">
        <p14:creationId xmlns:p14="http://schemas.microsoft.com/office/powerpoint/2010/main" val="24743472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   (29)</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en-GB" sz="10400" b="1" dirty="0"/>
              <a:t>CJUE 5 </a:t>
            </a:r>
            <a:r>
              <a:rPr lang="en-GB" sz="10400" b="1" dirty="0" err="1"/>
              <a:t>septembre</a:t>
            </a:r>
            <a:r>
              <a:rPr lang="en-GB" sz="10400" b="1" dirty="0"/>
              <a:t> 2012, C- 77/11 et C-99/11, </a:t>
            </a:r>
            <a:r>
              <a:rPr lang="en-GB" sz="10400" b="1" i="1" dirty="0"/>
              <a:t>Y et Z</a:t>
            </a:r>
          </a:p>
          <a:p>
            <a:pPr marL="0" indent="0">
              <a:buNone/>
            </a:pPr>
            <a:endParaRPr lang="en-GB" sz="55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611560" y="2492896"/>
            <a:ext cx="8064896" cy="3785652"/>
          </a:xfrm>
          <a:prstGeom prst="rect">
            <a:avLst/>
          </a:prstGeom>
          <a:noFill/>
        </p:spPr>
        <p:txBody>
          <a:bodyPr wrap="square" rtlCol="0">
            <a:spAutoFit/>
          </a:bodyPr>
          <a:lstStyle/>
          <a:p>
            <a:r>
              <a:rPr lang="fr-BE" sz="2400" dirty="0"/>
              <a:t> </a:t>
            </a:r>
          </a:p>
          <a:p>
            <a:pPr marL="457200" indent="-457200" algn="just">
              <a:buFont typeface="+mj-lt"/>
              <a:buAutoNum type="arabicPeriod" startAt="2"/>
            </a:pPr>
            <a:r>
              <a:rPr lang="fr-BE" sz="2400" dirty="0"/>
              <a:t>D</a:t>
            </a:r>
            <a:r>
              <a:rPr lang="fr-BE" sz="2400" dirty="0" smtClean="0"/>
              <a:t>ans</a:t>
            </a:r>
            <a:r>
              <a:rPr lang="fr-BE" sz="2400" dirty="0" smtClean="0">
                <a:solidFill>
                  <a:srgbClr val="FF0000"/>
                </a:solidFill>
              </a:rPr>
              <a:t> </a:t>
            </a:r>
            <a:r>
              <a:rPr lang="fr-BE" sz="2400" dirty="0">
                <a:solidFill>
                  <a:srgbClr val="FF0000"/>
                </a:solidFill>
              </a:rPr>
              <a:t>l'hypothèse </a:t>
            </a:r>
            <a:r>
              <a:rPr lang="fr-BE" sz="2400" dirty="0"/>
              <a:t>où la directive ne protège </a:t>
            </a:r>
            <a:r>
              <a:rPr lang="fr-BE" sz="2400" dirty="0">
                <a:solidFill>
                  <a:srgbClr val="FF0000"/>
                </a:solidFill>
              </a:rPr>
              <a:t>que</a:t>
            </a:r>
            <a:r>
              <a:rPr lang="fr-BE" sz="2400" dirty="0"/>
              <a:t> le </a:t>
            </a:r>
            <a:r>
              <a:rPr lang="fr-BE" sz="2400" dirty="0" smtClean="0"/>
              <a:t> </a:t>
            </a:r>
            <a:r>
              <a:rPr lang="fr-BE" sz="2400" dirty="0" smtClean="0">
                <a:solidFill>
                  <a:srgbClr val="FF0000"/>
                </a:solidFill>
              </a:rPr>
              <a:t>«</a:t>
            </a:r>
            <a:r>
              <a:rPr lang="fr-BE" sz="2400" i="1" dirty="0" smtClean="0">
                <a:solidFill>
                  <a:srgbClr val="FF0000"/>
                </a:solidFill>
              </a:rPr>
              <a:t>noyau dur</a:t>
            </a:r>
            <a:r>
              <a:rPr lang="fr-BE" sz="2400" dirty="0" smtClean="0">
                <a:solidFill>
                  <a:srgbClr val="FF0000"/>
                </a:solidFill>
              </a:rPr>
              <a:t>» </a:t>
            </a:r>
            <a:r>
              <a:rPr lang="fr-BE" sz="2400" dirty="0"/>
              <a:t>de la liberté de religion, </a:t>
            </a:r>
            <a:r>
              <a:rPr lang="fr-BE" sz="2400" dirty="0" smtClean="0"/>
              <a:t>ce </a:t>
            </a:r>
            <a:r>
              <a:rPr lang="fr-BE" sz="2400" dirty="0">
                <a:solidFill>
                  <a:srgbClr val="FF0000"/>
                </a:solidFill>
              </a:rPr>
              <a:t>«</a:t>
            </a:r>
            <a:r>
              <a:rPr lang="fr-BE" sz="2400" i="1" dirty="0">
                <a:solidFill>
                  <a:srgbClr val="FF0000"/>
                </a:solidFill>
              </a:rPr>
              <a:t>noyau dur</a:t>
            </a:r>
            <a:r>
              <a:rPr lang="fr-BE" sz="2400" dirty="0">
                <a:solidFill>
                  <a:srgbClr val="FF0000"/>
                </a:solidFill>
              </a:rPr>
              <a:t>»</a:t>
            </a:r>
            <a:r>
              <a:rPr lang="fr-BE" sz="2400" dirty="0" smtClean="0"/>
              <a:t> vise-t-il </a:t>
            </a:r>
            <a:r>
              <a:rPr lang="fr-BE" sz="2400" dirty="0"/>
              <a:t>uniquement la manifestation et la pratique de la religion dans le cadre </a:t>
            </a:r>
            <a:r>
              <a:rPr lang="fr-BE" sz="2400" dirty="0">
                <a:solidFill>
                  <a:srgbClr val="FF0000"/>
                </a:solidFill>
              </a:rPr>
              <a:t>privé</a:t>
            </a:r>
            <a:r>
              <a:rPr lang="fr-BE" sz="2400" dirty="0"/>
              <a:t>, </a:t>
            </a:r>
            <a:r>
              <a:rPr lang="fr-BE" sz="2400" u="sng" dirty="0">
                <a:solidFill>
                  <a:srgbClr val="FF0000"/>
                </a:solidFill>
              </a:rPr>
              <a:t>ou</a:t>
            </a:r>
            <a:r>
              <a:rPr lang="fr-BE" sz="2400" dirty="0"/>
              <a:t> </a:t>
            </a:r>
            <a:r>
              <a:rPr lang="fr-BE" sz="2400" dirty="0" smtClean="0"/>
              <a:t>s’étend-il </a:t>
            </a:r>
            <a:r>
              <a:rPr lang="fr-BE" sz="2400" dirty="0"/>
              <a:t>à l'exercice </a:t>
            </a:r>
            <a:r>
              <a:rPr lang="fr-BE" sz="2400" dirty="0">
                <a:solidFill>
                  <a:srgbClr val="FF0000"/>
                </a:solidFill>
              </a:rPr>
              <a:t>en public </a:t>
            </a:r>
            <a:r>
              <a:rPr lang="fr-BE" sz="2400" dirty="0"/>
              <a:t>de la </a:t>
            </a:r>
            <a:r>
              <a:rPr lang="fr-BE" sz="2400" dirty="0" smtClean="0"/>
              <a:t>religion?</a:t>
            </a:r>
          </a:p>
          <a:p>
            <a:pPr marL="457200" indent="-457200" algn="just">
              <a:buFont typeface="+mj-lt"/>
              <a:buAutoNum type="arabicPeriod" startAt="2"/>
            </a:pPr>
            <a:r>
              <a:rPr lang="fr-BE" sz="2400" dirty="0"/>
              <a:t>L</a:t>
            </a:r>
            <a:r>
              <a:rPr lang="fr-BE" sz="2400" dirty="0" smtClean="0"/>
              <a:t>a </a:t>
            </a:r>
            <a:r>
              <a:rPr lang="fr-BE" sz="2400" dirty="0"/>
              <a:t>directive </a:t>
            </a:r>
            <a:r>
              <a:rPr lang="fr-BE" sz="2400" dirty="0" smtClean="0"/>
              <a:t>permet-elle </a:t>
            </a:r>
            <a:r>
              <a:rPr lang="fr-BE" sz="2400" dirty="0"/>
              <a:t>de considérer que </a:t>
            </a:r>
            <a:r>
              <a:rPr lang="fr-BE" sz="2400" dirty="0" smtClean="0"/>
              <a:t>le demandeur d’asile </a:t>
            </a:r>
            <a:r>
              <a:rPr lang="fr-BE" sz="2400" dirty="0"/>
              <a:t>devrait </a:t>
            </a:r>
            <a:r>
              <a:rPr lang="fr-BE" sz="2400" dirty="0">
                <a:solidFill>
                  <a:srgbClr val="FF0000"/>
                </a:solidFill>
              </a:rPr>
              <a:t>renoncer</a:t>
            </a:r>
            <a:r>
              <a:rPr lang="fr-BE" sz="2400" dirty="0"/>
              <a:t> aux pratiques religieuses qui l'exposerait à un danger pour sa vie, sa liberté, ou son intégrité </a:t>
            </a:r>
            <a:r>
              <a:rPr lang="fr-BE" sz="2400" dirty="0" smtClean="0"/>
              <a:t>physique</a:t>
            </a:r>
            <a:r>
              <a:rPr lang="fr-BE" sz="2400" dirty="0"/>
              <a:t>?</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33</a:t>
            </a:fld>
            <a:endParaRPr lang="fr-BE"/>
          </a:p>
        </p:txBody>
      </p:sp>
    </p:spTree>
    <p:extLst>
      <p:ext uri="{BB962C8B-B14F-4D97-AF65-F5344CB8AC3E}">
        <p14:creationId xmlns:p14="http://schemas.microsoft.com/office/powerpoint/2010/main" val="11259692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a:t>
            </a:r>
            <a:r>
              <a:rPr lang="fr-BE" baseline="0" dirty="0" smtClean="0"/>
              <a:t>   </a:t>
            </a:r>
            <a:r>
              <a:rPr lang="fr-BE" dirty="0" smtClean="0"/>
              <a:t>(30)</a:t>
            </a:r>
            <a:endParaRPr lang="fr-BE" dirty="0"/>
          </a:p>
        </p:txBody>
      </p:sp>
      <p:sp>
        <p:nvSpPr>
          <p:cNvPr id="3" name="Espace réservé du contenu 2"/>
          <p:cNvSpPr>
            <a:spLocks noGrp="1"/>
          </p:cNvSpPr>
          <p:nvPr>
            <p:ph idx="1"/>
          </p:nvPr>
        </p:nvSpPr>
        <p:spPr>
          <a:xfrm>
            <a:off x="457200" y="1988841"/>
            <a:ext cx="8229600" cy="648072"/>
          </a:xfrm>
        </p:spPr>
        <p:txBody>
          <a:bodyPr>
            <a:normAutofit fontScale="47500" lnSpcReduction="20000"/>
          </a:bodyPr>
          <a:lstStyle/>
          <a:p>
            <a:pPr marL="0" indent="0">
              <a:buNone/>
            </a:pPr>
            <a:r>
              <a:rPr lang="en-GB" sz="5500" b="1" dirty="0" smtClean="0"/>
              <a:t>CJUE 5 </a:t>
            </a:r>
            <a:r>
              <a:rPr lang="en-GB" sz="5500" b="1" dirty="0" err="1" smtClean="0"/>
              <a:t>septembre</a:t>
            </a:r>
            <a:r>
              <a:rPr lang="en-GB" sz="5500" b="1" dirty="0" smtClean="0"/>
              <a:t> 2012, C- </a:t>
            </a:r>
            <a:r>
              <a:rPr lang="en-GB" sz="5500" b="1" dirty="0"/>
              <a:t>71/11 et C-99/11, </a:t>
            </a:r>
            <a:r>
              <a:rPr lang="en-GB" sz="5500" b="1" i="1" dirty="0"/>
              <a:t>Y et Z</a:t>
            </a:r>
            <a:endParaRPr lang="en-GB" sz="5500" b="1" i="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3785652"/>
          </a:xfrm>
          <a:prstGeom prst="rect">
            <a:avLst/>
          </a:prstGeom>
          <a:noFill/>
        </p:spPr>
        <p:txBody>
          <a:bodyPr wrap="square" rtlCol="0">
            <a:spAutoFit/>
          </a:bodyPr>
          <a:lstStyle/>
          <a:p>
            <a:r>
              <a:rPr lang="fr-BE" sz="2400" dirty="0"/>
              <a:t>  </a:t>
            </a:r>
            <a:r>
              <a:rPr lang="fr-BE" sz="2400" dirty="0" smtClean="0"/>
              <a:t>La Cour </a:t>
            </a:r>
            <a:r>
              <a:rPr lang="fr-BE" sz="2400" dirty="0" smtClean="0">
                <a:solidFill>
                  <a:srgbClr val="FF0000"/>
                </a:solidFill>
              </a:rPr>
              <a:t>répond</a:t>
            </a:r>
            <a:r>
              <a:rPr lang="fr-BE" sz="2400" dirty="0" smtClean="0"/>
              <a:t> </a:t>
            </a:r>
            <a:r>
              <a:rPr lang="fr-BE" sz="2400" dirty="0"/>
              <a:t>que:</a:t>
            </a:r>
            <a:endParaRPr lang="fr-BE" sz="2400" dirty="0" smtClean="0"/>
          </a:p>
          <a:p>
            <a:endParaRPr lang="fr-BE" sz="2400" dirty="0"/>
          </a:p>
          <a:p>
            <a:pPr marL="457200" indent="-457200">
              <a:buFont typeface="+mj-lt"/>
              <a:buAutoNum type="arabicPeriod"/>
            </a:pPr>
            <a:r>
              <a:rPr lang="fr-BE" sz="2400" dirty="0" smtClean="0"/>
              <a:t>toute </a:t>
            </a:r>
            <a:r>
              <a:rPr lang="fr-BE" sz="2400" dirty="0"/>
              <a:t>atteinte à la liberté de religion </a:t>
            </a:r>
            <a:r>
              <a:rPr lang="fr-BE" sz="2400" dirty="0">
                <a:solidFill>
                  <a:srgbClr val="FF0000"/>
                </a:solidFill>
              </a:rPr>
              <a:t>ne</a:t>
            </a:r>
            <a:r>
              <a:rPr lang="fr-BE" sz="2400" dirty="0"/>
              <a:t> constitue </a:t>
            </a:r>
            <a:r>
              <a:rPr lang="fr-BE" sz="2400" dirty="0">
                <a:solidFill>
                  <a:srgbClr val="FF0000"/>
                </a:solidFill>
              </a:rPr>
              <a:t>pas en soi </a:t>
            </a:r>
            <a:r>
              <a:rPr lang="fr-BE" sz="2400" dirty="0"/>
              <a:t>une persécution au sens de la </a:t>
            </a:r>
            <a:r>
              <a:rPr lang="fr-BE" sz="2400" dirty="0" smtClean="0"/>
              <a:t>directive, seules </a:t>
            </a:r>
            <a:r>
              <a:rPr lang="fr-BE" sz="2400" dirty="0">
                <a:solidFill>
                  <a:srgbClr val="FF0000"/>
                </a:solidFill>
              </a:rPr>
              <a:t>certaines formes</a:t>
            </a:r>
            <a:r>
              <a:rPr lang="fr-BE" sz="2400" dirty="0"/>
              <a:t> </a:t>
            </a:r>
            <a:r>
              <a:rPr lang="fr-BE" sz="2400" dirty="0">
                <a:solidFill>
                  <a:srgbClr val="FF0000"/>
                </a:solidFill>
              </a:rPr>
              <a:t>d’atteintes graves </a:t>
            </a:r>
            <a:r>
              <a:rPr lang="fr-BE" sz="2400" dirty="0"/>
              <a:t>à la liberté de religion peuvent constituer un acte de </a:t>
            </a:r>
            <a:r>
              <a:rPr lang="fr-BE" sz="2400" dirty="0" smtClean="0"/>
              <a:t>persécution; </a:t>
            </a:r>
            <a:r>
              <a:rPr lang="fr-BE" sz="2400" dirty="0"/>
              <a:t> </a:t>
            </a:r>
            <a:endParaRPr lang="fr-BE" sz="2400" dirty="0" smtClean="0"/>
          </a:p>
          <a:p>
            <a:pPr marL="457200" indent="-457200">
              <a:buFont typeface="+mj-lt"/>
              <a:buAutoNum type="arabicPeriod"/>
            </a:pPr>
            <a:endParaRPr lang="fr-BE" sz="2400" dirty="0"/>
          </a:p>
          <a:p>
            <a:pPr marL="457200" indent="-457200">
              <a:buFont typeface="+mj-lt"/>
              <a:buAutoNum type="arabicPeriod"/>
            </a:pPr>
            <a:r>
              <a:rPr lang="fr-BE" sz="2400" dirty="0" smtClean="0"/>
              <a:t>il </a:t>
            </a:r>
            <a:r>
              <a:rPr lang="fr-BE" sz="2400" dirty="0"/>
              <a:t>n’y a persécution que si l’atteinte portée à la liberté de religion est </a:t>
            </a:r>
            <a:r>
              <a:rPr lang="fr-BE" sz="2400" dirty="0">
                <a:solidFill>
                  <a:srgbClr val="FF0000"/>
                </a:solidFill>
              </a:rPr>
              <a:t>suffisamment grave et </a:t>
            </a:r>
            <a:r>
              <a:rPr lang="fr-BE" sz="2400" dirty="0"/>
              <a:t>si elle affecte la personne concernée d’une </a:t>
            </a:r>
            <a:r>
              <a:rPr lang="fr-BE" sz="2400" dirty="0">
                <a:solidFill>
                  <a:srgbClr val="FF0000"/>
                </a:solidFill>
              </a:rPr>
              <a:t>manière </a:t>
            </a:r>
            <a:r>
              <a:rPr lang="fr-BE" sz="2400" dirty="0" smtClean="0">
                <a:solidFill>
                  <a:srgbClr val="FF0000"/>
                </a:solidFill>
              </a:rPr>
              <a:t>significative</a:t>
            </a:r>
            <a:r>
              <a:rPr lang="fr-BE" sz="2400" dirty="0" smtClean="0"/>
              <a:t>;</a:t>
            </a: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34</a:t>
            </a:fld>
            <a:endParaRPr lang="fr-BE" dirty="0"/>
          </a:p>
        </p:txBody>
      </p:sp>
    </p:spTree>
    <p:extLst>
      <p:ext uri="{BB962C8B-B14F-4D97-AF65-F5344CB8AC3E}">
        <p14:creationId xmlns:p14="http://schemas.microsoft.com/office/powerpoint/2010/main" val="15280668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   (31)</a:t>
            </a:r>
            <a:endParaRPr lang="fr-BE" dirty="0"/>
          </a:p>
        </p:txBody>
      </p:sp>
      <p:sp>
        <p:nvSpPr>
          <p:cNvPr id="3" name="Espace réservé du contenu 2"/>
          <p:cNvSpPr>
            <a:spLocks noGrp="1"/>
          </p:cNvSpPr>
          <p:nvPr>
            <p:ph idx="1"/>
          </p:nvPr>
        </p:nvSpPr>
        <p:spPr>
          <a:xfrm>
            <a:off x="457200" y="1988841"/>
            <a:ext cx="8229600" cy="648072"/>
          </a:xfrm>
        </p:spPr>
        <p:txBody>
          <a:bodyPr>
            <a:normAutofit fontScale="47500" lnSpcReduction="20000"/>
          </a:bodyPr>
          <a:lstStyle/>
          <a:p>
            <a:pPr marL="0" indent="0">
              <a:buNone/>
            </a:pPr>
            <a:r>
              <a:rPr lang="en-GB" sz="5500" b="1" dirty="0" smtClean="0"/>
              <a:t>CJUE </a:t>
            </a:r>
            <a:r>
              <a:rPr lang="en-GB" sz="5500" b="1" dirty="0"/>
              <a:t> </a:t>
            </a:r>
            <a:r>
              <a:rPr lang="en-GB" sz="5500" b="1" dirty="0" smtClean="0"/>
              <a:t>5 </a:t>
            </a:r>
            <a:r>
              <a:rPr lang="en-GB" sz="5500" b="1" dirty="0" err="1" smtClean="0"/>
              <a:t>septembre</a:t>
            </a:r>
            <a:r>
              <a:rPr lang="en-GB" sz="5500" b="1" dirty="0" smtClean="0"/>
              <a:t> 2012 C- 77/11 </a:t>
            </a:r>
            <a:r>
              <a:rPr lang="en-GB" sz="5500" b="1" dirty="0"/>
              <a:t>et C-99/11, Y et Z</a:t>
            </a:r>
            <a:endParaRPr lang="en-GB" sz="55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3785652"/>
          </a:xfrm>
          <a:prstGeom prst="rect">
            <a:avLst/>
          </a:prstGeom>
          <a:noFill/>
        </p:spPr>
        <p:txBody>
          <a:bodyPr wrap="square" rtlCol="0">
            <a:spAutoFit/>
          </a:bodyPr>
          <a:lstStyle/>
          <a:p>
            <a:pPr marL="457200" indent="-457200" algn="just">
              <a:buFont typeface="+mj-lt"/>
              <a:buAutoNum type="arabicPeriod" startAt="3"/>
            </a:pPr>
            <a:r>
              <a:rPr lang="fr-BE" sz="2400" dirty="0" smtClean="0"/>
              <a:t>«</a:t>
            </a:r>
            <a:r>
              <a:rPr lang="fr-BE" sz="2400" dirty="0"/>
              <a:t> </a:t>
            </a:r>
            <a:r>
              <a:rPr lang="fr-BE" sz="2400" i="1" dirty="0"/>
              <a:t>pour déterminer, concrètement, quels sont les actes qui peuvent être considérés comme une persécution au sens de l’article 9, paragraphe 1, sous a), de la directive, il n’est </a:t>
            </a:r>
            <a:r>
              <a:rPr lang="fr-BE" sz="2400" dirty="0">
                <a:solidFill>
                  <a:srgbClr val="FF0000"/>
                </a:solidFill>
              </a:rPr>
              <a:t>pas</a:t>
            </a:r>
            <a:r>
              <a:rPr lang="fr-BE" sz="2400" i="1" dirty="0">
                <a:solidFill>
                  <a:srgbClr val="FF0000"/>
                </a:solidFill>
              </a:rPr>
              <a:t> pertinent de distinguer </a:t>
            </a:r>
            <a:r>
              <a:rPr lang="fr-BE" sz="2400" i="1" dirty="0"/>
              <a:t>entre les actes qui porteraient atteinte à un </a:t>
            </a:r>
            <a:r>
              <a:rPr lang="fr-BE" sz="2400" i="1" dirty="0">
                <a:solidFill>
                  <a:srgbClr val="FF0000"/>
                </a:solidFill>
              </a:rPr>
              <a:t>«noyau dur» </a:t>
            </a:r>
            <a:r>
              <a:rPr lang="fr-BE" sz="2400" i="1" dirty="0"/>
              <a:t>(«forum </a:t>
            </a:r>
            <a:r>
              <a:rPr lang="fr-BE" sz="2400" i="1" dirty="0" err="1"/>
              <a:t>internum</a:t>
            </a:r>
            <a:r>
              <a:rPr lang="fr-BE" sz="2400" i="1" dirty="0"/>
              <a:t>») du droit fondamental à la liberté de religion, qui ne recouvrirait pas les activités religieuses en public («forum </a:t>
            </a:r>
            <a:r>
              <a:rPr lang="fr-BE" sz="2400" i="1" dirty="0" err="1"/>
              <a:t>externum</a:t>
            </a:r>
            <a:r>
              <a:rPr lang="fr-BE" sz="2400" i="1" dirty="0"/>
              <a:t>»), </a:t>
            </a:r>
            <a:r>
              <a:rPr lang="fr-BE" sz="2400" i="1" u="sng" dirty="0">
                <a:solidFill>
                  <a:srgbClr val="FF0000"/>
                </a:solidFill>
              </a:rPr>
              <a:t>et</a:t>
            </a:r>
            <a:r>
              <a:rPr lang="fr-BE" sz="2400" i="1" dirty="0"/>
              <a:t> ceux qui </a:t>
            </a:r>
            <a:r>
              <a:rPr lang="fr-BE" sz="2400" i="1" dirty="0">
                <a:solidFill>
                  <a:srgbClr val="FF0000"/>
                </a:solidFill>
              </a:rPr>
              <a:t>n’affecteraient pas </a:t>
            </a:r>
            <a:r>
              <a:rPr lang="fr-BE" sz="2400" i="1" dirty="0"/>
              <a:t>ce prétendu «noyau dur</a:t>
            </a:r>
            <a:r>
              <a:rPr lang="fr-BE" sz="2400" i="1" dirty="0" smtClean="0"/>
              <a:t>»</a:t>
            </a:r>
            <a:r>
              <a:rPr lang="fr-BE" sz="2400" dirty="0"/>
              <a:t> </a:t>
            </a:r>
            <a:r>
              <a:rPr lang="fr-BE" sz="2400" dirty="0" smtClean="0"/>
              <a:t>»; </a:t>
            </a:r>
            <a:r>
              <a:rPr lang="fr-BE" sz="2400" dirty="0"/>
              <a:t> </a:t>
            </a:r>
            <a:endParaRPr lang="fr-BE" sz="2400" dirty="0" smtClean="0"/>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35</a:t>
            </a:fld>
            <a:endParaRPr lang="fr-BE"/>
          </a:p>
        </p:txBody>
      </p:sp>
    </p:spTree>
    <p:extLst>
      <p:ext uri="{BB962C8B-B14F-4D97-AF65-F5344CB8AC3E}">
        <p14:creationId xmlns:p14="http://schemas.microsoft.com/office/powerpoint/2010/main" val="5764424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(32)</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en-GB" sz="4700" b="1" dirty="0"/>
              <a:t>CJUE  5 </a:t>
            </a:r>
            <a:r>
              <a:rPr lang="en-GB" sz="4700" b="1" dirty="0" err="1"/>
              <a:t>septembre</a:t>
            </a:r>
            <a:r>
              <a:rPr lang="en-GB" sz="4700" b="1" dirty="0"/>
              <a:t> 2012 C- 77/11 et C-99/11, </a:t>
            </a:r>
            <a:r>
              <a:rPr lang="en-GB" sz="4700" b="1" i="1" dirty="0"/>
              <a:t>Y et Z</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333685"/>
            <a:ext cx="8064896" cy="4524315"/>
          </a:xfrm>
          <a:prstGeom prst="rect">
            <a:avLst/>
          </a:prstGeom>
          <a:noFill/>
        </p:spPr>
        <p:txBody>
          <a:bodyPr wrap="square" rtlCol="0">
            <a:spAutoFit/>
          </a:bodyPr>
          <a:lstStyle/>
          <a:p>
            <a:endParaRPr lang="fr-BE" sz="2400" dirty="0" smtClean="0"/>
          </a:p>
          <a:p>
            <a:pPr marL="457200" indent="-457200" algn="just">
              <a:buFont typeface="+mj-lt"/>
              <a:buAutoNum type="arabicPeriod" startAt="4"/>
            </a:pPr>
            <a:r>
              <a:rPr lang="fr-BE" sz="2400" dirty="0" smtClean="0"/>
              <a:t>les </a:t>
            </a:r>
            <a:r>
              <a:rPr lang="fr-BE" sz="2400" dirty="0"/>
              <a:t>actes pouvant constituer une violation grave incluent des actes graves atteignant la liberté « </a:t>
            </a:r>
            <a:r>
              <a:rPr lang="fr-BE" sz="2400" i="1" dirty="0"/>
              <a:t>non seulement de pratiquer sa croyance dans un cercle privé, mais </a:t>
            </a:r>
            <a:r>
              <a:rPr lang="fr-BE" sz="2400" i="1" dirty="0">
                <a:solidFill>
                  <a:srgbClr val="FF0000"/>
                </a:solidFill>
              </a:rPr>
              <a:t>également </a:t>
            </a:r>
            <a:r>
              <a:rPr lang="fr-BE" sz="2400" i="1" dirty="0"/>
              <a:t>de vivre celle-ci de </a:t>
            </a:r>
            <a:r>
              <a:rPr lang="fr-BE" sz="2400" i="1" dirty="0">
                <a:solidFill>
                  <a:srgbClr val="FF0000"/>
                </a:solidFill>
              </a:rPr>
              <a:t>façon publique</a:t>
            </a:r>
            <a:r>
              <a:rPr lang="fr-BE" sz="2400" dirty="0"/>
              <a:t> </a:t>
            </a:r>
            <a:r>
              <a:rPr lang="fr-BE" sz="2400" dirty="0" smtClean="0"/>
              <a:t>»; </a:t>
            </a:r>
            <a:endParaRPr lang="fr-BE" sz="2400" dirty="0"/>
          </a:p>
          <a:p>
            <a:pPr marL="457200" indent="-457200" algn="just">
              <a:buFont typeface="+mj-lt"/>
              <a:buAutoNum type="arabicPeriod" startAt="4"/>
            </a:pPr>
            <a:r>
              <a:rPr lang="fr-BE" sz="2400" dirty="0" smtClean="0"/>
              <a:t>il </a:t>
            </a:r>
            <a:r>
              <a:rPr lang="fr-BE" sz="2400" dirty="0"/>
              <a:t>appartient aux instances d’asile «</a:t>
            </a:r>
            <a:r>
              <a:rPr lang="fr-BE" sz="2400" i="1" dirty="0"/>
              <a:t>d’évaluer </a:t>
            </a:r>
            <a:r>
              <a:rPr lang="fr-BE" sz="2400" i="1" dirty="0">
                <a:solidFill>
                  <a:srgbClr val="FF0000"/>
                </a:solidFill>
              </a:rPr>
              <a:t>tout type </a:t>
            </a:r>
            <a:r>
              <a:rPr lang="fr-BE" sz="2400" i="1" dirty="0"/>
              <a:t>d’actes atteignant le droit fondamental à la liberté de religion </a:t>
            </a:r>
            <a:r>
              <a:rPr lang="fr-BE" sz="2400" i="1" dirty="0">
                <a:solidFill>
                  <a:srgbClr val="FF0000"/>
                </a:solidFill>
              </a:rPr>
              <a:t>afin de déterminer </a:t>
            </a:r>
            <a:r>
              <a:rPr lang="fr-BE" sz="2400" i="1" dirty="0"/>
              <a:t>si, du fait de leur nature ou de leur caractère répété, ils </a:t>
            </a:r>
            <a:r>
              <a:rPr lang="fr-BE" sz="2400" i="1" dirty="0">
                <a:solidFill>
                  <a:srgbClr val="FF0000"/>
                </a:solidFill>
              </a:rPr>
              <a:t>sont suffisamment graves </a:t>
            </a:r>
            <a:r>
              <a:rPr lang="fr-BE" sz="2400" i="1" dirty="0"/>
              <a:t>pour pouvoir être considérés comme une persécution</a:t>
            </a:r>
            <a:r>
              <a:rPr lang="fr-BE" sz="2400" dirty="0"/>
              <a:t> </a:t>
            </a:r>
            <a:r>
              <a:rPr lang="fr-BE" sz="2400" dirty="0" smtClean="0"/>
              <a:t>»; </a:t>
            </a:r>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36</a:t>
            </a:fld>
            <a:endParaRPr lang="fr-BE"/>
          </a:p>
        </p:txBody>
      </p:sp>
    </p:spTree>
    <p:extLst>
      <p:ext uri="{BB962C8B-B14F-4D97-AF65-F5344CB8AC3E}">
        <p14:creationId xmlns:p14="http://schemas.microsoft.com/office/powerpoint/2010/main" val="39875863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(33)</a:t>
            </a:r>
            <a:endParaRPr lang="fr-BE" dirty="0"/>
          </a:p>
        </p:txBody>
      </p:sp>
      <p:sp>
        <p:nvSpPr>
          <p:cNvPr id="3" name="Espace réservé du contenu 2"/>
          <p:cNvSpPr>
            <a:spLocks noGrp="1"/>
          </p:cNvSpPr>
          <p:nvPr>
            <p:ph idx="1"/>
          </p:nvPr>
        </p:nvSpPr>
        <p:spPr>
          <a:xfrm>
            <a:off x="457200" y="1988841"/>
            <a:ext cx="8229600" cy="648072"/>
          </a:xfrm>
        </p:spPr>
        <p:txBody>
          <a:bodyPr>
            <a:normAutofit/>
          </a:bodyPr>
          <a:lstStyle/>
          <a:p>
            <a:pPr marL="0" indent="0">
              <a:buNone/>
            </a:pPr>
            <a:r>
              <a:rPr lang="en-GB" sz="2600" b="1" dirty="0"/>
              <a:t>CJUE  5 </a:t>
            </a:r>
            <a:r>
              <a:rPr lang="en-GB" sz="2600" b="1" dirty="0" err="1"/>
              <a:t>septembre</a:t>
            </a:r>
            <a:r>
              <a:rPr lang="en-GB" sz="2600" b="1" dirty="0"/>
              <a:t> 2012 C- 77/11 et C-99/11, </a:t>
            </a:r>
            <a:r>
              <a:rPr lang="en-GB" sz="2600" b="1" i="1" dirty="0"/>
              <a:t>Y et Z</a:t>
            </a:r>
          </a:p>
          <a:p>
            <a:endParaRPr lang="fr-BE" dirty="0"/>
          </a:p>
        </p:txBody>
      </p:sp>
      <p:sp>
        <p:nvSpPr>
          <p:cNvPr id="4" name="ZoneTexte 3"/>
          <p:cNvSpPr txBox="1"/>
          <p:nvPr/>
        </p:nvSpPr>
        <p:spPr>
          <a:xfrm>
            <a:off x="611560" y="2492896"/>
            <a:ext cx="8064896" cy="4893647"/>
          </a:xfrm>
          <a:prstGeom prst="rect">
            <a:avLst/>
          </a:prstGeom>
          <a:noFill/>
        </p:spPr>
        <p:txBody>
          <a:bodyPr wrap="square" rtlCol="0">
            <a:spAutoFit/>
          </a:bodyPr>
          <a:lstStyle/>
          <a:p>
            <a:pPr marL="457200" indent="-457200" algn="just">
              <a:buFont typeface="+mj-lt"/>
              <a:buAutoNum type="arabicPeriod" startAt="6"/>
            </a:pPr>
            <a:r>
              <a:rPr lang="fr-BE" sz="2400" dirty="0" smtClean="0"/>
              <a:t>l’appréciation </a:t>
            </a:r>
            <a:r>
              <a:rPr lang="fr-BE" sz="2400" dirty="0"/>
              <a:t>du risque de persécution implique </a:t>
            </a:r>
            <a:r>
              <a:rPr lang="fr-BE" sz="2400" dirty="0" smtClean="0"/>
              <a:t>de </a:t>
            </a:r>
            <a:r>
              <a:rPr lang="fr-BE" sz="2400" dirty="0"/>
              <a:t>prendre  en compte « </a:t>
            </a:r>
            <a:r>
              <a:rPr lang="fr-BE" sz="2400" i="1" dirty="0"/>
              <a:t>une série d’éléments tant </a:t>
            </a:r>
            <a:r>
              <a:rPr lang="fr-BE" sz="2400" i="1" dirty="0">
                <a:solidFill>
                  <a:srgbClr val="FF0000"/>
                </a:solidFill>
              </a:rPr>
              <a:t>objectifs </a:t>
            </a:r>
            <a:r>
              <a:rPr lang="fr-BE" sz="2400" i="1" dirty="0"/>
              <a:t>que </a:t>
            </a:r>
            <a:r>
              <a:rPr lang="fr-BE" sz="2400" i="1" dirty="0">
                <a:solidFill>
                  <a:srgbClr val="FF0000"/>
                </a:solidFill>
              </a:rPr>
              <a:t>subjectifs</a:t>
            </a:r>
            <a:r>
              <a:rPr lang="fr-BE" sz="2400" i="1" dirty="0"/>
              <a:t>. À cet égard, la circonstance subjective que l’observation d’une certaine pratique religieuse en public, qui fait l’objet des limitations contestées, soit </a:t>
            </a:r>
            <a:r>
              <a:rPr lang="fr-BE" sz="2400" i="1" dirty="0">
                <a:solidFill>
                  <a:srgbClr val="FF0000"/>
                </a:solidFill>
              </a:rPr>
              <a:t>particulièrement importante </a:t>
            </a:r>
            <a:r>
              <a:rPr lang="fr-BE" sz="2400" i="1" dirty="0"/>
              <a:t>pour l’intéressé aux fins de la conservation de </a:t>
            </a:r>
            <a:r>
              <a:rPr lang="fr-BE" sz="2400" i="1" dirty="0">
                <a:solidFill>
                  <a:srgbClr val="FF0000"/>
                </a:solidFill>
              </a:rPr>
              <a:t>son identité </a:t>
            </a:r>
            <a:r>
              <a:rPr lang="fr-BE" sz="2400" i="1" dirty="0"/>
              <a:t>religieuse </a:t>
            </a:r>
            <a:r>
              <a:rPr lang="fr-BE" sz="2400" i="1" dirty="0">
                <a:solidFill>
                  <a:srgbClr val="FF0000"/>
                </a:solidFill>
              </a:rPr>
              <a:t>est</a:t>
            </a:r>
            <a:r>
              <a:rPr lang="fr-BE" sz="2400" b="1" i="1" dirty="0">
                <a:solidFill>
                  <a:srgbClr val="FF0000"/>
                </a:solidFill>
              </a:rPr>
              <a:t> </a:t>
            </a:r>
            <a:r>
              <a:rPr lang="fr-BE" sz="2400" i="1" dirty="0">
                <a:solidFill>
                  <a:srgbClr val="FF0000"/>
                </a:solidFill>
              </a:rPr>
              <a:t>un élément pertinent</a:t>
            </a:r>
            <a:r>
              <a:rPr lang="fr-BE" sz="2400" b="1" i="1" dirty="0">
                <a:solidFill>
                  <a:srgbClr val="FF0000"/>
                </a:solidFill>
              </a:rPr>
              <a:t> </a:t>
            </a:r>
            <a:r>
              <a:rPr lang="fr-BE" sz="2400" i="1" dirty="0">
                <a:solidFill>
                  <a:srgbClr val="FF0000"/>
                </a:solidFill>
              </a:rPr>
              <a:t>dans l’appréciation </a:t>
            </a:r>
            <a:r>
              <a:rPr lang="fr-BE" sz="2400" i="1" dirty="0"/>
              <a:t>du niveau de </a:t>
            </a:r>
            <a:r>
              <a:rPr lang="fr-BE" sz="2400" i="1" dirty="0" smtClean="0"/>
              <a:t>risque », </a:t>
            </a:r>
            <a:r>
              <a:rPr lang="fr-BE" sz="2400" dirty="0" smtClean="0"/>
              <a:t>et ce  </a:t>
            </a:r>
            <a:r>
              <a:rPr lang="fr-BE" sz="2400" dirty="0">
                <a:solidFill>
                  <a:srgbClr val="FF0000"/>
                </a:solidFill>
              </a:rPr>
              <a:t>même</a:t>
            </a:r>
            <a:r>
              <a:rPr lang="fr-BE" sz="2400" dirty="0"/>
              <a:t> </a:t>
            </a:r>
            <a:r>
              <a:rPr lang="fr-BE" sz="2400" dirty="0" smtClean="0"/>
              <a:t>« </a:t>
            </a:r>
            <a:r>
              <a:rPr lang="fr-BE" sz="2400" i="1" dirty="0" smtClean="0"/>
              <a:t>si </a:t>
            </a:r>
            <a:r>
              <a:rPr lang="fr-BE" sz="2400" i="1" dirty="0"/>
              <a:t>l’observation d’une telle pratique religieuse ne constitue </a:t>
            </a:r>
            <a:r>
              <a:rPr lang="fr-BE" sz="2400" i="1" dirty="0">
                <a:solidFill>
                  <a:srgbClr val="FF0000"/>
                </a:solidFill>
              </a:rPr>
              <a:t>pas</a:t>
            </a:r>
            <a:r>
              <a:rPr lang="fr-BE" sz="2400" i="1" dirty="0"/>
              <a:t> un élément central pour la communauté religieuse concernée</a:t>
            </a:r>
            <a:r>
              <a:rPr lang="fr-BE" sz="2400" dirty="0"/>
              <a:t> </a:t>
            </a:r>
            <a:r>
              <a:rPr lang="fr-BE" sz="2400" dirty="0" smtClean="0"/>
              <a:t>»; </a:t>
            </a:r>
            <a:endParaRPr lang="fr-BE" sz="2400" dirty="0"/>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37</a:t>
            </a:fld>
            <a:endParaRPr lang="fr-BE"/>
          </a:p>
        </p:txBody>
      </p:sp>
    </p:spTree>
    <p:extLst>
      <p:ext uri="{BB962C8B-B14F-4D97-AF65-F5344CB8AC3E}">
        <p14:creationId xmlns:p14="http://schemas.microsoft.com/office/powerpoint/2010/main" val="18153716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(34)</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en-GB" sz="4700" b="1" dirty="0"/>
              <a:t>CJUE  5 </a:t>
            </a:r>
            <a:r>
              <a:rPr lang="en-GB" sz="4700" b="1" dirty="0" err="1"/>
              <a:t>septembre</a:t>
            </a:r>
            <a:r>
              <a:rPr lang="en-GB" sz="4700" b="1" dirty="0"/>
              <a:t> 2012 C- 77/11 et C-99/11, </a:t>
            </a:r>
            <a:r>
              <a:rPr lang="en-GB" sz="4700" b="1" i="1" dirty="0"/>
              <a:t>Y et Z</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4154984"/>
          </a:xfrm>
          <a:prstGeom prst="rect">
            <a:avLst/>
          </a:prstGeom>
          <a:noFill/>
        </p:spPr>
        <p:txBody>
          <a:bodyPr wrap="square" rtlCol="0">
            <a:spAutoFit/>
          </a:bodyPr>
          <a:lstStyle/>
          <a:p>
            <a:pPr marL="457200" indent="-457200" algn="just">
              <a:buFont typeface="+mj-lt"/>
              <a:buAutoNum type="arabicPeriod" startAt="7"/>
            </a:pPr>
            <a:r>
              <a:rPr lang="fr-BE" sz="2400" dirty="0" smtClean="0"/>
              <a:t>«</a:t>
            </a:r>
            <a:r>
              <a:rPr lang="fr-BE" sz="2400" dirty="0"/>
              <a:t> </a:t>
            </a:r>
            <a:r>
              <a:rPr lang="fr-BE" sz="2400" i="1" dirty="0"/>
              <a:t>lors de l’évaluation individuelle d’une demande visant à obtenir le statut de réfugié, les autorités nationales </a:t>
            </a:r>
            <a:r>
              <a:rPr lang="fr-BE" sz="2400" i="1" dirty="0">
                <a:solidFill>
                  <a:srgbClr val="FF0000"/>
                </a:solidFill>
              </a:rPr>
              <a:t>ne peuvent pas </a:t>
            </a:r>
            <a:r>
              <a:rPr lang="fr-BE" sz="2400" i="1" dirty="0"/>
              <a:t>raisonnablement attendre du demandeur que, pour éviter un risque de persécution, il </a:t>
            </a:r>
            <a:r>
              <a:rPr lang="fr-BE" sz="2400" i="1" dirty="0">
                <a:solidFill>
                  <a:srgbClr val="FF0000"/>
                </a:solidFill>
              </a:rPr>
              <a:t>renonce</a:t>
            </a:r>
            <a:r>
              <a:rPr lang="fr-BE" sz="2400" i="1" dirty="0"/>
              <a:t> à la manifestation ou à la pratique de certains actes religieux</a:t>
            </a:r>
            <a:r>
              <a:rPr lang="fr-BE" sz="2400" dirty="0"/>
              <a:t> </a:t>
            </a:r>
            <a:r>
              <a:rPr lang="fr-BE" sz="2400" dirty="0" smtClean="0"/>
              <a:t>», </a:t>
            </a:r>
            <a:r>
              <a:rPr lang="fr-FR" sz="2400" dirty="0" smtClean="0"/>
              <a:t> </a:t>
            </a:r>
            <a:r>
              <a:rPr lang="fr-FR" sz="2400" dirty="0"/>
              <a:t>la possibilité pour le demandeur de renoncer à l’exercice d’un droit pour éviter la persécution ne </a:t>
            </a:r>
            <a:r>
              <a:rPr lang="fr-FR" sz="2400" dirty="0" smtClean="0"/>
              <a:t>figurant </a:t>
            </a:r>
            <a:r>
              <a:rPr lang="fr-FR" sz="2400" dirty="0"/>
              <a:t>pas parmi les modalités d’évaluation des faits et circonstances </a:t>
            </a:r>
            <a:r>
              <a:rPr lang="fr-FR" sz="2400" dirty="0" smtClean="0"/>
              <a:t>précisées </a:t>
            </a:r>
            <a:r>
              <a:rPr lang="fr-FR" sz="2400" dirty="0"/>
              <a:t>par l’article </a:t>
            </a:r>
            <a:r>
              <a:rPr lang="fr-FR" sz="2400" dirty="0" smtClean="0"/>
              <a:t>4 de la directive.</a:t>
            </a:r>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38</a:t>
            </a:fld>
            <a:endParaRPr lang="fr-BE"/>
          </a:p>
        </p:txBody>
      </p:sp>
    </p:spTree>
    <p:extLst>
      <p:ext uri="{BB962C8B-B14F-4D97-AF65-F5344CB8AC3E}">
        <p14:creationId xmlns:p14="http://schemas.microsoft.com/office/powerpoint/2010/main" val="38694797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   (35)</a:t>
            </a:r>
            <a:endParaRPr lang="fr-BE" dirty="0"/>
          </a:p>
        </p:txBody>
      </p:sp>
      <p:sp>
        <p:nvSpPr>
          <p:cNvPr id="3" name="Espace réservé du contenu 2"/>
          <p:cNvSpPr>
            <a:spLocks noGrp="1"/>
          </p:cNvSpPr>
          <p:nvPr>
            <p:ph idx="1"/>
          </p:nvPr>
        </p:nvSpPr>
        <p:spPr>
          <a:xfrm>
            <a:off x="446856" y="1628800"/>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539552" y="2202430"/>
            <a:ext cx="8208912" cy="6740307"/>
          </a:xfrm>
          <a:prstGeom prst="rect">
            <a:avLst/>
          </a:prstGeom>
          <a:noFill/>
        </p:spPr>
        <p:txBody>
          <a:bodyPr wrap="square" rtlCol="0">
            <a:spAutoFit/>
          </a:bodyPr>
          <a:lstStyle/>
          <a:p>
            <a:endParaRPr lang="fr-BE" sz="2400" b="1" dirty="0" smtClean="0"/>
          </a:p>
          <a:p>
            <a:r>
              <a:rPr lang="fr-BE" sz="2400" b="1" dirty="0" smtClean="0"/>
              <a:t>Article 10.1, d) </a:t>
            </a:r>
            <a:r>
              <a:rPr lang="fr-BE" sz="2400" b="1" dirty="0"/>
              <a:t> </a:t>
            </a:r>
            <a:r>
              <a:rPr lang="fr-BE" sz="2400" b="1" dirty="0" smtClean="0"/>
              <a:t>Groupe social – homosexualité</a:t>
            </a:r>
            <a:endParaRPr lang="fr-BE" sz="2400" dirty="0" smtClean="0"/>
          </a:p>
          <a:p>
            <a:r>
              <a:rPr lang="fr-BE" sz="2400" i="1" dirty="0" smtClean="0"/>
              <a:t>« d</a:t>
            </a:r>
            <a:r>
              <a:rPr lang="fr-BE" sz="2400" i="1" dirty="0"/>
              <a:t>) un groupe est considéré comme un certain </a:t>
            </a:r>
            <a:r>
              <a:rPr lang="fr-BE" sz="2400" i="1" dirty="0">
                <a:solidFill>
                  <a:srgbClr val="FF0000"/>
                </a:solidFill>
              </a:rPr>
              <a:t>groupe social </a:t>
            </a:r>
            <a:r>
              <a:rPr lang="fr-BE" sz="2400" i="1" dirty="0"/>
              <a:t>lorsque, en particulier : </a:t>
            </a:r>
          </a:p>
          <a:p>
            <a:r>
              <a:rPr lang="fr-BE" sz="2400" i="1" dirty="0" smtClean="0"/>
              <a:t>   - </a:t>
            </a:r>
            <a:r>
              <a:rPr lang="fr-BE" sz="2400" i="1" dirty="0"/>
              <a:t>ses membres partagent une </a:t>
            </a:r>
            <a:r>
              <a:rPr lang="fr-BE" sz="2400" i="1" dirty="0">
                <a:solidFill>
                  <a:srgbClr val="FF0000"/>
                </a:solidFill>
              </a:rPr>
              <a:t>caractéristique innée </a:t>
            </a:r>
            <a:r>
              <a:rPr lang="fr-BE" sz="2400" i="1" dirty="0"/>
              <a:t>ou une </a:t>
            </a:r>
            <a:r>
              <a:rPr lang="fr-BE" sz="2400" i="1" dirty="0">
                <a:solidFill>
                  <a:srgbClr val="FF0000"/>
                </a:solidFill>
              </a:rPr>
              <a:t>histoire commune qui ne peut être modifiée</a:t>
            </a:r>
            <a:r>
              <a:rPr lang="fr-BE" sz="2400" i="1" dirty="0"/>
              <a:t>, ou encore une </a:t>
            </a:r>
            <a:r>
              <a:rPr lang="fr-BE" sz="2400" i="1" dirty="0">
                <a:solidFill>
                  <a:srgbClr val="FF0000"/>
                </a:solidFill>
              </a:rPr>
              <a:t>caractéristique</a:t>
            </a:r>
            <a:r>
              <a:rPr lang="fr-BE" sz="2400" i="1" dirty="0"/>
              <a:t> ou une croyance </a:t>
            </a:r>
            <a:r>
              <a:rPr lang="fr-BE" sz="2400" i="1" dirty="0">
                <a:solidFill>
                  <a:srgbClr val="FF0000"/>
                </a:solidFill>
              </a:rPr>
              <a:t>à ce point essentielle </a:t>
            </a:r>
            <a:r>
              <a:rPr lang="fr-BE" sz="2400" i="1" dirty="0"/>
              <a:t>pour l'identité ou la conscience qu'il ne devrait </a:t>
            </a:r>
            <a:r>
              <a:rPr lang="fr-BE" sz="2400" i="1" dirty="0">
                <a:solidFill>
                  <a:srgbClr val="FF0000"/>
                </a:solidFill>
              </a:rPr>
              <a:t>pas être exigé d'une </a:t>
            </a:r>
            <a:r>
              <a:rPr lang="fr-BE" sz="2400" i="1" dirty="0"/>
              <a:t>personne qu'elle y </a:t>
            </a:r>
            <a:r>
              <a:rPr lang="fr-BE" sz="2400" i="1" dirty="0">
                <a:solidFill>
                  <a:srgbClr val="FF0000"/>
                </a:solidFill>
              </a:rPr>
              <a:t>renonce, </a:t>
            </a:r>
            <a:r>
              <a:rPr lang="fr-BE" sz="2400" i="1" dirty="0"/>
              <a:t>et </a:t>
            </a:r>
          </a:p>
          <a:p>
            <a:r>
              <a:rPr lang="fr-BE" sz="2400" i="1" dirty="0" smtClean="0"/>
              <a:t>    - </a:t>
            </a:r>
            <a:r>
              <a:rPr lang="fr-BE" sz="2400" i="1" dirty="0"/>
              <a:t>ce groupe a son </a:t>
            </a:r>
            <a:r>
              <a:rPr lang="fr-BE" sz="2400" i="1" dirty="0">
                <a:solidFill>
                  <a:srgbClr val="FF0000"/>
                </a:solidFill>
              </a:rPr>
              <a:t>identité propre </a:t>
            </a:r>
            <a:r>
              <a:rPr lang="fr-BE" sz="2400" i="1" dirty="0"/>
              <a:t>dans le pays en question </a:t>
            </a:r>
            <a:r>
              <a:rPr lang="fr-BE" sz="2400" i="1" dirty="0" smtClean="0"/>
              <a:t>parce </a:t>
            </a:r>
            <a:r>
              <a:rPr lang="fr-BE" sz="2400" i="1" dirty="0"/>
              <a:t>qu'il est </a:t>
            </a:r>
            <a:r>
              <a:rPr lang="fr-BE" sz="2400" i="1" dirty="0">
                <a:solidFill>
                  <a:srgbClr val="FF0000"/>
                </a:solidFill>
              </a:rPr>
              <a:t>perçu</a:t>
            </a:r>
            <a:r>
              <a:rPr lang="fr-BE" sz="2400" i="1" dirty="0"/>
              <a:t> comme étant </a:t>
            </a:r>
            <a:r>
              <a:rPr lang="fr-BE" sz="2400" i="1" dirty="0">
                <a:solidFill>
                  <a:srgbClr val="FF0000"/>
                </a:solidFill>
              </a:rPr>
              <a:t>différent</a:t>
            </a:r>
            <a:r>
              <a:rPr lang="fr-BE" sz="2400" i="1" dirty="0"/>
              <a:t> par la société </a:t>
            </a:r>
            <a:r>
              <a:rPr lang="fr-BE" sz="2400" i="1" dirty="0" smtClean="0"/>
              <a:t>environnante . </a:t>
            </a:r>
            <a:endParaRPr lang="fr-BE" sz="2400" i="1" dirty="0"/>
          </a:p>
          <a:p>
            <a:endParaRPr lang="fr-BE" sz="2400" dirty="0"/>
          </a:p>
          <a:p>
            <a:endParaRPr lang="fr-BE" sz="2400" dirty="0" smtClean="0"/>
          </a:p>
          <a:p>
            <a:endParaRPr lang="fr-BE" sz="2400" dirty="0"/>
          </a:p>
          <a:p>
            <a:endParaRPr lang="fr-BE" sz="2400" dirty="0" smtClean="0"/>
          </a:p>
          <a:p>
            <a:r>
              <a:rPr lang="fr-BE" sz="2400" dirty="0"/>
              <a:t> </a:t>
            </a:r>
          </a:p>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39</a:t>
            </a:fld>
            <a:endParaRPr lang="fr-BE"/>
          </a:p>
        </p:txBody>
      </p:sp>
    </p:spTree>
    <p:extLst>
      <p:ext uri="{BB962C8B-B14F-4D97-AF65-F5344CB8AC3E}">
        <p14:creationId xmlns:p14="http://schemas.microsoft.com/office/powerpoint/2010/main" val="3259533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268760"/>
            <a:ext cx="8496944" cy="504056"/>
          </a:xfrm>
        </p:spPr>
        <p:txBody>
          <a:bodyPr>
            <a:normAutofit fontScale="90000"/>
          </a:bodyPr>
          <a:lstStyle/>
          <a:p>
            <a:r>
              <a:rPr lang="fr-BE" dirty="0" smtClean="0"/>
              <a:t>2. Le </a:t>
            </a:r>
            <a:r>
              <a:rPr lang="fr-BE" dirty="0" err="1" smtClean="0"/>
              <a:t>mecanisme</a:t>
            </a:r>
            <a:r>
              <a:rPr lang="fr-BE" dirty="0" smtClean="0"/>
              <a:t> du renvoi </a:t>
            </a:r>
            <a:r>
              <a:rPr lang="fr-BE" dirty="0" err="1" smtClean="0"/>
              <a:t>prejudiciel</a:t>
            </a:r>
            <a:endParaRPr lang="fr-BE" dirty="0"/>
          </a:p>
        </p:txBody>
      </p:sp>
      <p:sp>
        <p:nvSpPr>
          <p:cNvPr id="3" name="Espace réservé du contenu 2"/>
          <p:cNvSpPr>
            <a:spLocks noGrp="1"/>
          </p:cNvSpPr>
          <p:nvPr>
            <p:ph idx="1"/>
          </p:nvPr>
        </p:nvSpPr>
        <p:spPr/>
        <p:txBody>
          <a:bodyPr>
            <a:normAutofit/>
          </a:bodyPr>
          <a:lstStyle/>
          <a:p>
            <a:r>
              <a:rPr lang="fr-BE" sz="2400" dirty="0" smtClean="0"/>
              <a:t>Mécanisme de juge à juge dans un litige existant;</a:t>
            </a:r>
          </a:p>
          <a:p>
            <a:r>
              <a:rPr lang="fr-BE" sz="2400" dirty="0"/>
              <a:t>I</a:t>
            </a:r>
            <a:r>
              <a:rPr lang="fr-BE" sz="2400" dirty="0" smtClean="0"/>
              <a:t>nterprétation ou validité du droit de l’UE;</a:t>
            </a:r>
          </a:p>
          <a:p>
            <a:r>
              <a:rPr lang="fr-BE" sz="2400" dirty="0" smtClean="0"/>
              <a:t>Application uniforme du droit de l’UE;</a:t>
            </a:r>
          </a:p>
          <a:p>
            <a:r>
              <a:rPr lang="fr-FR" sz="2400" dirty="0">
                <a:hlinkClick r:id="rId3" action="ppaction://hlinkfile"/>
              </a:rPr>
              <a:t>Recommandations à l’attention des juridictions nationales, relatives à l’introduction de procédures </a:t>
            </a:r>
            <a:r>
              <a:rPr lang="fr-FR" sz="2400" dirty="0" smtClean="0">
                <a:hlinkClick r:id="rId3" action="ppaction://hlinkfile"/>
              </a:rPr>
              <a:t>préjudicielles</a:t>
            </a:r>
            <a:r>
              <a:rPr lang="fr-FR" sz="2400" dirty="0" smtClean="0"/>
              <a:t>;</a:t>
            </a:r>
          </a:p>
          <a:p>
            <a:r>
              <a:rPr lang="fr-FR" sz="2400" dirty="0"/>
              <a:t>S</a:t>
            </a:r>
            <a:r>
              <a:rPr lang="fr-FR" sz="2400" dirty="0" smtClean="0"/>
              <a:t>uspension </a:t>
            </a:r>
            <a:r>
              <a:rPr lang="fr-FR" sz="2400" dirty="0"/>
              <a:t>de la procédure nationale </a:t>
            </a:r>
            <a:r>
              <a:rPr lang="fr-FR" sz="2400" dirty="0" smtClean="0"/>
              <a:t>;</a:t>
            </a:r>
          </a:p>
          <a:p>
            <a:r>
              <a:rPr lang="fr-FR" sz="2400" dirty="0"/>
              <a:t>A</a:t>
            </a:r>
            <a:r>
              <a:rPr lang="fr-FR" sz="2400" dirty="0" smtClean="0"/>
              <a:t>utorité de chose jugée.</a:t>
            </a:r>
            <a:endParaRPr lang="fr-FR" sz="2400" dirty="0"/>
          </a:p>
          <a:p>
            <a:endParaRPr lang="fr-BE" sz="28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4</a:t>
            </a:fld>
            <a:endParaRPr lang="fr-BE"/>
          </a:p>
        </p:txBody>
      </p:sp>
    </p:spTree>
    <p:extLst>
      <p:ext uri="{BB962C8B-B14F-4D97-AF65-F5344CB8AC3E}">
        <p14:creationId xmlns:p14="http://schemas.microsoft.com/office/powerpoint/2010/main" val="27243033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  (36)</a:t>
            </a:r>
            <a:endParaRPr lang="fr-BE" dirty="0"/>
          </a:p>
        </p:txBody>
      </p:sp>
      <p:sp>
        <p:nvSpPr>
          <p:cNvPr id="3" name="Espace réservé du contenu 2"/>
          <p:cNvSpPr>
            <a:spLocks noGrp="1"/>
          </p:cNvSpPr>
          <p:nvPr>
            <p:ph idx="1"/>
          </p:nvPr>
        </p:nvSpPr>
        <p:spPr>
          <a:xfrm>
            <a:off x="446856" y="1628800"/>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539552" y="2276872"/>
            <a:ext cx="8208912" cy="4524315"/>
          </a:xfrm>
          <a:prstGeom prst="rect">
            <a:avLst/>
          </a:prstGeom>
          <a:noFill/>
        </p:spPr>
        <p:txBody>
          <a:bodyPr wrap="square" rtlCol="0">
            <a:spAutoFit/>
          </a:bodyPr>
          <a:lstStyle/>
          <a:p>
            <a:r>
              <a:rPr lang="fr-BE" sz="2400" b="1" dirty="0"/>
              <a:t>Article 10.1, d)  </a:t>
            </a:r>
            <a:r>
              <a:rPr lang="fr-BE" sz="2400" b="1" dirty="0" smtClean="0"/>
              <a:t>(suite</a:t>
            </a:r>
            <a:r>
              <a:rPr lang="fr-BE" sz="2400" b="1" dirty="0"/>
              <a:t>)</a:t>
            </a:r>
            <a:endParaRPr lang="fr-BE" sz="2400" dirty="0"/>
          </a:p>
          <a:p>
            <a:r>
              <a:rPr lang="fr-BE" sz="2400" dirty="0" smtClean="0"/>
              <a:t> </a:t>
            </a:r>
            <a:r>
              <a:rPr lang="fr-BE" sz="2400" i="1" dirty="0" smtClean="0"/>
              <a:t>En </a:t>
            </a:r>
            <a:r>
              <a:rPr lang="fr-BE" sz="2400" i="1" dirty="0"/>
              <a:t>fonction des </a:t>
            </a:r>
            <a:r>
              <a:rPr lang="fr-BE" sz="2400" i="1" dirty="0">
                <a:solidFill>
                  <a:srgbClr val="FF0000"/>
                </a:solidFill>
              </a:rPr>
              <a:t>conditions qui prévalent dans le pays d'origine</a:t>
            </a:r>
            <a:r>
              <a:rPr lang="fr-BE" sz="2400" i="1" dirty="0"/>
              <a:t>, un groupe social spécifique </a:t>
            </a:r>
            <a:r>
              <a:rPr lang="fr-BE" sz="2400" i="1" dirty="0">
                <a:solidFill>
                  <a:srgbClr val="FF0000"/>
                </a:solidFill>
              </a:rPr>
              <a:t>peut être un groupe dont les </a:t>
            </a:r>
            <a:r>
              <a:rPr lang="fr-BE" sz="2400" i="1" dirty="0"/>
              <a:t>membres ont pour caractéristique commune une </a:t>
            </a:r>
            <a:r>
              <a:rPr lang="fr-BE" sz="2400" i="1" dirty="0">
                <a:solidFill>
                  <a:srgbClr val="FF0000"/>
                </a:solidFill>
              </a:rPr>
              <a:t>orientation sexuelle</a:t>
            </a:r>
            <a:r>
              <a:rPr lang="fr-BE" sz="2400" i="1" dirty="0"/>
              <a:t>. L'orientation sexuelle </a:t>
            </a:r>
            <a:r>
              <a:rPr lang="fr-BE" sz="2400" i="1" dirty="0">
                <a:solidFill>
                  <a:srgbClr val="FF0000"/>
                </a:solidFill>
              </a:rPr>
              <a:t>ne peut pas s'entendre comme comprenant des actes réputés délictueux d'après la législation nationale des États </a:t>
            </a:r>
            <a:r>
              <a:rPr lang="fr-BE" sz="2400" i="1" dirty="0" smtClean="0">
                <a:solidFill>
                  <a:srgbClr val="FF0000"/>
                </a:solidFill>
              </a:rPr>
              <a:t>membres</a:t>
            </a:r>
            <a:r>
              <a:rPr lang="fr-BE" sz="2400" dirty="0" smtClean="0">
                <a:solidFill>
                  <a:srgbClr val="FF0000"/>
                </a:solidFill>
              </a:rPr>
              <a:t>[…]</a:t>
            </a:r>
            <a:r>
              <a:rPr lang="fr-BE" sz="2400" dirty="0" smtClean="0"/>
              <a:t>» </a:t>
            </a:r>
            <a:r>
              <a:rPr lang="fr-BE" sz="2400" dirty="0"/>
              <a:t>; </a:t>
            </a:r>
            <a:endParaRPr lang="fr-BE" sz="2400" b="1" dirty="0"/>
          </a:p>
          <a:p>
            <a:endParaRPr lang="fr-BE" sz="2400" dirty="0" smtClean="0"/>
          </a:p>
          <a:p>
            <a:endParaRPr lang="fr-BE" sz="2400" dirty="0"/>
          </a:p>
          <a:p>
            <a:endParaRPr lang="fr-BE" sz="2400" dirty="0" smtClean="0"/>
          </a:p>
          <a:p>
            <a:r>
              <a:rPr lang="fr-BE" sz="2400" dirty="0"/>
              <a:t> </a:t>
            </a:r>
          </a:p>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40</a:t>
            </a:fld>
            <a:endParaRPr lang="fr-BE"/>
          </a:p>
        </p:txBody>
      </p:sp>
    </p:spTree>
    <p:extLst>
      <p:ext uri="{BB962C8B-B14F-4D97-AF65-F5344CB8AC3E}">
        <p14:creationId xmlns:p14="http://schemas.microsoft.com/office/powerpoint/2010/main" val="141207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a:t>
            </a:r>
            <a:r>
              <a:rPr lang="fr-BE" baseline="0" dirty="0" smtClean="0"/>
              <a:t>  </a:t>
            </a:r>
            <a:r>
              <a:rPr lang="fr-BE" dirty="0" smtClean="0"/>
              <a:t>(37)</a:t>
            </a:r>
            <a:endParaRPr lang="fr-BE" dirty="0"/>
          </a:p>
        </p:txBody>
      </p:sp>
      <p:sp>
        <p:nvSpPr>
          <p:cNvPr id="3" name="Espace réservé du contenu 2"/>
          <p:cNvSpPr>
            <a:spLocks noGrp="1"/>
          </p:cNvSpPr>
          <p:nvPr>
            <p:ph idx="1"/>
          </p:nvPr>
        </p:nvSpPr>
        <p:spPr>
          <a:xfrm>
            <a:off x="446856" y="1628800"/>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611560" y="2636912"/>
            <a:ext cx="8208912" cy="3416320"/>
          </a:xfrm>
          <a:prstGeom prst="rect">
            <a:avLst/>
          </a:prstGeom>
          <a:noFill/>
        </p:spPr>
        <p:txBody>
          <a:bodyPr wrap="square" rtlCol="0">
            <a:spAutoFit/>
          </a:bodyPr>
          <a:lstStyle/>
          <a:p>
            <a:r>
              <a:rPr lang="fr-BE" sz="2400" dirty="0" smtClean="0"/>
              <a:t>Le </a:t>
            </a:r>
            <a:r>
              <a:rPr lang="fr-BE" sz="2400" i="1" dirty="0" err="1" smtClean="0"/>
              <a:t>Raad</a:t>
            </a:r>
            <a:r>
              <a:rPr lang="fr-BE" sz="2400" i="1" dirty="0" smtClean="0"/>
              <a:t> van State </a:t>
            </a:r>
            <a:r>
              <a:rPr lang="fr-BE" sz="2400" dirty="0" smtClean="0"/>
              <a:t>des</a:t>
            </a:r>
            <a:r>
              <a:rPr lang="fr-BE" sz="2400" i="1" dirty="0" smtClean="0"/>
              <a:t> </a:t>
            </a:r>
            <a:r>
              <a:rPr lang="fr-BE" sz="2400" dirty="0" smtClean="0"/>
              <a:t>Pays-Bas pose  en substance </a:t>
            </a:r>
            <a:r>
              <a:rPr lang="fr-BE" sz="2400" dirty="0" smtClean="0">
                <a:solidFill>
                  <a:srgbClr val="FF0000"/>
                </a:solidFill>
              </a:rPr>
              <a:t>3 questions </a:t>
            </a:r>
            <a:r>
              <a:rPr lang="fr-BE" sz="2400" dirty="0" smtClean="0"/>
              <a:t>à la Cour de Justice :</a:t>
            </a:r>
            <a:endParaRPr lang="sv-SE" sz="2400" dirty="0"/>
          </a:p>
          <a:p>
            <a:endParaRPr lang="fr-BE" sz="2400" dirty="0" smtClean="0"/>
          </a:p>
          <a:p>
            <a:pPr marL="457200" indent="-457200" algn="just">
              <a:buFont typeface="+mj-lt"/>
              <a:buAutoNum type="arabicPeriod"/>
            </a:pPr>
            <a:r>
              <a:rPr lang="fr-BE" sz="2400" dirty="0" smtClean="0"/>
              <a:t>L’homosexualité </a:t>
            </a:r>
            <a:r>
              <a:rPr lang="fr-BE" sz="2400" dirty="0" err="1" smtClean="0"/>
              <a:t>doit-elle</a:t>
            </a:r>
            <a:r>
              <a:rPr lang="fr-BE" sz="2400" dirty="0"/>
              <a:t> </a:t>
            </a:r>
            <a:r>
              <a:rPr lang="fr-BE" sz="2400" dirty="0" smtClean="0"/>
              <a:t>être </a:t>
            </a:r>
            <a:r>
              <a:rPr lang="fr-BE" sz="2400" dirty="0"/>
              <a:t>considérée comme une orientation sexuelle au sens de la définition du </a:t>
            </a:r>
            <a:r>
              <a:rPr lang="fr-BE" sz="2400" dirty="0" smtClean="0">
                <a:solidFill>
                  <a:srgbClr val="FF0000"/>
                </a:solidFill>
              </a:rPr>
              <a:t>«</a:t>
            </a:r>
            <a:r>
              <a:rPr lang="fr-BE" sz="2400" i="1" dirty="0" smtClean="0">
                <a:solidFill>
                  <a:srgbClr val="FF0000"/>
                </a:solidFill>
              </a:rPr>
              <a:t>groupe social»</a:t>
            </a:r>
            <a:r>
              <a:rPr lang="fr-BE" sz="2400" i="1" dirty="0" smtClean="0"/>
              <a:t> </a:t>
            </a:r>
            <a:r>
              <a:rPr lang="fr-BE" sz="2400" dirty="0"/>
              <a:t>de l’article </a:t>
            </a:r>
            <a:r>
              <a:rPr lang="fr-BE" sz="2400" dirty="0" smtClean="0"/>
              <a:t>10</a:t>
            </a:r>
            <a:r>
              <a:rPr lang="fr-BE" sz="2400" dirty="0"/>
              <a:t>.</a:t>
            </a:r>
            <a:r>
              <a:rPr lang="fr-BE" sz="2400" dirty="0" smtClean="0"/>
              <a:t> </a:t>
            </a:r>
            <a:r>
              <a:rPr lang="fr-BE" sz="2400" dirty="0"/>
              <a:t>1, sous d), deuxième phrase, de la directive 2004/83/CE </a:t>
            </a:r>
            <a:r>
              <a:rPr lang="fr-BE" sz="2400" dirty="0" smtClean="0"/>
              <a:t> ?</a:t>
            </a:r>
            <a:endParaRPr lang="fr-BE" sz="2400" dirty="0"/>
          </a:p>
          <a:p>
            <a:r>
              <a:rPr lang="fr-BE" sz="2400" dirty="0"/>
              <a:t> </a:t>
            </a:r>
          </a:p>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41</a:t>
            </a:fld>
            <a:endParaRPr lang="fr-BE"/>
          </a:p>
        </p:txBody>
      </p:sp>
    </p:spTree>
    <p:extLst>
      <p:ext uri="{BB962C8B-B14F-4D97-AF65-F5344CB8AC3E}">
        <p14:creationId xmlns:p14="http://schemas.microsoft.com/office/powerpoint/2010/main" val="36008077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  (38)</a:t>
            </a:r>
            <a:endParaRPr lang="fr-BE" dirty="0"/>
          </a:p>
        </p:txBody>
      </p:sp>
      <p:sp>
        <p:nvSpPr>
          <p:cNvPr id="3" name="Espace réservé du contenu 2"/>
          <p:cNvSpPr>
            <a:spLocks noGrp="1"/>
          </p:cNvSpPr>
          <p:nvPr>
            <p:ph idx="1"/>
          </p:nvPr>
        </p:nvSpPr>
        <p:spPr>
          <a:xfrm>
            <a:off x="446856" y="1772816"/>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611560" y="2636912"/>
            <a:ext cx="8064896" cy="4524315"/>
          </a:xfrm>
          <a:prstGeom prst="rect">
            <a:avLst/>
          </a:prstGeom>
          <a:noFill/>
        </p:spPr>
        <p:txBody>
          <a:bodyPr wrap="square" rtlCol="0">
            <a:spAutoFit/>
          </a:bodyPr>
          <a:lstStyle/>
          <a:p>
            <a:pPr marL="457200" indent="-457200">
              <a:buFont typeface="+mj-lt"/>
              <a:buAutoNum type="arabicPeriod" startAt="2"/>
            </a:pPr>
            <a:r>
              <a:rPr lang="fr-BE" sz="2400" dirty="0"/>
              <a:t>S</a:t>
            </a:r>
            <a:r>
              <a:rPr lang="fr-BE" sz="2400" dirty="0" smtClean="0"/>
              <a:t>i la réponse est </a:t>
            </a:r>
            <a:r>
              <a:rPr lang="fr-BE" sz="2400" i="1" dirty="0" smtClean="0">
                <a:solidFill>
                  <a:srgbClr val="FF0000"/>
                </a:solidFill>
              </a:rPr>
              <a:t>« oui</a:t>
            </a:r>
            <a:r>
              <a:rPr lang="fr-BE" sz="2400" dirty="0" smtClean="0">
                <a:solidFill>
                  <a:srgbClr val="FF0000"/>
                </a:solidFill>
              </a:rPr>
              <a:t> » </a:t>
            </a:r>
            <a:r>
              <a:rPr lang="fr-BE" sz="2400" dirty="0"/>
              <a:t>à la première </a:t>
            </a:r>
            <a:r>
              <a:rPr lang="fr-BE" sz="2400" dirty="0" smtClean="0"/>
              <a:t>question :</a:t>
            </a:r>
            <a:endParaRPr lang="fr-BE" sz="2400" dirty="0"/>
          </a:p>
          <a:p>
            <a:pPr algn="just"/>
            <a:r>
              <a:rPr lang="fr-BE" sz="2400" dirty="0" smtClean="0"/>
              <a:t>	a</a:t>
            </a:r>
            <a:r>
              <a:rPr lang="fr-BE" sz="2400" dirty="0"/>
              <a:t>)   </a:t>
            </a:r>
            <a:r>
              <a:rPr lang="fr-BE" sz="2400" dirty="0" smtClean="0"/>
              <a:t>peut-on </a:t>
            </a:r>
            <a:r>
              <a:rPr lang="fr-BE" sz="2400" dirty="0"/>
              <a:t>s’attendre à ce que des étrangers ayant une </a:t>
            </a:r>
            <a:r>
              <a:rPr lang="fr-BE" sz="2400" dirty="0" smtClean="0"/>
              <a:t>	orientation </a:t>
            </a:r>
            <a:r>
              <a:rPr lang="fr-BE" sz="2400" dirty="0"/>
              <a:t>homosexuelle </a:t>
            </a:r>
            <a:r>
              <a:rPr lang="fr-BE" sz="2400" dirty="0">
                <a:solidFill>
                  <a:srgbClr val="FF0000"/>
                </a:solidFill>
              </a:rPr>
              <a:t>dissimulent</a:t>
            </a:r>
            <a:r>
              <a:rPr lang="fr-BE" sz="2400" i="1" dirty="0"/>
              <a:t> </a:t>
            </a:r>
            <a:r>
              <a:rPr lang="fr-BE" sz="2400" dirty="0"/>
              <a:t>celle-ci afin </a:t>
            </a:r>
            <a:r>
              <a:rPr lang="fr-BE" sz="2400" dirty="0" smtClean="0"/>
              <a:t>	d’éviter </a:t>
            </a:r>
            <a:r>
              <a:rPr lang="fr-BE" sz="2400" dirty="0"/>
              <a:t>d’être persécuté ?</a:t>
            </a:r>
          </a:p>
          <a:p>
            <a:pPr algn="just"/>
            <a:r>
              <a:rPr lang="fr-BE" sz="2400" dirty="0" smtClean="0"/>
              <a:t>	b</a:t>
            </a:r>
            <a:r>
              <a:rPr lang="fr-BE" sz="2400" dirty="0"/>
              <a:t>) </a:t>
            </a:r>
            <a:r>
              <a:rPr lang="fr-BE" sz="2400" dirty="0" smtClean="0"/>
              <a:t>si </a:t>
            </a:r>
            <a:r>
              <a:rPr lang="fr-BE" sz="2400" dirty="0"/>
              <a:t>la réponse à la question a) est non, peut-on </a:t>
            </a:r>
            <a:r>
              <a:rPr lang="fr-BE" sz="2400" dirty="0" smtClean="0"/>
              <a:t> alors 	s’attendre</a:t>
            </a:r>
            <a:r>
              <a:rPr lang="fr-BE" sz="2400" dirty="0"/>
              <a:t>, et si oui dans quelle mesure, à une certaine </a:t>
            </a:r>
            <a:r>
              <a:rPr lang="fr-BE" sz="2400" dirty="0" smtClean="0"/>
              <a:t>	</a:t>
            </a:r>
            <a:r>
              <a:rPr lang="fr-BE" sz="2400" i="1" dirty="0" smtClean="0">
                <a:solidFill>
                  <a:srgbClr val="FF0000"/>
                </a:solidFill>
              </a:rPr>
              <a:t>réserve</a:t>
            </a:r>
            <a:r>
              <a:rPr lang="fr-BE" sz="2400" dirty="0" smtClean="0">
                <a:solidFill>
                  <a:srgbClr val="FF0000"/>
                </a:solidFill>
              </a:rPr>
              <a:t> </a:t>
            </a:r>
            <a:r>
              <a:rPr lang="fr-BE" sz="2400" dirty="0"/>
              <a:t>(</a:t>
            </a:r>
            <a:r>
              <a:rPr lang="fr-BE" sz="2400" i="1" dirty="0" err="1"/>
              <a:t>terughoudenheid</a:t>
            </a:r>
            <a:r>
              <a:rPr lang="fr-BE" sz="2400" i="1" dirty="0"/>
              <a:t>) </a:t>
            </a:r>
            <a:r>
              <a:rPr lang="fr-BE" sz="2400" dirty="0"/>
              <a:t>de la part des homosexuels </a:t>
            </a:r>
            <a:r>
              <a:rPr lang="fr-BE" sz="2400" dirty="0" smtClean="0"/>
              <a:t>	dans </a:t>
            </a:r>
            <a:r>
              <a:rPr lang="fr-BE" sz="2400" dirty="0"/>
              <a:t>l’expression de cette orientation dans leur pays </a:t>
            </a:r>
            <a:r>
              <a:rPr lang="fr-BE" sz="2400" dirty="0" smtClean="0"/>
              <a:t>	d’origine </a:t>
            </a:r>
            <a:r>
              <a:rPr lang="fr-BE" sz="2400" dirty="0"/>
              <a:t>afin d’éviter être persécuté ?  </a:t>
            </a:r>
            <a:endParaRPr lang="fr-BE" sz="2400" dirty="0" smtClean="0"/>
          </a:p>
          <a:p>
            <a:endParaRPr lang="fr-BE" sz="2400" dirty="0"/>
          </a:p>
          <a:p>
            <a:endParaRPr lang="fr-BE" sz="2400" dirty="0" smtClean="0"/>
          </a:p>
          <a:p>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42</a:t>
            </a:fld>
            <a:endParaRPr lang="fr-BE"/>
          </a:p>
        </p:txBody>
      </p:sp>
    </p:spTree>
    <p:extLst>
      <p:ext uri="{BB962C8B-B14F-4D97-AF65-F5344CB8AC3E}">
        <p14:creationId xmlns:p14="http://schemas.microsoft.com/office/powerpoint/2010/main" val="32588021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(39)</a:t>
            </a:r>
            <a:endParaRPr lang="fr-BE" dirty="0"/>
          </a:p>
        </p:txBody>
      </p:sp>
      <p:sp>
        <p:nvSpPr>
          <p:cNvPr id="3" name="Espace réservé du contenu 2"/>
          <p:cNvSpPr>
            <a:spLocks noGrp="1"/>
          </p:cNvSpPr>
          <p:nvPr>
            <p:ph idx="1"/>
          </p:nvPr>
        </p:nvSpPr>
        <p:spPr>
          <a:xfrm>
            <a:off x="450780" y="1628800"/>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533132" y="2276872"/>
            <a:ext cx="8064896" cy="4524315"/>
          </a:xfrm>
          <a:prstGeom prst="rect">
            <a:avLst/>
          </a:prstGeom>
          <a:noFill/>
        </p:spPr>
        <p:txBody>
          <a:bodyPr wrap="square" rtlCol="0">
            <a:spAutoFit/>
          </a:bodyPr>
          <a:lstStyle/>
          <a:p>
            <a:pPr algn="just"/>
            <a:r>
              <a:rPr lang="fr-BE" sz="2400" dirty="0" smtClean="0"/>
              <a:t>	En </a:t>
            </a:r>
            <a:r>
              <a:rPr lang="fr-BE" sz="2400" dirty="0"/>
              <a:t>particulier, peut-on s’attendre à une </a:t>
            </a:r>
            <a:r>
              <a:rPr lang="fr-BE" sz="2400" dirty="0">
                <a:solidFill>
                  <a:srgbClr val="FF0000"/>
                </a:solidFill>
              </a:rPr>
              <a:t>réserve plus </a:t>
            </a:r>
            <a:r>
              <a:rPr lang="fr-BE" sz="2400" dirty="0" smtClean="0">
                <a:solidFill>
                  <a:srgbClr val="FF0000"/>
                </a:solidFill>
              </a:rPr>
              <a:t>	importante </a:t>
            </a:r>
            <a:r>
              <a:rPr lang="fr-BE" sz="2400" dirty="0"/>
              <a:t>de la part des </a:t>
            </a:r>
            <a:r>
              <a:rPr lang="fr-BE" sz="2400" dirty="0">
                <a:solidFill>
                  <a:srgbClr val="FF0000"/>
                </a:solidFill>
              </a:rPr>
              <a:t>homosexuels</a:t>
            </a:r>
            <a:r>
              <a:rPr lang="fr-BE" sz="2400" dirty="0"/>
              <a:t> que de la part </a:t>
            </a:r>
            <a:r>
              <a:rPr lang="fr-BE" sz="2400" dirty="0" smtClean="0"/>
              <a:t>	des </a:t>
            </a:r>
            <a:r>
              <a:rPr lang="fr-BE" sz="2400" dirty="0"/>
              <a:t>hétérosexuels ?</a:t>
            </a:r>
          </a:p>
          <a:p>
            <a:pPr algn="just"/>
            <a:r>
              <a:rPr lang="fr-BE" sz="2400" dirty="0" smtClean="0"/>
              <a:t>	c</a:t>
            </a:r>
            <a:r>
              <a:rPr lang="fr-BE" sz="2400" dirty="0"/>
              <a:t>) </a:t>
            </a:r>
            <a:r>
              <a:rPr lang="fr-BE" sz="2400" dirty="0" smtClean="0"/>
              <a:t>si </a:t>
            </a:r>
            <a:r>
              <a:rPr lang="fr-BE" sz="2400" dirty="0"/>
              <a:t>une distinction doit être opérée entre les </a:t>
            </a:r>
            <a:r>
              <a:rPr lang="fr-BE" sz="2400" dirty="0" smtClean="0"/>
              <a:t>	expressions formant </a:t>
            </a:r>
            <a:r>
              <a:rPr lang="fr-BE" sz="2400" i="1" dirty="0" smtClean="0">
                <a:solidFill>
                  <a:srgbClr val="FF0000"/>
                </a:solidFill>
              </a:rPr>
              <a:t>«noyau</a:t>
            </a:r>
            <a:r>
              <a:rPr lang="fr-BE" sz="2400" i="1" dirty="0">
                <a:solidFill>
                  <a:srgbClr val="FF0000"/>
                </a:solidFill>
              </a:rPr>
              <a:t>  </a:t>
            </a:r>
            <a:r>
              <a:rPr lang="fr-BE" sz="2400" i="1" dirty="0" smtClean="0">
                <a:solidFill>
                  <a:srgbClr val="FF0000"/>
                </a:solidFill>
              </a:rPr>
              <a:t>dur» </a:t>
            </a:r>
            <a:r>
              <a:rPr lang="fr-BE" sz="2400" dirty="0"/>
              <a:t>de </a:t>
            </a:r>
            <a:r>
              <a:rPr lang="fr-BE" sz="2400" dirty="0" smtClean="0"/>
              <a:t>	l’orientation </a:t>
            </a:r>
            <a:r>
              <a:rPr lang="fr-BE" sz="2400" dirty="0"/>
              <a:t>homosexuelle, et </a:t>
            </a:r>
            <a:r>
              <a:rPr lang="fr-BE" sz="2400" dirty="0" smtClean="0"/>
              <a:t>ses </a:t>
            </a:r>
            <a:r>
              <a:rPr lang="fr-BE" sz="2400" dirty="0">
                <a:solidFill>
                  <a:srgbClr val="FF0000"/>
                </a:solidFill>
              </a:rPr>
              <a:t>autres </a:t>
            </a:r>
            <a:r>
              <a:rPr lang="fr-BE" sz="2400" dirty="0" smtClean="0">
                <a:solidFill>
                  <a:srgbClr val="FF0000"/>
                </a:solidFill>
              </a:rPr>
              <a:t>expressions</a:t>
            </a:r>
            <a:r>
              <a:rPr lang="fr-BE" sz="2400" dirty="0" smtClean="0"/>
              <a:t> 	qu’entend-on</a:t>
            </a:r>
            <a:r>
              <a:rPr lang="fr-BE" sz="2400" dirty="0"/>
              <a:t>  par « </a:t>
            </a:r>
            <a:r>
              <a:rPr lang="fr-BE" sz="2400" i="1" dirty="0"/>
              <a:t>noyau dur</a:t>
            </a:r>
            <a:r>
              <a:rPr lang="fr-BE" sz="2400" dirty="0"/>
              <a:t>» et </a:t>
            </a:r>
            <a:r>
              <a:rPr lang="fr-BE" sz="2400" dirty="0" smtClean="0"/>
              <a:t>comment </a:t>
            </a:r>
            <a:r>
              <a:rPr lang="fr-BE" sz="2400" dirty="0"/>
              <a:t>l’établir </a:t>
            </a:r>
            <a:r>
              <a:rPr lang="fr-BE" sz="2400" dirty="0" smtClean="0"/>
              <a:t>?</a:t>
            </a:r>
            <a:endParaRPr lang="fr-BE" sz="2400" dirty="0"/>
          </a:p>
          <a:p>
            <a:pPr marL="457200" indent="-457200" algn="just">
              <a:buFont typeface="+mj-lt"/>
              <a:buAutoNum type="arabicPeriod" startAt="3"/>
            </a:pPr>
            <a:r>
              <a:rPr lang="fr-BE" sz="2400" dirty="0" smtClean="0"/>
              <a:t>La </a:t>
            </a:r>
            <a:r>
              <a:rPr lang="fr-BE" sz="2400" dirty="0">
                <a:solidFill>
                  <a:srgbClr val="FF0000"/>
                </a:solidFill>
              </a:rPr>
              <a:t>seule pénalisation des activités homosexuelles </a:t>
            </a:r>
            <a:r>
              <a:rPr lang="fr-BE" sz="2400" dirty="0"/>
              <a:t>assorties de peines de </a:t>
            </a:r>
            <a:r>
              <a:rPr lang="fr-BE" sz="2400" dirty="0">
                <a:solidFill>
                  <a:srgbClr val="FF0000"/>
                </a:solidFill>
              </a:rPr>
              <a:t>prison</a:t>
            </a:r>
            <a:r>
              <a:rPr lang="fr-BE" sz="2400" dirty="0"/>
              <a:t> constitue-t-elle </a:t>
            </a:r>
            <a:r>
              <a:rPr lang="fr-BE" sz="2400" dirty="0" smtClean="0"/>
              <a:t>une </a:t>
            </a:r>
            <a:r>
              <a:rPr lang="fr-BE" sz="2400" dirty="0" smtClean="0">
                <a:solidFill>
                  <a:srgbClr val="FF0000"/>
                </a:solidFill>
              </a:rPr>
              <a:t>persécution</a:t>
            </a:r>
            <a:r>
              <a:rPr lang="fr-BE" sz="2400" dirty="0" smtClean="0"/>
              <a:t> </a:t>
            </a:r>
            <a:r>
              <a:rPr lang="fr-BE" sz="2400" dirty="0"/>
              <a:t>au sens de la directive. Dans la négative, </a:t>
            </a:r>
            <a:r>
              <a:rPr lang="fr-BE" sz="2400" dirty="0">
                <a:solidFill>
                  <a:srgbClr val="FF0000"/>
                </a:solidFill>
              </a:rPr>
              <a:t>quand</a:t>
            </a:r>
            <a:r>
              <a:rPr lang="fr-BE" sz="2400" dirty="0"/>
              <a:t> a-t-on </a:t>
            </a:r>
            <a:r>
              <a:rPr lang="fr-BE" sz="2400" dirty="0" smtClean="0"/>
              <a:t>alors affaire </a:t>
            </a:r>
            <a:r>
              <a:rPr lang="fr-BE" sz="2400" dirty="0"/>
              <a:t>à une </a:t>
            </a:r>
            <a:r>
              <a:rPr lang="fr-BE" sz="2400" dirty="0">
                <a:solidFill>
                  <a:srgbClr val="FF0000"/>
                </a:solidFill>
              </a:rPr>
              <a:t>persécution</a:t>
            </a:r>
            <a:r>
              <a:rPr lang="fr-BE" sz="2400" dirty="0"/>
              <a:t> ?</a:t>
            </a:r>
          </a:p>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43</a:t>
            </a:fld>
            <a:endParaRPr lang="fr-BE"/>
          </a:p>
        </p:txBody>
      </p:sp>
    </p:spTree>
    <p:extLst>
      <p:ext uri="{BB962C8B-B14F-4D97-AF65-F5344CB8AC3E}">
        <p14:creationId xmlns:p14="http://schemas.microsoft.com/office/powerpoint/2010/main" val="27160854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(40)</a:t>
            </a:r>
            <a:endParaRPr lang="fr-BE" dirty="0"/>
          </a:p>
        </p:txBody>
      </p:sp>
      <p:sp>
        <p:nvSpPr>
          <p:cNvPr id="3" name="Espace réservé du contenu 2"/>
          <p:cNvSpPr>
            <a:spLocks noGrp="1"/>
          </p:cNvSpPr>
          <p:nvPr>
            <p:ph idx="1"/>
          </p:nvPr>
        </p:nvSpPr>
        <p:spPr>
          <a:xfrm>
            <a:off x="395536" y="1772816"/>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44</a:t>
            </a:fld>
            <a:endParaRPr lang="fr-BE"/>
          </a:p>
        </p:txBody>
      </p:sp>
      <p:sp>
        <p:nvSpPr>
          <p:cNvPr id="6" name="ZoneTexte 5"/>
          <p:cNvSpPr txBox="1"/>
          <p:nvPr/>
        </p:nvSpPr>
        <p:spPr>
          <a:xfrm>
            <a:off x="344505" y="2492896"/>
            <a:ext cx="8187935" cy="3877985"/>
          </a:xfrm>
          <a:prstGeom prst="rect">
            <a:avLst/>
          </a:prstGeom>
          <a:noFill/>
        </p:spPr>
        <p:txBody>
          <a:bodyPr wrap="square" rtlCol="0">
            <a:spAutoFit/>
          </a:bodyPr>
          <a:lstStyle/>
          <a:p>
            <a:r>
              <a:rPr lang="fr-BE" sz="2400" dirty="0" smtClean="0"/>
              <a:t>La Cour  </a:t>
            </a:r>
            <a:r>
              <a:rPr lang="fr-BE" sz="2400" dirty="0" smtClean="0">
                <a:solidFill>
                  <a:srgbClr val="FF0000"/>
                </a:solidFill>
              </a:rPr>
              <a:t>répond </a:t>
            </a:r>
            <a:r>
              <a:rPr lang="fr-BE" sz="2400" dirty="0" smtClean="0"/>
              <a:t>en substance que :</a:t>
            </a:r>
          </a:p>
          <a:p>
            <a:endParaRPr lang="fr-BE" dirty="0"/>
          </a:p>
          <a:p>
            <a:pPr marL="342900" indent="-342900" algn="just">
              <a:buFont typeface="+mj-lt"/>
              <a:buAutoNum type="arabicPeriod"/>
            </a:pPr>
            <a:r>
              <a:rPr lang="fr-BE" sz="2400" dirty="0" smtClean="0"/>
              <a:t>il </a:t>
            </a:r>
            <a:r>
              <a:rPr lang="fr-BE" sz="2400" dirty="0"/>
              <a:t>est constant que </a:t>
            </a:r>
            <a:r>
              <a:rPr lang="fr-BE" sz="2400" dirty="0">
                <a:solidFill>
                  <a:srgbClr val="FF0000"/>
                </a:solidFill>
              </a:rPr>
              <a:t>l’orientation sexuelle </a:t>
            </a:r>
            <a:r>
              <a:rPr lang="fr-BE" sz="2400" dirty="0"/>
              <a:t>d’une personne constitue une </a:t>
            </a:r>
            <a:r>
              <a:rPr lang="fr-BE" sz="2400" dirty="0">
                <a:solidFill>
                  <a:srgbClr val="FF0000"/>
                </a:solidFill>
              </a:rPr>
              <a:t>caractéristique à ce point essentielle </a:t>
            </a:r>
            <a:r>
              <a:rPr lang="fr-BE" sz="2400" dirty="0"/>
              <a:t>pour son identité qu’il ne devrait pas être exigé qu’elle y renonce.  Par ailleurs, </a:t>
            </a:r>
            <a:r>
              <a:rPr lang="fr-BE" sz="2400" dirty="0" smtClean="0"/>
              <a:t>l’existence </a:t>
            </a:r>
            <a:r>
              <a:rPr lang="fr-BE" sz="2400" dirty="0"/>
              <a:t>d’une législation pénale incriminant spécifiquement les homosexuels  </a:t>
            </a:r>
            <a:r>
              <a:rPr lang="fr-BE" sz="2400" dirty="0" smtClean="0"/>
              <a:t>permet </a:t>
            </a:r>
            <a:r>
              <a:rPr lang="fr-BE" sz="2400" dirty="0"/>
              <a:t>de constater que ces personnes constituent un </a:t>
            </a:r>
            <a:r>
              <a:rPr lang="fr-BE" sz="2400" dirty="0">
                <a:solidFill>
                  <a:srgbClr val="FF0000"/>
                </a:solidFill>
              </a:rPr>
              <a:t>groupe à part</a:t>
            </a:r>
            <a:r>
              <a:rPr lang="fr-BE" sz="2400" dirty="0"/>
              <a:t>, </a:t>
            </a:r>
            <a:r>
              <a:rPr lang="fr-BE" sz="2400" dirty="0">
                <a:solidFill>
                  <a:srgbClr val="FF0000"/>
                </a:solidFill>
              </a:rPr>
              <a:t>perçu</a:t>
            </a:r>
            <a:r>
              <a:rPr lang="fr-BE" sz="2400" dirty="0"/>
              <a:t> par la société environnante comme </a:t>
            </a:r>
            <a:r>
              <a:rPr lang="fr-BE" sz="2400" dirty="0">
                <a:solidFill>
                  <a:srgbClr val="FF0000"/>
                </a:solidFill>
              </a:rPr>
              <a:t>étant </a:t>
            </a:r>
            <a:r>
              <a:rPr lang="fr-BE" sz="2400" dirty="0" smtClean="0">
                <a:solidFill>
                  <a:srgbClr val="FF0000"/>
                </a:solidFill>
              </a:rPr>
              <a:t>différent</a:t>
            </a:r>
            <a:r>
              <a:rPr lang="fr-BE" sz="2400" dirty="0"/>
              <a:t>;</a:t>
            </a:r>
            <a:r>
              <a:rPr lang="fr-BE" sz="2400" dirty="0" smtClean="0"/>
              <a:t> </a:t>
            </a:r>
            <a:endParaRPr lang="fr-BE" sz="2400" dirty="0"/>
          </a:p>
          <a:p>
            <a:r>
              <a:rPr lang="fr-BE" dirty="0"/>
              <a:t> </a:t>
            </a:r>
          </a:p>
          <a:p>
            <a:endParaRPr lang="fr-BE" dirty="0"/>
          </a:p>
        </p:txBody>
      </p:sp>
    </p:spTree>
    <p:extLst>
      <p:ext uri="{BB962C8B-B14F-4D97-AF65-F5344CB8AC3E}">
        <p14:creationId xmlns:p14="http://schemas.microsoft.com/office/powerpoint/2010/main" val="152232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(41)</a:t>
            </a:r>
            <a:endParaRPr lang="fr-BE" dirty="0"/>
          </a:p>
        </p:txBody>
      </p:sp>
      <p:sp>
        <p:nvSpPr>
          <p:cNvPr id="3" name="Espace réservé du contenu 2"/>
          <p:cNvSpPr>
            <a:spLocks noGrp="1"/>
          </p:cNvSpPr>
          <p:nvPr>
            <p:ph idx="1"/>
          </p:nvPr>
        </p:nvSpPr>
        <p:spPr>
          <a:xfrm>
            <a:off x="446856" y="1672835"/>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611560" y="2636912"/>
            <a:ext cx="8064896" cy="461665"/>
          </a:xfrm>
          <a:prstGeom prst="rect">
            <a:avLst/>
          </a:prstGeom>
          <a:noFill/>
        </p:spPr>
        <p:txBody>
          <a:bodyPr wrap="square" rtlCol="0">
            <a:spAutoFit/>
          </a:bodyPr>
          <a:lstStyle/>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45</a:t>
            </a:fld>
            <a:endParaRPr lang="fr-BE"/>
          </a:p>
        </p:txBody>
      </p:sp>
      <p:sp>
        <p:nvSpPr>
          <p:cNvPr id="6" name="ZoneTexte 5"/>
          <p:cNvSpPr txBox="1"/>
          <p:nvPr/>
        </p:nvSpPr>
        <p:spPr>
          <a:xfrm>
            <a:off x="395537" y="2348880"/>
            <a:ext cx="7920878" cy="4708981"/>
          </a:xfrm>
          <a:prstGeom prst="rect">
            <a:avLst/>
          </a:prstGeom>
          <a:noFill/>
        </p:spPr>
        <p:txBody>
          <a:bodyPr wrap="square" rtlCol="0">
            <a:spAutoFit/>
          </a:bodyPr>
          <a:lstStyle/>
          <a:p>
            <a:pPr marL="457200" indent="-457200" algn="just">
              <a:buFont typeface="+mj-lt"/>
              <a:buAutoNum type="arabicPeriod" startAt="2"/>
            </a:pPr>
            <a:r>
              <a:rPr lang="fr-BE" sz="2400" dirty="0" smtClean="0"/>
              <a:t>une </a:t>
            </a:r>
            <a:r>
              <a:rPr lang="fr-BE" sz="2400" dirty="0"/>
              <a:t>violation des droits fondamentaux constitue une persécution </a:t>
            </a:r>
            <a:r>
              <a:rPr lang="fr-BE" sz="2400" dirty="0" smtClean="0"/>
              <a:t>seulement </a:t>
            </a:r>
            <a:r>
              <a:rPr lang="fr-BE" sz="2400" dirty="0"/>
              <a:t>si  elle atteint  </a:t>
            </a:r>
            <a:r>
              <a:rPr lang="fr-BE" sz="2400" dirty="0">
                <a:solidFill>
                  <a:srgbClr val="FF0000"/>
                </a:solidFill>
              </a:rPr>
              <a:t>un certain niveau de </a:t>
            </a:r>
            <a:r>
              <a:rPr lang="fr-BE" sz="2400" dirty="0" smtClean="0">
                <a:solidFill>
                  <a:srgbClr val="FF0000"/>
                </a:solidFill>
              </a:rPr>
              <a:t>gravité</a:t>
            </a:r>
            <a:r>
              <a:rPr lang="fr-BE" sz="2400" dirty="0"/>
              <a:t>,</a:t>
            </a:r>
            <a:r>
              <a:rPr lang="fr-BE" sz="2400" dirty="0" smtClean="0"/>
              <a:t> </a:t>
            </a:r>
            <a:r>
              <a:rPr lang="fr-BE" sz="2400" dirty="0"/>
              <a:t>toute violation des droits fondamentaux d’un demandeur d’asile homosexuel </a:t>
            </a:r>
            <a:r>
              <a:rPr lang="fr-BE" sz="2400" dirty="0" smtClean="0"/>
              <a:t>n’équivalant </a:t>
            </a:r>
            <a:r>
              <a:rPr lang="fr-BE" sz="2400" dirty="0"/>
              <a:t>pas nécessairement à persécution </a:t>
            </a:r>
            <a:r>
              <a:rPr lang="fr-BE" sz="2400" dirty="0" smtClean="0"/>
              <a:t>;</a:t>
            </a:r>
            <a:r>
              <a:rPr lang="fr-BE" sz="2400" dirty="0"/>
              <a:t>  </a:t>
            </a:r>
            <a:endParaRPr lang="fr-BE" sz="2400" dirty="0" smtClean="0"/>
          </a:p>
          <a:p>
            <a:pPr marL="457200" indent="-457200" algn="just">
              <a:buFont typeface="+mj-lt"/>
              <a:buAutoNum type="arabicPeriod" startAt="2"/>
            </a:pPr>
            <a:r>
              <a:rPr lang="fr-BE" sz="2400" dirty="0" smtClean="0"/>
              <a:t>«</a:t>
            </a:r>
            <a:r>
              <a:rPr lang="fr-BE" sz="2400" dirty="0"/>
              <a:t> </a:t>
            </a:r>
            <a:r>
              <a:rPr lang="fr-BE" sz="2400" i="1" dirty="0"/>
              <a:t>les droits fondamentaux liés spécifiquement à l’orientation sexuelle</a:t>
            </a:r>
            <a:r>
              <a:rPr lang="fr-BE" sz="2400" dirty="0"/>
              <a:t> » invoqués par les requérants tels que le </a:t>
            </a:r>
            <a:r>
              <a:rPr lang="fr-BE" sz="2400" dirty="0">
                <a:solidFill>
                  <a:srgbClr val="FF0000"/>
                </a:solidFill>
              </a:rPr>
              <a:t>droit à la vie privée </a:t>
            </a:r>
            <a:r>
              <a:rPr lang="fr-BE" sz="2400" dirty="0"/>
              <a:t>et le </a:t>
            </a:r>
            <a:r>
              <a:rPr lang="fr-BE" sz="2400" dirty="0">
                <a:solidFill>
                  <a:srgbClr val="FF0000"/>
                </a:solidFill>
              </a:rPr>
              <a:t>principe de non-discrimination </a:t>
            </a:r>
            <a:r>
              <a:rPr lang="fr-BE" sz="2400" dirty="0"/>
              <a:t>«</a:t>
            </a:r>
            <a:r>
              <a:rPr lang="fr-BE" sz="2400" i="1" dirty="0">
                <a:solidFill>
                  <a:srgbClr val="FF0000"/>
                </a:solidFill>
              </a:rPr>
              <a:t>ne</a:t>
            </a:r>
            <a:r>
              <a:rPr lang="fr-BE" sz="2400" i="1" dirty="0"/>
              <a:t> figurent </a:t>
            </a:r>
            <a:r>
              <a:rPr lang="fr-BE" sz="2400" i="1" dirty="0">
                <a:solidFill>
                  <a:srgbClr val="FF0000"/>
                </a:solidFill>
              </a:rPr>
              <a:t>pas</a:t>
            </a:r>
            <a:r>
              <a:rPr lang="fr-BE" sz="2400" i="1" dirty="0"/>
              <a:t> parmi les droits fondamentaux de l’homme auxquels aucune dérogation n’est possible</a:t>
            </a:r>
            <a:r>
              <a:rPr lang="fr-BE" sz="2400" dirty="0"/>
              <a:t> </a:t>
            </a:r>
            <a:r>
              <a:rPr lang="fr-BE" sz="2400" dirty="0" smtClean="0"/>
              <a:t>»;</a:t>
            </a:r>
            <a:r>
              <a:rPr lang="fr-BE" dirty="0" smtClean="0"/>
              <a:t> </a:t>
            </a:r>
            <a:r>
              <a:rPr lang="fr-BE" dirty="0"/>
              <a:t> </a:t>
            </a:r>
          </a:p>
          <a:p>
            <a:r>
              <a:rPr lang="fr-BE" dirty="0"/>
              <a:t> </a:t>
            </a:r>
          </a:p>
          <a:p>
            <a:endParaRPr lang="fr-BE" dirty="0"/>
          </a:p>
        </p:txBody>
      </p:sp>
    </p:spTree>
    <p:extLst>
      <p:ext uri="{BB962C8B-B14F-4D97-AF65-F5344CB8AC3E}">
        <p14:creationId xmlns:p14="http://schemas.microsoft.com/office/powerpoint/2010/main" val="21549717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(42)</a:t>
            </a:r>
            <a:endParaRPr lang="fr-BE" dirty="0"/>
          </a:p>
        </p:txBody>
      </p:sp>
      <p:sp>
        <p:nvSpPr>
          <p:cNvPr id="3" name="Espace réservé du contenu 2"/>
          <p:cNvSpPr>
            <a:spLocks noGrp="1"/>
          </p:cNvSpPr>
          <p:nvPr>
            <p:ph idx="1"/>
          </p:nvPr>
        </p:nvSpPr>
        <p:spPr>
          <a:xfrm>
            <a:off x="446856" y="1700808"/>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611560" y="2636912"/>
            <a:ext cx="8064896" cy="461665"/>
          </a:xfrm>
          <a:prstGeom prst="rect">
            <a:avLst/>
          </a:prstGeom>
          <a:noFill/>
        </p:spPr>
        <p:txBody>
          <a:bodyPr wrap="square" rtlCol="0">
            <a:spAutoFit/>
          </a:bodyPr>
          <a:lstStyle/>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46</a:t>
            </a:fld>
            <a:endParaRPr lang="fr-BE"/>
          </a:p>
        </p:txBody>
      </p:sp>
      <p:sp>
        <p:nvSpPr>
          <p:cNvPr id="6" name="ZoneTexte 5"/>
          <p:cNvSpPr txBox="1"/>
          <p:nvPr/>
        </p:nvSpPr>
        <p:spPr>
          <a:xfrm>
            <a:off x="611560" y="2276872"/>
            <a:ext cx="7704855" cy="3970318"/>
          </a:xfrm>
          <a:prstGeom prst="rect">
            <a:avLst/>
          </a:prstGeom>
          <a:noFill/>
        </p:spPr>
        <p:txBody>
          <a:bodyPr wrap="square" rtlCol="0">
            <a:spAutoFit/>
          </a:bodyPr>
          <a:lstStyle/>
          <a:p>
            <a:pPr marL="457200" indent="-457200">
              <a:buFont typeface="+mj-lt"/>
              <a:buAutoNum type="arabicPeriod"/>
            </a:pPr>
            <a:endParaRPr lang="fr-BE" sz="2400" dirty="0" smtClean="0"/>
          </a:p>
          <a:p>
            <a:pPr marL="457200" indent="-457200" algn="just">
              <a:buFont typeface="+mj-lt"/>
              <a:buAutoNum type="arabicPeriod" startAt="4"/>
            </a:pPr>
            <a:r>
              <a:rPr lang="fr-BE" sz="2400" dirty="0" smtClean="0"/>
              <a:t>la </a:t>
            </a:r>
            <a:r>
              <a:rPr lang="fr-BE" sz="2400" dirty="0">
                <a:solidFill>
                  <a:srgbClr val="FF0000"/>
                </a:solidFill>
              </a:rPr>
              <a:t>seule existence </a:t>
            </a:r>
            <a:r>
              <a:rPr lang="fr-BE" sz="2400" dirty="0"/>
              <a:t>d’une législation </a:t>
            </a:r>
            <a:r>
              <a:rPr lang="fr-BE" sz="2400" dirty="0" smtClean="0"/>
              <a:t>pénalisant </a:t>
            </a:r>
            <a:r>
              <a:rPr lang="fr-BE" sz="2400" dirty="0"/>
              <a:t>des actes homosexuels </a:t>
            </a:r>
            <a:r>
              <a:rPr lang="fr-BE" sz="2400" dirty="0">
                <a:solidFill>
                  <a:srgbClr val="FF0000"/>
                </a:solidFill>
              </a:rPr>
              <a:t>ne</a:t>
            </a:r>
            <a:r>
              <a:rPr lang="fr-BE" sz="2400" dirty="0"/>
              <a:t> </a:t>
            </a:r>
            <a:r>
              <a:rPr lang="fr-BE" sz="2400" dirty="0" smtClean="0"/>
              <a:t>peut </a:t>
            </a:r>
            <a:r>
              <a:rPr lang="fr-BE" sz="2400" dirty="0" smtClean="0">
                <a:solidFill>
                  <a:srgbClr val="FF0000"/>
                </a:solidFill>
              </a:rPr>
              <a:t>pas</a:t>
            </a:r>
            <a:r>
              <a:rPr lang="fr-BE" sz="2400" dirty="0" smtClean="0"/>
              <a:t> </a:t>
            </a:r>
            <a:r>
              <a:rPr lang="fr-BE" sz="2400" dirty="0"/>
              <a:t>être considérée comme </a:t>
            </a:r>
            <a:r>
              <a:rPr lang="fr-BE" sz="2400" dirty="0" smtClean="0"/>
              <a:t>une </a:t>
            </a:r>
            <a:r>
              <a:rPr lang="fr-BE" sz="2400" dirty="0"/>
              <a:t>atteinte à ce point grave pour considérer qu’elle constitue une </a:t>
            </a:r>
            <a:r>
              <a:rPr lang="fr-BE" sz="2400" dirty="0" smtClean="0">
                <a:solidFill>
                  <a:srgbClr val="FF0000"/>
                </a:solidFill>
              </a:rPr>
              <a:t>persécution</a:t>
            </a:r>
            <a:r>
              <a:rPr lang="fr-BE" sz="2400" dirty="0" smtClean="0"/>
              <a:t> </a:t>
            </a:r>
            <a:r>
              <a:rPr lang="fr-BE" sz="2400" dirty="0"/>
              <a:t>au sens de la directive.  </a:t>
            </a:r>
            <a:r>
              <a:rPr lang="fr-BE" sz="2400" dirty="0">
                <a:solidFill>
                  <a:srgbClr val="FF0000"/>
                </a:solidFill>
              </a:rPr>
              <a:t>Toutefois</a:t>
            </a:r>
            <a:r>
              <a:rPr lang="fr-BE" sz="2400" dirty="0"/>
              <a:t>, une peine </a:t>
            </a:r>
            <a:r>
              <a:rPr lang="fr-BE" sz="2400" dirty="0" smtClean="0"/>
              <a:t>d’</a:t>
            </a:r>
            <a:r>
              <a:rPr lang="fr-BE" sz="2400" dirty="0" smtClean="0">
                <a:solidFill>
                  <a:srgbClr val="FF0000"/>
                </a:solidFill>
              </a:rPr>
              <a:t>emprisonnement</a:t>
            </a:r>
            <a:r>
              <a:rPr lang="fr-BE" sz="2400" dirty="0" smtClean="0"/>
              <a:t> </a:t>
            </a:r>
            <a:r>
              <a:rPr lang="fr-BE" sz="2400" dirty="0"/>
              <a:t>qui pénalise des actes homosexuels est susceptible, </a:t>
            </a:r>
            <a:r>
              <a:rPr lang="fr-BE" sz="2400" dirty="0" smtClean="0"/>
              <a:t>à </a:t>
            </a:r>
            <a:r>
              <a:rPr lang="fr-BE" sz="2400" dirty="0"/>
              <a:t>elle seule, de constituer un acte de persécution, </a:t>
            </a:r>
            <a:r>
              <a:rPr lang="fr-BE" sz="2400" dirty="0">
                <a:solidFill>
                  <a:srgbClr val="FF0000"/>
                </a:solidFill>
              </a:rPr>
              <a:t>pourvu</a:t>
            </a:r>
            <a:r>
              <a:rPr lang="fr-BE" sz="2400" dirty="0"/>
              <a:t> que </a:t>
            </a:r>
            <a:r>
              <a:rPr lang="fr-BE" sz="2400" dirty="0" smtClean="0">
                <a:solidFill>
                  <a:srgbClr val="FF0000"/>
                </a:solidFill>
              </a:rPr>
              <a:t>l’emprisonnement </a:t>
            </a:r>
            <a:r>
              <a:rPr lang="fr-BE" sz="2400" dirty="0">
                <a:solidFill>
                  <a:srgbClr val="FF0000"/>
                </a:solidFill>
              </a:rPr>
              <a:t>aient réellement </a:t>
            </a:r>
            <a:r>
              <a:rPr lang="fr-BE" sz="2400" dirty="0" smtClean="0">
                <a:solidFill>
                  <a:srgbClr val="FF0000"/>
                </a:solidFill>
              </a:rPr>
              <a:t>lieu</a:t>
            </a:r>
            <a:r>
              <a:rPr lang="fr-BE" sz="2400" dirty="0"/>
              <a:t>;</a:t>
            </a:r>
            <a:r>
              <a:rPr lang="fr-BE" sz="2400" dirty="0" smtClean="0"/>
              <a:t> </a:t>
            </a:r>
            <a:endParaRPr lang="fr-BE" sz="2400" dirty="0"/>
          </a:p>
          <a:p>
            <a:r>
              <a:rPr lang="fr-BE" dirty="0"/>
              <a:t> </a:t>
            </a:r>
          </a:p>
          <a:p>
            <a:endParaRPr lang="fr-BE" dirty="0"/>
          </a:p>
        </p:txBody>
      </p:sp>
    </p:spTree>
    <p:extLst>
      <p:ext uri="{BB962C8B-B14F-4D97-AF65-F5344CB8AC3E}">
        <p14:creationId xmlns:p14="http://schemas.microsoft.com/office/powerpoint/2010/main" val="15768946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(43)</a:t>
            </a:r>
            <a:endParaRPr lang="fr-BE" dirty="0"/>
          </a:p>
        </p:txBody>
      </p:sp>
      <p:sp>
        <p:nvSpPr>
          <p:cNvPr id="3" name="Espace réservé du contenu 2"/>
          <p:cNvSpPr>
            <a:spLocks noGrp="1"/>
          </p:cNvSpPr>
          <p:nvPr>
            <p:ph idx="1"/>
          </p:nvPr>
        </p:nvSpPr>
        <p:spPr>
          <a:xfrm>
            <a:off x="446856" y="1700808"/>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611560" y="2636912"/>
            <a:ext cx="8064896" cy="461665"/>
          </a:xfrm>
          <a:prstGeom prst="rect">
            <a:avLst/>
          </a:prstGeom>
          <a:noFill/>
        </p:spPr>
        <p:txBody>
          <a:bodyPr wrap="square" rtlCol="0">
            <a:spAutoFit/>
          </a:bodyPr>
          <a:lstStyle/>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47</a:t>
            </a:fld>
            <a:endParaRPr lang="fr-BE"/>
          </a:p>
        </p:txBody>
      </p:sp>
      <p:sp>
        <p:nvSpPr>
          <p:cNvPr id="6" name="ZoneTexte 5"/>
          <p:cNvSpPr txBox="1"/>
          <p:nvPr/>
        </p:nvSpPr>
        <p:spPr>
          <a:xfrm>
            <a:off x="611560" y="2276872"/>
            <a:ext cx="7920880" cy="4339650"/>
          </a:xfrm>
          <a:prstGeom prst="rect">
            <a:avLst/>
          </a:prstGeom>
          <a:noFill/>
        </p:spPr>
        <p:txBody>
          <a:bodyPr wrap="square" rtlCol="0">
            <a:spAutoFit/>
          </a:bodyPr>
          <a:lstStyle/>
          <a:p>
            <a:r>
              <a:rPr lang="fr-BE" dirty="0"/>
              <a:t> </a:t>
            </a:r>
          </a:p>
          <a:p>
            <a:pPr marL="457200" indent="-457200" algn="just">
              <a:buFont typeface="+mj-lt"/>
              <a:buAutoNum type="arabicPeriod" startAt="5"/>
            </a:pPr>
            <a:r>
              <a:rPr lang="fr-BE" sz="2400" dirty="0" smtClean="0"/>
              <a:t>l’on ne peut </a:t>
            </a:r>
            <a:r>
              <a:rPr lang="fr-BE" sz="2400" dirty="0" smtClean="0">
                <a:solidFill>
                  <a:srgbClr val="FF0000"/>
                </a:solidFill>
              </a:rPr>
              <a:t>pas</a:t>
            </a:r>
            <a:r>
              <a:rPr lang="fr-BE" sz="2400" dirty="0" smtClean="0"/>
              <a:t> attendre du </a:t>
            </a:r>
            <a:r>
              <a:rPr lang="fr-BE" sz="2400" dirty="0"/>
              <a:t>demandeur d’asile qu’il dissimule son homosexualité dans son pays </a:t>
            </a:r>
            <a:r>
              <a:rPr lang="fr-BE" sz="2400" dirty="0" smtClean="0"/>
              <a:t>d’origine, ni </a:t>
            </a:r>
            <a:r>
              <a:rPr lang="fr-BE" sz="2400" dirty="0"/>
              <a:t>qu’il fasse preuve d’une </a:t>
            </a:r>
            <a:r>
              <a:rPr lang="fr-BE" sz="2400" dirty="0">
                <a:solidFill>
                  <a:srgbClr val="FF0000"/>
                </a:solidFill>
              </a:rPr>
              <a:t>réserve </a:t>
            </a:r>
            <a:r>
              <a:rPr lang="fr-BE" sz="2400" dirty="0"/>
              <a:t>dans l’expression de cette orientation </a:t>
            </a:r>
            <a:r>
              <a:rPr lang="fr-BE" sz="2400" dirty="0" smtClean="0"/>
              <a:t>sexuelle</a:t>
            </a:r>
            <a:r>
              <a:rPr lang="fr-BE" sz="2400" dirty="0"/>
              <a:t> </a:t>
            </a:r>
            <a:r>
              <a:rPr lang="fr-BE" sz="2400" dirty="0" smtClean="0"/>
              <a:t>car </a:t>
            </a:r>
            <a:r>
              <a:rPr lang="fr-BE" sz="2400" dirty="0"/>
              <a:t>pareille exigence serait </a:t>
            </a:r>
            <a:r>
              <a:rPr lang="fr-BE" sz="2400" dirty="0">
                <a:solidFill>
                  <a:srgbClr val="FF0000"/>
                </a:solidFill>
              </a:rPr>
              <a:t>contraire</a:t>
            </a:r>
            <a:r>
              <a:rPr lang="fr-BE" sz="2400" dirty="0"/>
              <a:t> à la </a:t>
            </a:r>
            <a:r>
              <a:rPr lang="fr-BE" sz="2400" dirty="0" smtClean="0"/>
              <a:t>reconnaissance-même </a:t>
            </a:r>
            <a:r>
              <a:rPr lang="fr-BE" sz="2400" dirty="0"/>
              <a:t>d’une caractéristique à ce point </a:t>
            </a:r>
            <a:r>
              <a:rPr lang="fr-BE" sz="2400" dirty="0">
                <a:solidFill>
                  <a:srgbClr val="FF0000"/>
                </a:solidFill>
              </a:rPr>
              <a:t>essentielle</a:t>
            </a:r>
            <a:r>
              <a:rPr lang="fr-BE" sz="2400" dirty="0"/>
              <a:t> pour l’identité </a:t>
            </a:r>
            <a:r>
              <a:rPr lang="fr-BE" sz="2400" dirty="0">
                <a:solidFill>
                  <a:srgbClr val="FF0000"/>
                </a:solidFill>
              </a:rPr>
              <a:t>qu’il </a:t>
            </a:r>
            <a:r>
              <a:rPr lang="fr-BE" sz="2400" dirty="0"/>
              <a:t>ne devrait pas être exigé des intéressés </a:t>
            </a:r>
            <a:r>
              <a:rPr lang="fr-BE" sz="2400" dirty="0">
                <a:solidFill>
                  <a:srgbClr val="FF0000"/>
                </a:solidFill>
              </a:rPr>
              <a:t>qu’ils y </a:t>
            </a:r>
            <a:r>
              <a:rPr lang="fr-BE" sz="2400" dirty="0" smtClean="0">
                <a:solidFill>
                  <a:srgbClr val="FF0000"/>
                </a:solidFill>
              </a:rPr>
              <a:t>renoncent </a:t>
            </a:r>
            <a:r>
              <a:rPr lang="fr-BE" sz="2400" dirty="0" smtClean="0"/>
              <a:t>; en </a:t>
            </a:r>
            <a:r>
              <a:rPr lang="fr-BE" sz="2400" dirty="0"/>
              <a:t>matière d’activité homosexuelle, </a:t>
            </a:r>
            <a:r>
              <a:rPr lang="fr-BE" sz="2400" dirty="0">
                <a:solidFill>
                  <a:srgbClr val="FF0000"/>
                </a:solidFill>
              </a:rPr>
              <a:t>seuls</a:t>
            </a:r>
            <a:r>
              <a:rPr lang="fr-BE" sz="2400" dirty="0"/>
              <a:t> peuvent être écartés les actes réputés </a:t>
            </a:r>
            <a:r>
              <a:rPr lang="fr-BE" sz="2400" dirty="0">
                <a:solidFill>
                  <a:srgbClr val="FF0000"/>
                </a:solidFill>
              </a:rPr>
              <a:t>délictueux d’après la législation nationale des États membres</a:t>
            </a:r>
            <a:r>
              <a:rPr lang="fr-BE" sz="2400" dirty="0"/>
              <a:t> </a:t>
            </a:r>
            <a:r>
              <a:rPr lang="fr-BE" sz="2400" dirty="0" smtClean="0"/>
              <a:t>(</a:t>
            </a:r>
            <a:r>
              <a:rPr lang="fr-BE" sz="2400" i="1" dirty="0" smtClean="0"/>
              <a:t>cfr</a:t>
            </a:r>
            <a:r>
              <a:rPr lang="fr-BE" sz="2400" dirty="0" smtClean="0"/>
              <a:t> article 10.1 , d).</a:t>
            </a:r>
            <a:endParaRPr lang="fr-BE" sz="2400" dirty="0"/>
          </a:p>
          <a:p>
            <a:endParaRPr lang="fr-BE" dirty="0"/>
          </a:p>
        </p:txBody>
      </p:sp>
    </p:spTree>
    <p:extLst>
      <p:ext uri="{BB962C8B-B14F-4D97-AF65-F5344CB8AC3E}">
        <p14:creationId xmlns:p14="http://schemas.microsoft.com/office/powerpoint/2010/main" val="41705796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(44)</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4154984"/>
          </a:xfrm>
          <a:prstGeom prst="rect">
            <a:avLst/>
          </a:prstGeom>
          <a:noFill/>
        </p:spPr>
        <p:txBody>
          <a:bodyPr wrap="square" rtlCol="0">
            <a:spAutoFit/>
          </a:bodyPr>
          <a:lstStyle/>
          <a:p>
            <a:r>
              <a:rPr lang="fr-BE" sz="2400" dirty="0" smtClean="0"/>
              <a:t>Les</a:t>
            </a:r>
            <a:r>
              <a:rPr lang="fr-BE" sz="2400" dirty="0" smtClean="0">
                <a:solidFill>
                  <a:srgbClr val="FF0000"/>
                </a:solidFill>
              </a:rPr>
              <a:t> 2 questions</a:t>
            </a:r>
            <a:r>
              <a:rPr lang="fr-BE" sz="2400" dirty="0" smtClean="0"/>
              <a:t> que pose en substance le  </a:t>
            </a:r>
            <a:r>
              <a:rPr lang="fr-BE" sz="2400" i="1" dirty="0" err="1" smtClean="0"/>
              <a:t>Raad</a:t>
            </a:r>
            <a:r>
              <a:rPr lang="fr-BE" sz="2400" i="1" dirty="0" smtClean="0"/>
              <a:t> van State </a:t>
            </a:r>
            <a:r>
              <a:rPr lang="fr-BE" sz="2400" dirty="0" smtClean="0"/>
              <a:t>des Pays-Bas à la Cour de Justice:</a:t>
            </a:r>
          </a:p>
          <a:p>
            <a:pPr algn="just"/>
            <a:endParaRPr lang="fr-BE" sz="2400" dirty="0" smtClean="0"/>
          </a:p>
          <a:p>
            <a:pPr marL="457200" indent="-457200" algn="just">
              <a:buFont typeface="+mj-lt"/>
              <a:buAutoNum type="arabicPeriod"/>
            </a:pPr>
            <a:r>
              <a:rPr lang="fr-BE" sz="2400" dirty="0" smtClean="0"/>
              <a:t>«</a:t>
            </a:r>
            <a:r>
              <a:rPr lang="fr-BE" sz="2400" i="1" dirty="0"/>
              <a:t>Quelles sont les </a:t>
            </a:r>
            <a:r>
              <a:rPr lang="fr-BE" sz="2400" i="1" dirty="0">
                <a:solidFill>
                  <a:srgbClr val="FF0000"/>
                </a:solidFill>
              </a:rPr>
              <a:t>limitations</a:t>
            </a:r>
            <a:r>
              <a:rPr lang="fr-BE" sz="2400" i="1" dirty="0"/>
              <a:t> imposées par l’article </a:t>
            </a:r>
            <a:r>
              <a:rPr lang="fr-BE" sz="2400" i="1" dirty="0">
                <a:solidFill>
                  <a:srgbClr val="FF0000"/>
                </a:solidFill>
              </a:rPr>
              <a:t>4 de la </a:t>
            </a:r>
            <a:r>
              <a:rPr lang="fr-BE" sz="2400" i="1" dirty="0" smtClean="0">
                <a:solidFill>
                  <a:srgbClr val="FF0000"/>
                </a:solidFill>
              </a:rPr>
              <a:t>directive</a:t>
            </a:r>
            <a:r>
              <a:rPr lang="fr-BE" sz="2400" i="1" dirty="0" smtClean="0"/>
              <a:t> 2004/83 </a:t>
            </a:r>
            <a:r>
              <a:rPr lang="fr-BE" sz="2400" i="1" dirty="0"/>
              <a:t>et par la </a:t>
            </a:r>
            <a:r>
              <a:rPr lang="fr-BE" sz="2400" i="1" dirty="0" smtClean="0">
                <a:solidFill>
                  <a:srgbClr val="FF0000"/>
                </a:solidFill>
              </a:rPr>
              <a:t>Charte,</a:t>
            </a:r>
            <a:r>
              <a:rPr lang="fr-BE" sz="2400" i="1" dirty="0" smtClean="0"/>
              <a:t> </a:t>
            </a:r>
            <a:r>
              <a:rPr lang="fr-BE" sz="2400" i="1" dirty="0"/>
              <a:t>en particulier ses articles 3 et 7, à la manière </a:t>
            </a:r>
            <a:r>
              <a:rPr lang="fr-BE" sz="2400" i="1" dirty="0">
                <a:solidFill>
                  <a:srgbClr val="FF0000"/>
                </a:solidFill>
              </a:rPr>
              <a:t>dont est apprécié le caractère crédible d’une orientation sexuelle </a:t>
            </a:r>
            <a:r>
              <a:rPr lang="fr-BE" sz="2400" i="1" dirty="0" smtClean="0">
                <a:solidFill>
                  <a:srgbClr val="FF0000"/>
                </a:solidFill>
              </a:rPr>
              <a:t>prétendue</a:t>
            </a:r>
            <a:r>
              <a:rPr lang="fr-BE" sz="2400" i="1" dirty="0"/>
              <a:t>?</a:t>
            </a:r>
            <a:r>
              <a:rPr lang="fr-BE" sz="2400" i="1" dirty="0" smtClean="0"/>
              <a:t> </a:t>
            </a:r>
          </a:p>
          <a:p>
            <a:pPr marL="457200" indent="-457200" algn="just">
              <a:buFont typeface="+mj-lt"/>
              <a:buAutoNum type="arabicPeriod"/>
            </a:pPr>
            <a:r>
              <a:rPr lang="fr-BE" sz="2400" i="1" dirty="0"/>
              <a:t>C</a:t>
            </a:r>
            <a:r>
              <a:rPr lang="fr-BE" sz="2400" i="1" dirty="0" smtClean="0"/>
              <a:t>es </a:t>
            </a:r>
            <a:r>
              <a:rPr lang="fr-BE" sz="2400" i="1" dirty="0"/>
              <a:t>limitations sont-elles </a:t>
            </a:r>
            <a:r>
              <a:rPr lang="fr-BE" sz="2400" i="1" dirty="0">
                <a:solidFill>
                  <a:srgbClr val="FF0000"/>
                </a:solidFill>
              </a:rPr>
              <a:t>différentes</a:t>
            </a:r>
            <a:r>
              <a:rPr lang="fr-BE" sz="2400" i="1" dirty="0"/>
              <a:t> de celles valant pour l’appréciation du caractère crédible </a:t>
            </a:r>
            <a:r>
              <a:rPr lang="fr-BE" sz="2400" i="1" dirty="0">
                <a:solidFill>
                  <a:srgbClr val="FF0000"/>
                </a:solidFill>
              </a:rPr>
              <a:t>d’autres motifs de persécution</a:t>
            </a:r>
            <a:r>
              <a:rPr lang="fr-BE" sz="2400" i="1" dirty="0"/>
              <a:t> et, dans l’affirmative, à quel égard?»</a:t>
            </a:r>
            <a:r>
              <a:rPr lang="fr-BE" sz="2400" i="1" dirty="0" smtClean="0"/>
              <a:t> </a:t>
            </a:r>
            <a:endParaRPr lang="fr-BE" sz="2400" i="1" dirty="0"/>
          </a:p>
          <a:p>
            <a:endParaRPr lang="fr-BE" sz="2400" dirty="0"/>
          </a:p>
        </p:txBody>
      </p:sp>
      <p:sp>
        <p:nvSpPr>
          <p:cNvPr id="5" name="ZoneTexte 4"/>
          <p:cNvSpPr txBox="1"/>
          <p:nvPr/>
        </p:nvSpPr>
        <p:spPr>
          <a:xfrm>
            <a:off x="827584" y="3861048"/>
            <a:ext cx="184731" cy="369332"/>
          </a:xfrm>
          <a:prstGeom prst="rect">
            <a:avLst/>
          </a:prstGeom>
          <a:noFill/>
        </p:spPr>
        <p:txBody>
          <a:bodyPr wrap="none" rtlCol="0">
            <a:spAutoFit/>
          </a:bodyPr>
          <a:lstStyle/>
          <a:p>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48</a:t>
            </a:fld>
            <a:endParaRPr lang="fr-BE"/>
          </a:p>
        </p:txBody>
      </p:sp>
    </p:spTree>
    <p:extLst>
      <p:ext uri="{BB962C8B-B14F-4D97-AF65-F5344CB8AC3E}">
        <p14:creationId xmlns:p14="http://schemas.microsoft.com/office/powerpoint/2010/main" val="32178313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.L’inclusion –DIRECTIVE 2004/83  (45)</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p>
          <a:p>
            <a:pPr marL="0" indent="0">
              <a:buNone/>
            </a:pPr>
            <a:endParaRPr lang="sv-SE" sz="2800" b="1" dirty="0"/>
          </a:p>
          <a:p>
            <a:endParaRPr lang="fr-BE" dirty="0"/>
          </a:p>
        </p:txBody>
      </p:sp>
      <p:sp>
        <p:nvSpPr>
          <p:cNvPr id="5" name="ZoneTexte 4"/>
          <p:cNvSpPr txBox="1"/>
          <p:nvPr/>
        </p:nvSpPr>
        <p:spPr>
          <a:xfrm>
            <a:off x="581852" y="2492896"/>
            <a:ext cx="7776864" cy="4154984"/>
          </a:xfrm>
          <a:prstGeom prst="rect">
            <a:avLst/>
          </a:prstGeom>
          <a:noFill/>
        </p:spPr>
        <p:txBody>
          <a:bodyPr wrap="square" rtlCol="0">
            <a:spAutoFit/>
          </a:bodyPr>
          <a:lstStyle/>
          <a:p>
            <a:pPr lvl="0" algn="just"/>
            <a:r>
              <a:rPr lang="fr-FR" sz="2400" dirty="0" smtClean="0"/>
              <a:t>La Cour de Justice </a:t>
            </a:r>
            <a:r>
              <a:rPr lang="fr-FR" sz="2400" dirty="0" smtClean="0">
                <a:solidFill>
                  <a:srgbClr val="FF0000"/>
                </a:solidFill>
              </a:rPr>
              <a:t>répond</a:t>
            </a:r>
            <a:r>
              <a:rPr lang="fr-FR" sz="2400" dirty="0" smtClean="0"/>
              <a:t> en substance que:</a:t>
            </a:r>
          </a:p>
          <a:p>
            <a:pPr lvl="0" algn="just"/>
            <a:endParaRPr lang="fr-FR" sz="2400" dirty="0" smtClean="0"/>
          </a:p>
          <a:p>
            <a:pPr marL="342900" lvl="0" indent="-342900" algn="just">
              <a:buFont typeface="+mj-lt"/>
              <a:buAutoNum type="arabicPeriod"/>
            </a:pPr>
            <a:r>
              <a:rPr lang="fr-FR" sz="2400" dirty="0" smtClean="0"/>
              <a:t>les </a:t>
            </a:r>
            <a:r>
              <a:rPr lang="fr-FR" sz="2400" dirty="0"/>
              <a:t>instances d’asile ne sont </a:t>
            </a:r>
            <a:r>
              <a:rPr lang="fr-FR" sz="2400" dirty="0">
                <a:solidFill>
                  <a:srgbClr val="FF0000"/>
                </a:solidFill>
              </a:rPr>
              <a:t>pas tenues </a:t>
            </a:r>
            <a:r>
              <a:rPr lang="fr-FR" sz="2400" dirty="0"/>
              <a:t>de croire sur parole les demandeurs d’asile invoquant une orientation sexuelle comme motif de </a:t>
            </a:r>
            <a:r>
              <a:rPr lang="fr-FR" sz="2400" dirty="0" smtClean="0"/>
              <a:t>persécution; </a:t>
            </a:r>
            <a:r>
              <a:rPr lang="fr-FR" sz="2400" dirty="0"/>
              <a:t>le respect des droits fondamentaux </a:t>
            </a:r>
            <a:r>
              <a:rPr lang="fr-FR" sz="2400" dirty="0" smtClean="0"/>
              <a:t>n’</a:t>
            </a:r>
            <a:r>
              <a:rPr lang="fr-FR" sz="2400" dirty="0" err="1" smtClean="0"/>
              <a:t>imposan</a:t>
            </a:r>
            <a:r>
              <a:rPr lang="fr-FR" sz="2400" dirty="0" smtClean="0"/>
              <a:t> pas </a:t>
            </a:r>
            <a:r>
              <a:rPr lang="fr-FR" sz="2400" dirty="0"/>
              <a:t>qu’une orientation sexuelle soit tenue pour établie sur base des seules déclarations du demandeur </a:t>
            </a:r>
            <a:r>
              <a:rPr lang="fr-FR" sz="2400" dirty="0" smtClean="0"/>
              <a:t>concerné; </a:t>
            </a:r>
          </a:p>
          <a:p>
            <a:pPr marL="342900" lvl="0" indent="-342900" algn="just">
              <a:buFont typeface="+mj-lt"/>
              <a:buAutoNum type="arabicPeriod"/>
            </a:pPr>
            <a:r>
              <a:rPr lang="fr-FR" sz="2400" dirty="0" smtClean="0"/>
              <a:t>les </a:t>
            </a:r>
            <a:r>
              <a:rPr lang="fr-FR" sz="2400" dirty="0"/>
              <a:t>déclarations du demandeur à ce sujet constituent tout a plus « </a:t>
            </a:r>
            <a:r>
              <a:rPr lang="fr-FR" sz="2400" i="1" dirty="0">
                <a:solidFill>
                  <a:srgbClr val="FF0000"/>
                </a:solidFill>
              </a:rPr>
              <a:t>un point de départ</a:t>
            </a:r>
            <a:r>
              <a:rPr lang="fr-FR" sz="2400" dirty="0">
                <a:solidFill>
                  <a:srgbClr val="FF0000"/>
                </a:solidFill>
              </a:rPr>
              <a:t> </a:t>
            </a:r>
            <a:r>
              <a:rPr lang="fr-FR" sz="2400" dirty="0"/>
              <a:t>» dans l’examen des faits et circonstances ; </a:t>
            </a:r>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49</a:t>
            </a:fld>
            <a:endParaRPr lang="fr-BE"/>
          </a:p>
        </p:txBody>
      </p:sp>
    </p:spTree>
    <p:extLst>
      <p:ext uri="{BB962C8B-B14F-4D97-AF65-F5344CB8AC3E}">
        <p14:creationId xmlns:p14="http://schemas.microsoft.com/office/powerpoint/2010/main" val="3581237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 directive 2004/83</a:t>
            </a:r>
            <a:r>
              <a:rPr lang="fr-BE" baseline="0" dirty="0" smtClean="0"/>
              <a:t>   (1)</a:t>
            </a:r>
            <a:endParaRPr lang="fr-BE" dirty="0"/>
          </a:p>
        </p:txBody>
      </p:sp>
      <p:sp>
        <p:nvSpPr>
          <p:cNvPr id="3" name="Espace réservé du contenu 2"/>
          <p:cNvSpPr>
            <a:spLocks noGrp="1"/>
          </p:cNvSpPr>
          <p:nvPr>
            <p:ph idx="1"/>
          </p:nvPr>
        </p:nvSpPr>
        <p:spPr>
          <a:xfrm>
            <a:off x="251520" y="1844824"/>
            <a:ext cx="8640960" cy="4896544"/>
          </a:xfrm>
        </p:spPr>
        <p:txBody>
          <a:bodyPr>
            <a:normAutofit fontScale="47500" lnSpcReduction="20000"/>
          </a:bodyPr>
          <a:lstStyle/>
          <a:p>
            <a:pPr marL="0" indent="0">
              <a:buNone/>
            </a:pPr>
            <a:r>
              <a:rPr lang="en-GB" sz="5100" b="1" dirty="0" smtClean="0"/>
              <a:t>CJUE (GC), 17 </a:t>
            </a:r>
            <a:r>
              <a:rPr lang="en-GB" sz="5100" b="1" dirty="0" err="1" smtClean="0"/>
              <a:t>février</a:t>
            </a:r>
            <a:r>
              <a:rPr lang="en-GB" sz="5100" b="1" dirty="0" smtClean="0"/>
              <a:t> 2009, C-465/07, </a:t>
            </a:r>
            <a:r>
              <a:rPr lang="en-GB" sz="5100" b="1" i="1" dirty="0" err="1" smtClean="0"/>
              <a:t>Elgafaji</a:t>
            </a:r>
            <a:endParaRPr lang="en-GB" sz="5100" b="1" i="1" dirty="0" smtClean="0"/>
          </a:p>
          <a:p>
            <a:pPr marL="0" indent="0">
              <a:buNone/>
            </a:pPr>
            <a:endParaRPr lang="fr-BE" sz="2800" b="1" dirty="0"/>
          </a:p>
          <a:p>
            <a:pPr marL="0" indent="0" algn="just">
              <a:buNone/>
            </a:pPr>
            <a:r>
              <a:rPr lang="fr-BE" sz="5100" b="1" dirty="0" smtClean="0"/>
              <a:t>Article 15, c)  de la directive 2004/83/CE «qualification» </a:t>
            </a:r>
            <a:endParaRPr lang="fr-BE" sz="5100" b="1" dirty="0"/>
          </a:p>
          <a:p>
            <a:pPr marL="0" indent="0" algn="just">
              <a:buNone/>
            </a:pPr>
            <a:r>
              <a:rPr lang="fr-BE" sz="5100" i="1" dirty="0" smtClean="0"/>
              <a:t>Les </a:t>
            </a:r>
            <a:r>
              <a:rPr lang="fr-BE" sz="5100" i="1" dirty="0"/>
              <a:t>atteintes graves </a:t>
            </a:r>
            <a:r>
              <a:rPr lang="fr-BE" sz="5100" dirty="0" smtClean="0"/>
              <a:t>[pouvant donner lieu à </a:t>
            </a:r>
            <a:r>
              <a:rPr lang="fr-BE" sz="5100" dirty="0" err="1" smtClean="0"/>
              <a:t>protect</a:t>
            </a:r>
            <a:r>
              <a:rPr lang="fr-BE" sz="5100" dirty="0" smtClean="0"/>
              <a:t>. </a:t>
            </a:r>
            <a:r>
              <a:rPr lang="fr-BE" sz="5100" dirty="0" err="1"/>
              <a:t>s</a:t>
            </a:r>
            <a:r>
              <a:rPr lang="fr-BE" sz="5100" dirty="0" err="1" smtClean="0"/>
              <a:t>ubsid</a:t>
            </a:r>
            <a:r>
              <a:rPr lang="fr-BE" sz="5100" dirty="0" smtClean="0"/>
              <a:t>.] </a:t>
            </a:r>
            <a:r>
              <a:rPr lang="fr-BE" sz="5100" i="1" dirty="0" smtClean="0"/>
              <a:t>sont</a:t>
            </a:r>
            <a:r>
              <a:rPr lang="fr-BE" sz="5100" i="1" dirty="0"/>
              <a:t>:</a:t>
            </a:r>
          </a:p>
          <a:p>
            <a:pPr marL="0" indent="0" algn="just">
              <a:buNone/>
            </a:pPr>
            <a:r>
              <a:rPr lang="fr-BE" sz="5100" i="1" dirty="0"/>
              <a:t>a) la peine de mort ou l'exécution, ou</a:t>
            </a:r>
          </a:p>
          <a:p>
            <a:pPr marL="0" indent="0" algn="just">
              <a:buNone/>
            </a:pPr>
            <a:r>
              <a:rPr lang="fr-BE" sz="5100" i="1" dirty="0"/>
              <a:t>b) la torture ou des traitements ou sanctions inhumains ou </a:t>
            </a:r>
            <a:r>
              <a:rPr lang="fr-BE" sz="5100" i="1" dirty="0" smtClean="0"/>
              <a:t>dégradants infligés </a:t>
            </a:r>
            <a:r>
              <a:rPr lang="fr-BE" sz="5100" i="1" dirty="0"/>
              <a:t>à un demandeur dans son pays d'origine, ou</a:t>
            </a:r>
          </a:p>
          <a:p>
            <a:pPr marL="0" indent="0" algn="just">
              <a:buNone/>
            </a:pPr>
            <a:r>
              <a:rPr lang="fr-BE" sz="5100" i="1" dirty="0">
                <a:solidFill>
                  <a:srgbClr val="FF0000"/>
                </a:solidFill>
              </a:rPr>
              <a:t>c) </a:t>
            </a:r>
            <a:r>
              <a:rPr lang="fr-BE" sz="5100" i="1" dirty="0"/>
              <a:t>des </a:t>
            </a:r>
            <a:r>
              <a:rPr lang="fr-BE" sz="5100" i="1" dirty="0">
                <a:solidFill>
                  <a:srgbClr val="FF0000"/>
                </a:solidFill>
              </a:rPr>
              <a:t>menaces graves et individuelles </a:t>
            </a:r>
            <a:r>
              <a:rPr lang="fr-BE" sz="5100" i="1" dirty="0"/>
              <a:t>contre la vie ou </a:t>
            </a:r>
            <a:r>
              <a:rPr lang="fr-BE" sz="5100" i="1" dirty="0" smtClean="0"/>
              <a:t>la personne </a:t>
            </a:r>
            <a:r>
              <a:rPr lang="fr-BE" sz="5100" i="1" dirty="0"/>
              <a:t>d'un civil en raison d'une </a:t>
            </a:r>
            <a:r>
              <a:rPr lang="fr-BE" sz="5100" i="1" dirty="0">
                <a:solidFill>
                  <a:srgbClr val="FF0000"/>
                </a:solidFill>
              </a:rPr>
              <a:t>violence aveugle </a:t>
            </a:r>
            <a:r>
              <a:rPr lang="fr-BE" sz="5100" i="1" dirty="0"/>
              <a:t>en cas </a:t>
            </a:r>
            <a:r>
              <a:rPr lang="fr-BE" sz="5100" i="1" dirty="0" smtClean="0"/>
              <a:t>de conflit </a:t>
            </a:r>
            <a:r>
              <a:rPr lang="fr-BE" sz="5100" i="1" dirty="0"/>
              <a:t>armé interne ou international</a:t>
            </a:r>
            <a:r>
              <a:rPr lang="fr-BE" sz="5100" i="1" dirty="0" smtClean="0"/>
              <a:t>.</a:t>
            </a:r>
          </a:p>
          <a:p>
            <a:pPr marL="0" indent="0" algn="just">
              <a:buNone/>
            </a:pPr>
            <a:endParaRPr lang="fr-BE" sz="5100" b="1" dirty="0" smtClean="0"/>
          </a:p>
          <a:p>
            <a:pPr marL="0" indent="0" algn="just">
              <a:buNone/>
            </a:pPr>
            <a:r>
              <a:rPr lang="fr-BE" sz="5100" b="1" dirty="0" smtClean="0"/>
              <a:t>Article 3 de la CEDH</a:t>
            </a:r>
          </a:p>
          <a:p>
            <a:pPr marL="0" indent="0" algn="just">
              <a:buNone/>
            </a:pPr>
            <a:r>
              <a:rPr lang="fr-BE" sz="5100" i="1" dirty="0" smtClean="0"/>
              <a:t>« Nul ne peut être soumis à la torture ni à des peines ou traitements inhumains ou dégradants »</a:t>
            </a:r>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5</a:t>
            </a:fld>
            <a:endParaRPr lang="fr-BE"/>
          </a:p>
        </p:txBody>
      </p:sp>
    </p:spTree>
    <p:extLst>
      <p:ext uri="{BB962C8B-B14F-4D97-AF65-F5344CB8AC3E}">
        <p14:creationId xmlns:p14="http://schemas.microsoft.com/office/powerpoint/2010/main" val="223728809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(46)</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5" name="ZoneTexte 4"/>
          <p:cNvSpPr txBox="1"/>
          <p:nvPr/>
        </p:nvSpPr>
        <p:spPr>
          <a:xfrm>
            <a:off x="278921" y="2492896"/>
            <a:ext cx="8064896" cy="3785652"/>
          </a:xfrm>
          <a:prstGeom prst="rect">
            <a:avLst/>
          </a:prstGeom>
          <a:noFill/>
        </p:spPr>
        <p:txBody>
          <a:bodyPr wrap="square" rtlCol="0">
            <a:spAutoFit/>
          </a:bodyPr>
          <a:lstStyle/>
          <a:p>
            <a:pPr marL="457200" lvl="0" indent="-457200" algn="just">
              <a:buFont typeface="+mj-lt"/>
              <a:buAutoNum type="arabicPeriod" startAt="3"/>
            </a:pPr>
            <a:r>
              <a:rPr lang="fr-FR" sz="2400" dirty="0" smtClean="0"/>
              <a:t>les instances d’asile peuvent considérer qu’il appartient à un demandeur invoquant une orientation sexuelle de présenter </a:t>
            </a:r>
            <a:r>
              <a:rPr lang="fr-FR" sz="2400" dirty="0" smtClean="0">
                <a:solidFill>
                  <a:srgbClr val="FF0000"/>
                </a:solidFill>
              </a:rPr>
              <a:t>rapidement </a:t>
            </a:r>
            <a:r>
              <a:rPr lang="fr-FR" sz="2400" dirty="0" smtClean="0"/>
              <a:t>tous les éléments étayant sa demande ; s’agissant d’une orientation sexuelle, c’est le demandeur </a:t>
            </a:r>
            <a:r>
              <a:rPr lang="fr-FR" sz="2400" dirty="0" smtClean="0">
                <a:solidFill>
                  <a:srgbClr val="FF0000"/>
                </a:solidFill>
              </a:rPr>
              <a:t>lui-même</a:t>
            </a:r>
            <a:r>
              <a:rPr lang="fr-FR" sz="2400" dirty="0" smtClean="0"/>
              <a:t> qui est le mieux à même à établir sa propre orientation sexuelle ;</a:t>
            </a:r>
          </a:p>
          <a:p>
            <a:pPr marL="457200" indent="-457200" algn="just">
              <a:buFont typeface="+mj-lt"/>
              <a:buAutoNum type="arabicPeriod" startAt="3"/>
            </a:pPr>
            <a:r>
              <a:rPr lang="fr-FR" sz="2400" dirty="0"/>
              <a:t>t</a:t>
            </a:r>
            <a:r>
              <a:rPr lang="fr-FR" sz="2400" dirty="0" smtClean="0"/>
              <a:t>outefois, l’instance ne peut conclure  </a:t>
            </a:r>
            <a:r>
              <a:rPr lang="fr-FR" sz="2400" dirty="0"/>
              <a:t>au défaut de crédibilité d’un demandeur au </a:t>
            </a:r>
            <a:r>
              <a:rPr lang="fr-FR" sz="2400" dirty="0">
                <a:solidFill>
                  <a:srgbClr val="FF0000"/>
                </a:solidFill>
              </a:rPr>
              <a:t>seul motif </a:t>
            </a:r>
            <a:r>
              <a:rPr lang="fr-FR" sz="2400" dirty="0"/>
              <a:t>qu’il aurait été réticent à invoquer son orientation homosexuelle à la </a:t>
            </a:r>
            <a:r>
              <a:rPr lang="fr-FR" sz="2400" dirty="0">
                <a:solidFill>
                  <a:srgbClr val="FF0000"/>
                </a:solidFill>
              </a:rPr>
              <a:t>première occasion </a:t>
            </a:r>
            <a:r>
              <a:rPr lang="fr-FR" sz="2400" dirty="0"/>
              <a:t>qui lui a été donnée d’exposer ce motif</a:t>
            </a:r>
            <a:r>
              <a:rPr lang="fr-FR" sz="2400" dirty="0" smtClean="0"/>
              <a:t>.</a:t>
            </a:r>
            <a:endParaRPr lang="fr-BE" sz="2400" dirty="0" smtClean="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50</a:t>
            </a:fld>
            <a:endParaRPr lang="fr-BE"/>
          </a:p>
        </p:txBody>
      </p:sp>
    </p:spTree>
    <p:extLst>
      <p:ext uri="{BB962C8B-B14F-4D97-AF65-F5344CB8AC3E}">
        <p14:creationId xmlns:p14="http://schemas.microsoft.com/office/powerpoint/2010/main" val="40473758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(47)</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5" name="ZoneTexte 4"/>
          <p:cNvSpPr txBox="1"/>
          <p:nvPr/>
        </p:nvSpPr>
        <p:spPr>
          <a:xfrm>
            <a:off x="611560" y="2696356"/>
            <a:ext cx="8136904" cy="3970318"/>
          </a:xfrm>
          <a:prstGeom prst="rect">
            <a:avLst/>
          </a:prstGeom>
          <a:noFill/>
        </p:spPr>
        <p:txBody>
          <a:bodyPr wrap="square" rtlCol="0">
            <a:spAutoFit/>
          </a:bodyPr>
          <a:lstStyle/>
          <a:p>
            <a:pPr marL="457200" indent="-457200" algn="just">
              <a:buFont typeface="+mj-lt"/>
              <a:buAutoNum type="arabicPeriod" startAt="5"/>
            </a:pPr>
            <a:r>
              <a:rPr lang="fr-FR" sz="2400" dirty="0"/>
              <a:t>la directive qualification ne prévoit d’accorder le </a:t>
            </a:r>
            <a:r>
              <a:rPr lang="fr-FR" sz="2400" dirty="0">
                <a:solidFill>
                  <a:srgbClr val="FF0000"/>
                </a:solidFill>
              </a:rPr>
              <a:t>bénéfice du doute</a:t>
            </a:r>
            <a:r>
              <a:rPr lang="fr-FR" sz="2400" dirty="0"/>
              <a:t> au demandeur </a:t>
            </a:r>
            <a:r>
              <a:rPr lang="fr-FR" sz="2400" dirty="0">
                <a:solidFill>
                  <a:srgbClr val="FF0000"/>
                </a:solidFill>
              </a:rPr>
              <a:t>que</a:t>
            </a:r>
            <a:r>
              <a:rPr lang="fr-FR" sz="2400" dirty="0"/>
              <a:t> dans lorsque les 5 conditions cumulatives fixées par l’article </a:t>
            </a:r>
            <a:r>
              <a:rPr lang="fr-FR" sz="2400" dirty="0" smtClean="0">
                <a:solidFill>
                  <a:srgbClr val="FF0000"/>
                </a:solidFill>
              </a:rPr>
              <a:t>4</a:t>
            </a:r>
            <a:r>
              <a:rPr lang="fr-FR" sz="2400" dirty="0">
                <a:solidFill>
                  <a:srgbClr val="FF0000"/>
                </a:solidFill>
              </a:rPr>
              <a:t>.</a:t>
            </a:r>
            <a:r>
              <a:rPr lang="fr-FR" sz="2400" dirty="0" smtClean="0">
                <a:solidFill>
                  <a:srgbClr val="FF0000"/>
                </a:solidFill>
              </a:rPr>
              <a:t> </a:t>
            </a:r>
            <a:r>
              <a:rPr lang="fr-FR" sz="2400" dirty="0">
                <a:solidFill>
                  <a:srgbClr val="FF0000"/>
                </a:solidFill>
              </a:rPr>
              <a:t>5 de la directive </a:t>
            </a:r>
            <a:r>
              <a:rPr lang="fr-FR" sz="2400" dirty="0" smtClean="0"/>
              <a:t>à </a:t>
            </a:r>
            <a:r>
              <a:rPr lang="fr-FR" sz="2400" dirty="0"/>
              <a:t>cet égard sont </a:t>
            </a:r>
            <a:r>
              <a:rPr lang="fr-FR" sz="2400" dirty="0" smtClean="0"/>
              <a:t>satisfaites; </a:t>
            </a:r>
            <a:r>
              <a:rPr lang="fr-FR" sz="2400" dirty="0"/>
              <a:t> </a:t>
            </a:r>
            <a:endParaRPr lang="fr-FR" sz="2400" dirty="0" smtClean="0"/>
          </a:p>
          <a:p>
            <a:pPr marL="457200" lvl="0" indent="-457200" algn="just">
              <a:buFont typeface="+mj-lt"/>
              <a:buAutoNum type="arabicPeriod" startAt="5"/>
            </a:pPr>
            <a:r>
              <a:rPr lang="fr-FR" sz="2400" dirty="0" smtClean="0"/>
              <a:t>les </a:t>
            </a:r>
            <a:r>
              <a:rPr lang="fr-FR" sz="2400" dirty="0"/>
              <a:t>règles régissant l’octroi du bénéfice du doute </a:t>
            </a:r>
            <a:r>
              <a:rPr lang="fr-FR" sz="2400" dirty="0" smtClean="0"/>
              <a:t>étant </a:t>
            </a:r>
            <a:r>
              <a:rPr lang="fr-FR" sz="2400" dirty="0"/>
              <a:t>applicables aux demandeurs d’asile alléguant une orientation sexuelle </a:t>
            </a:r>
            <a:r>
              <a:rPr lang="fr-FR" sz="2400" dirty="0" smtClean="0">
                <a:solidFill>
                  <a:srgbClr val="FF0000"/>
                </a:solidFill>
              </a:rPr>
              <a:t>tout </a:t>
            </a:r>
            <a:r>
              <a:rPr lang="fr-FR" sz="2400" dirty="0">
                <a:solidFill>
                  <a:srgbClr val="FF0000"/>
                </a:solidFill>
              </a:rPr>
              <a:t>autant </a:t>
            </a:r>
            <a:r>
              <a:rPr lang="fr-FR" sz="2400" dirty="0"/>
              <a:t>qu’aux demandeurs invoquant </a:t>
            </a:r>
            <a:r>
              <a:rPr lang="fr-FR" sz="2400" dirty="0" smtClean="0"/>
              <a:t>un </a:t>
            </a:r>
            <a:r>
              <a:rPr lang="fr-FR" sz="2400" dirty="0">
                <a:solidFill>
                  <a:srgbClr val="FF0000"/>
                </a:solidFill>
              </a:rPr>
              <a:t>autre motif </a:t>
            </a:r>
            <a:r>
              <a:rPr lang="fr-FR" sz="2400" dirty="0"/>
              <a:t>de </a:t>
            </a:r>
            <a:r>
              <a:rPr lang="fr-FR" sz="2400" dirty="0" smtClean="0"/>
              <a:t>persécution;</a:t>
            </a:r>
            <a:endParaRPr lang="fr-BE" sz="2400" dirty="0"/>
          </a:p>
          <a:p>
            <a:pPr lvl="0"/>
            <a:endParaRPr lang="fr-BE" sz="2400" dirty="0"/>
          </a:p>
          <a:p>
            <a:r>
              <a:rPr lang="fr-FR" dirty="0"/>
              <a:t> </a:t>
            </a:r>
            <a:endParaRPr lang="fr-BE" dirty="0"/>
          </a:p>
          <a:p>
            <a:endParaRPr lang="fr-BE"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51</a:t>
            </a:fld>
            <a:endParaRPr lang="fr-BE"/>
          </a:p>
        </p:txBody>
      </p:sp>
    </p:spTree>
    <p:extLst>
      <p:ext uri="{BB962C8B-B14F-4D97-AF65-F5344CB8AC3E}">
        <p14:creationId xmlns:p14="http://schemas.microsoft.com/office/powerpoint/2010/main" val="27752505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(48)</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5" name="ZoneTexte 4"/>
          <p:cNvSpPr txBox="1"/>
          <p:nvPr/>
        </p:nvSpPr>
        <p:spPr>
          <a:xfrm>
            <a:off x="395536" y="2276872"/>
            <a:ext cx="8280919" cy="4708981"/>
          </a:xfrm>
          <a:prstGeom prst="rect">
            <a:avLst/>
          </a:prstGeom>
          <a:noFill/>
        </p:spPr>
        <p:txBody>
          <a:bodyPr wrap="square" rtlCol="0">
            <a:spAutoFit/>
          </a:bodyPr>
          <a:lstStyle/>
          <a:p>
            <a:pPr lvl="0" algn="just"/>
            <a:endParaRPr lang="fr-BE" dirty="0"/>
          </a:p>
          <a:p>
            <a:pPr marL="457200" indent="-457200" algn="just">
              <a:buFont typeface="+mj-lt"/>
              <a:buAutoNum type="arabicPeriod" startAt="7"/>
            </a:pPr>
            <a:r>
              <a:rPr lang="fr-FR" sz="2400" dirty="0"/>
              <a:t>la </a:t>
            </a:r>
            <a:r>
              <a:rPr lang="fr-FR" sz="2400" dirty="0" smtClean="0">
                <a:solidFill>
                  <a:srgbClr val="FF0000"/>
                </a:solidFill>
              </a:rPr>
              <a:t>Charte DF</a:t>
            </a:r>
            <a:r>
              <a:rPr lang="fr-FR" sz="2400" dirty="0" smtClean="0"/>
              <a:t>  </a:t>
            </a:r>
            <a:r>
              <a:rPr lang="fr-FR" sz="2400" dirty="0"/>
              <a:t>garantissant notamment le droit à la dignité humaine et à la vie privée, </a:t>
            </a:r>
            <a:r>
              <a:rPr lang="fr-FR" sz="2400" dirty="0" smtClean="0"/>
              <a:t> </a:t>
            </a:r>
            <a:r>
              <a:rPr lang="fr-FR" sz="2400" dirty="0"/>
              <a:t>fixe </a:t>
            </a:r>
            <a:r>
              <a:rPr lang="fr-FR" sz="2400" dirty="0">
                <a:solidFill>
                  <a:srgbClr val="FF0000"/>
                </a:solidFill>
              </a:rPr>
              <a:t>cependant</a:t>
            </a:r>
            <a:r>
              <a:rPr lang="fr-FR" sz="2400" dirty="0"/>
              <a:t> certaines </a:t>
            </a:r>
            <a:r>
              <a:rPr lang="fr-FR" sz="2400" dirty="0">
                <a:solidFill>
                  <a:srgbClr val="FF0000"/>
                </a:solidFill>
              </a:rPr>
              <a:t>limitations</a:t>
            </a:r>
            <a:r>
              <a:rPr lang="fr-FR" sz="2400" dirty="0"/>
              <a:t> quant aux </a:t>
            </a:r>
            <a:r>
              <a:rPr lang="fr-FR" sz="2400" i="1" dirty="0">
                <a:solidFill>
                  <a:srgbClr val="FF0000"/>
                </a:solidFill>
              </a:rPr>
              <a:t>modalités</a:t>
            </a:r>
            <a:r>
              <a:rPr lang="fr-FR" sz="2400" dirty="0"/>
              <a:t> d’appréciation des déclarations d’un demandeur invoquant une orientation </a:t>
            </a:r>
            <a:r>
              <a:rPr lang="fr-FR" sz="2400" dirty="0" smtClean="0"/>
              <a:t>sexuelle;</a:t>
            </a:r>
          </a:p>
          <a:p>
            <a:pPr marL="457200" indent="-457200" algn="just">
              <a:buFont typeface="+mj-lt"/>
              <a:buAutoNum type="arabicPeriod" startAt="7"/>
            </a:pPr>
            <a:r>
              <a:rPr lang="fr-FR" sz="2400" dirty="0" smtClean="0"/>
              <a:t>mais cette </a:t>
            </a:r>
            <a:r>
              <a:rPr lang="fr-FR" sz="2400" dirty="0"/>
              <a:t>exigence vaut pour </a:t>
            </a:r>
            <a:r>
              <a:rPr lang="fr-FR" sz="2400" dirty="0">
                <a:solidFill>
                  <a:srgbClr val="FF0000"/>
                </a:solidFill>
              </a:rPr>
              <a:t>toutes </a:t>
            </a:r>
            <a:r>
              <a:rPr lang="fr-FR" sz="2400" dirty="0"/>
              <a:t>les catégories de demandeurs par application des  articles </a:t>
            </a:r>
            <a:r>
              <a:rPr lang="fr-FR" sz="2400" dirty="0" smtClean="0"/>
              <a:t>4. </a:t>
            </a:r>
            <a:r>
              <a:rPr lang="fr-FR" sz="2400" dirty="0"/>
              <a:t>3, c) et  </a:t>
            </a:r>
            <a:r>
              <a:rPr lang="fr-FR" sz="2400" dirty="0" smtClean="0"/>
              <a:t>13</a:t>
            </a:r>
            <a:r>
              <a:rPr lang="fr-FR" sz="2400" dirty="0"/>
              <a:t>.</a:t>
            </a:r>
            <a:r>
              <a:rPr lang="fr-FR" sz="2400" dirty="0" smtClean="0"/>
              <a:t> </a:t>
            </a:r>
            <a:r>
              <a:rPr lang="fr-FR" sz="2400" dirty="0"/>
              <a:t>3, a) de la directive </a:t>
            </a:r>
            <a:r>
              <a:rPr lang="fr-FR" sz="2400" dirty="0" smtClean="0"/>
              <a:t> </a:t>
            </a:r>
            <a:r>
              <a:rPr lang="fr-FR" sz="2400" dirty="0"/>
              <a:t>qui imposent de procéder à l’évaluation de la demande en tenant compte du statut </a:t>
            </a:r>
            <a:r>
              <a:rPr lang="fr-FR" sz="2400" dirty="0">
                <a:solidFill>
                  <a:srgbClr val="FF0000"/>
                </a:solidFill>
              </a:rPr>
              <a:t>individuel</a:t>
            </a:r>
            <a:r>
              <a:rPr lang="fr-FR" sz="2400" dirty="0"/>
              <a:t> et de la </a:t>
            </a:r>
            <a:r>
              <a:rPr lang="fr-FR" sz="2400" dirty="0">
                <a:solidFill>
                  <a:srgbClr val="FF0000"/>
                </a:solidFill>
              </a:rPr>
              <a:t>situation personnelle </a:t>
            </a:r>
            <a:r>
              <a:rPr lang="fr-FR" sz="2400" dirty="0"/>
              <a:t>de chaque demandeur, mais aussi et du </a:t>
            </a:r>
            <a:r>
              <a:rPr lang="fr-FR" sz="2400" dirty="0">
                <a:solidFill>
                  <a:srgbClr val="FF0000"/>
                </a:solidFill>
              </a:rPr>
              <a:t>contexte</a:t>
            </a:r>
            <a:r>
              <a:rPr lang="fr-FR" sz="2400" dirty="0"/>
              <a:t> dans lequel s’inscrit la demande </a:t>
            </a:r>
            <a:r>
              <a:rPr lang="fr-FR" sz="2400" dirty="0" smtClean="0"/>
              <a:t>d’asile;</a:t>
            </a:r>
            <a:r>
              <a:rPr lang="fr-FR" sz="2400" dirty="0"/>
              <a:t>  </a:t>
            </a:r>
            <a:r>
              <a:rPr lang="fr-FR" dirty="0"/>
              <a:t> </a:t>
            </a:r>
            <a:endParaRPr lang="fr-BE" dirty="0"/>
          </a:p>
          <a:p>
            <a:r>
              <a:rPr lang="fr-FR" dirty="0"/>
              <a:t> </a:t>
            </a:r>
            <a:endParaRPr lang="fr-BE"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52</a:t>
            </a:fld>
            <a:endParaRPr lang="fr-BE"/>
          </a:p>
        </p:txBody>
      </p:sp>
    </p:spTree>
    <p:extLst>
      <p:ext uri="{BB962C8B-B14F-4D97-AF65-F5344CB8AC3E}">
        <p14:creationId xmlns:p14="http://schemas.microsoft.com/office/powerpoint/2010/main" val="779405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.L’inclusion –DIRECTIVE 2004/83   (49)</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5" name="ZoneTexte 4"/>
          <p:cNvSpPr txBox="1"/>
          <p:nvPr/>
        </p:nvSpPr>
        <p:spPr>
          <a:xfrm>
            <a:off x="611560" y="2696356"/>
            <a:ext cx="7992888" cy="3046988"/>
          </a:xfrm>
          <a:prstGeom prst="rect">
            <a:avLst/>
          </a:prstGeom>
          <a:noFill/>
        </p:spPr>
        <p:txBody>
          <a:bodyPr wrap="square" rtlCol="0">
            <a:spAutoFit/>
          </a:bodyPr>
          <a:lstStyle/>
          <a:p>
            <a:pPr marL="457200" lvl="0" indent="-457200" algn="just">
              <a:buFont typeface="+mj-lt"/>
              <a:buAutoNum type="arabicPeriod" startAt="9"/>
            </a:pPr>
            <a:r>
              <a:rPr lang="fr-FR" sz="2400" dirty="0" smtClean="0"/>
              <a:t>en conséquence, est il </a:t>
            </a:r>
            <a:r>
              <a:rPr lang="fr-FR" sz="2400" dirty="0" smtClean="0">
                <a:solidFill>
                  <a:srgbClr val="FF0000"/>
                </a:solidFill>
              </a:rPr>
              <a:t>interdit</a:t>
            </a:r>
            <a:r>
              <a:rPr lang="fr-FR" sz="2400" dirty="0" smtClean="0"/>
              <a:t> </a:t>
            </a:r>
            <a:r>
              <a:rPr lang="fr-FR" sz="2400" dirty="0"/>
              <a:t>de vérifier une orientation sexuelle </a:t>
            </a:r>
            <a:r>
              <a:rPr lang="fr-FR" sz="2400" dirty="0">
                <a:solidFill>
                  <a:srgbClr val="FF0000"/>
                </a:solidFill>
              </a:rPr>
              <a:t>uniquement</a:t>
            </a:r>
            <a:r>
              <a:rPr lang="fr-FR" sz="2400" dirty="0"/>
              <a:t> sur base de </a:t>
            </a:r>
            <a:r>
              <a:rPr lang="fr-FR" sz="2400" dirty="0">
                <a:solidFill>
                  <a:srgbClr val="FF0000"/>
                </a:solidFill>
              </a:rPr>
              <a:t>stéréotypes</a:t>
            </a:r>
            <a:r>
              <a:rPr lang="fr-FR" sz="2400" dirty="0"/>
              <a:t> concernant les </a:t>
            </a:r>
            <a:r>
              <a:rPr lang="fr-FR" sz="2400" dirty="0" smtClean="0"/>
              <a:t>homosexuels, en ce compris la </a:t>
            </a:r>
            <a:r>
              <a:rPr lang="fr-FR" sz="2400" dirty="0"/>
              <a:t>croyance selon laquelle les homosexuels devraient fréquenter des associations de défenses des intérêts </a:t>
            </a:r>
            <a:r>
              <a:rPr lang="fr-FR" sz="2400" dirty="0" smtClean="0"/>
              <a:t>homosexuels; </a:t>
            </a:r>
            <a:endParaRPr lang="fr-BE" sz="2400" dirty="0"/>
          </a:p>
          <a:p>
            <a:pPr marL="457200" lvl="0" indent="-457200" algn="just">
              <a:buFont typeface="+mj-lt"/>
              <a:buAutoNum type="arabicPeriod" startAt="9"/>
            </a:pPr>
            <a:r>
              <a:rPr lang="fr-BE" sz="2400" dirty="0" smtClean="0"/>
              <a:t>en conséquence aussi, il est </a:t>
            </a:r>
            <a:r>
              <a:rPr lang="fr-FR" sz="2400" dirty="0" smtClean="0">
                <a:solidFill>
                  <a:srgbClr val="FF0000"/>
                </a:solidFill>
              </a:rPr>
              <a:t>interdit</a:t>
            </a:r>
            <a:r>
              <a:rPr lang="fr-FR" sz="2400" dirty="0" smtClean="0"/>
              <a:t> </a:t>
            </a:r>
            <a:r>
              <a:rPr lang="fr-FR" sz="2400" dirty="0"/>
              <a:t>de vérifier une orientation sexuelle sur base d’interrogatoires détaillés concernant leurs </a:t>
            </a:r>
            <a:r>
              <a:rPr lang="fr-FR" sz="2400" dirty="0">
                <a:solidFill>
                  <a:srgbClr val="FF0000"/>
                </a:solidFill>
              </a:rPr>
              <a:t>pratiques sexuelles</a:t>
            </a:r>
            <a:r>
              <a:rPr lang="fr-FR" sz="2400" dirty="0"/>
              <a:t> ;  </a:t>
            </a:r>
            <a:endParaRPr lang="fr-BE" sz="2400"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53</a:t>
            </a:fld>
            <a:endParaRPr lang="fr-BE"/>
          </a:p>
        </p:txBody>
      </p:sp>
    </p:spTree>
    <p:extLst>
      <p:ext uri="{BB962C8B-B14F-4D97-AF65-F5344CB8AC3E}">
        <p14:creationId xmlns:p14="http://schemas.microsoft.com/office/powerpoint/2010/main" val="1297528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a:t>
            </a:r>
            <a:r>
              <a:rPr lang="fr-BE" baseline="0" dirty="0" smtClean="0"/>
              <a:t>  </a:t>
            </a:r>
            <a:r>
              <a:rPr lang="fr-BE" dirty="0" smtClean="0"/>
              <a:t>(50)</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5" name="ZoneTexte 4"/>
          <p:cNvSpPr txBox="1"/>
          <p:nvPr/>
        </p:nvSpPr>
        <p:spPr>
          <a:xfrm>
            <a:off x="611560" y="2696356"/>
            <a:ext cx="7776864" cy="1846659"/>
          </a:xfrm>
          <a:prstGeom prst="rect">
            <a:avLst/>
          </a:prstGeom>
          <a:noFill/>
        </p:spPr>
        <p:txBody>
          <a:bodyPr wrap="square" rtlCol="0">
            <a:spAutoFit/>
          </a:bodyPr>
          <a:lstStyle/>
          <a:p>
            <a:pPr marL="457200" lvl="0" indent="-457200">
              <a:buFont typeface="+mj-lt"/>
              <a:buAutoNum type="arabicPeriod" startAt="11"/>
            </a:pPr>
            <a:r>
              <a:rPr lang="fr-FR" sz="2400" dirty="0" smtClean="0"/>
              <a:t>les instances </a:t>
            </a:r>
            <a:r>
              <a:rPr lang="fr-FR" sz="2400" dirty="0"/>
              <a:t>d’asile </a:t>
            </a:r>
            <a:r>
              <a:rPr lang="fr-FR" sz="2400" dirty="0" smtClean="0"/>
              <a:t>on l’obligation de </a:t>
            </a:r>
            <a:r>
              <a:rPr lang="fr-FR" sz="2400" dirty="0">
                <a:solidFill>
                  <a:srgbClr val="FF0000"/>
                </a:solidFill>
              </a:rPr>
              <a:t>refuser</a:t>
            </a:r>
            <a:r>
              <a:rPr lang="fr-FR" sz="2400" dirty="0"/>
              <a:t> que les demandeurs proposent de se soumettre à l’un ou l’autre </a:t>
            </a:r>
            <a:r>
              <a:rPr lang="fr-FR" sz="2400" dirty="0">
                <a:solidFill>
                  <a:srgbClr val="FF0000"/>
                </a:solidFill>
              </a:rPr>
              <a:t>test psycho-clinique </a:t>
            </a:r>
            <a:r>
              <a:rPr lang="fr-FR" sz="2400" dirty="0"/>
              <a:t>ou dépose à leur dossier des </a:t>
            </a:r>
            <a:r>
              <a:rPr lang="fr-FR" sz="2400" dirty="0">
                <a:solidFill>
                  <a:srgbClr val="FF0000"/>
                </a:solidFill>
              </a:rPr>
              <a:t>vidéos</a:t>
            </a:r>
            <a:r>
              <a:rPr lang="fr-FR" sz="2400" dirty="0"/>
              <a:t> ou des </a:t>
            </a:r>
            <a:r>
              <a:rPr lang="fr-FR" sz="2400" dirty="0">
                <a:solidFill>
                  <a:srgbClr val="FF0000"/>
                </a:solidFill>
              </a:rPr>
              <a:t>photos</a:t>
            </a:r>
            <a:r>
              <a:rPr lang="fr-FR" sz="2400" dirty="0"/>
              <a:t> de leurs relations </a:t>
            </a:r>
            <a:r>
              <a:rPr lang="fr-FR" sz="2400" dirty="0" smtClean="0"/>
              <a:t>intimes. </a:t>
            </a:r>
            <a:endParaRPr lang="fr-BE" sz="2400" dirty="0"/>
          </a:p>
          <a:p>
            <a:endParaRPr lang="fr-BE"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54</a:t>
            </a:fld>
            <a:endParaRPr lang="fr-BE"/>
          </a:p>
        </p:txBody>
      </p:sp>
    </p:spTree>
    <p:extLst>
      <p:ext uri="{BB962C8B-B14F-4D97-AF65-F5344CB8AC3E}">
        <p14:creationId xmlns:p14="http://schemas.microsoft.com/office/powerpoint/2010/main" val="160106374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(51)</a:t>
            </a:r>
            <a:endParaRPr lang="fr-BE" dirty="0"/>
          </a:p>
        </p:txBody>
      </p:sp>
      <p:sp>
        <p:nvSpPr>
          <p:cNvPr id="3" name="Espace réservé du contenu 2"/>
          <p:cNvSpPr>
            <a:spLocks noGrp="1"/>
          </p:cNvSpPr>
          <p:nvPr>
            <p:ph idx="1"/>
          </p:nvPr>
        </p:nvSpPr>
        <p:spPr>
          <a:xfrm>
            <a:off x="457200" y="1772816"/>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 </a:t>
            </a:r>
            <a:endParaRPr lang="en-GB" sz="8000" b="1" i="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276872"/>
            <a:ext cx="8325092" cy="4893647"/>
          </a:xfrm>
          <a:prstGeom prst="rect">
            <a:avLst/>
          </a:prstGeom>
          <a:noFill/>
        </p:spPr>
        <p:txBody>
          <a:bodyPr wrap="square" rtlCol="0">
            <a:spAutoFit/>
          </a:bodyPr>
          <a:lstStyle/>
          <a:p>
            <a:r>
              <a:rPr lang="fr-BE" sz="2400" b="1" dirty="0" smtClean="0"/>
              <a:t>Article 9.2 , b et e) (persécution dans un contexte de désertion)</a:t>
            </a:r>
          </a:p>
          <a:p>
            <a:r>
              <a:rPr lang="fr-BE" sz="2400" dirty="0" smtClean="0"/>
              <a:t>Les </a:t>
            </a:r>
            <a:r>
              <a:rPr lang="fr-BE" sz="2400" dirty="0">
                <a:solidFill>
                  <a:srgbClr val="FF0000"/>
                </a:solidFill>
              </a:rPr>
              <a:t>actes de </a:t>
            </a:r>
            <a:r>
              <a:rPr lang="fr-BE" sz="2400" dirty="0" smtClean="0">
                <a:solidFill>
                  <a:srgbClr val="FF0000"/>
                </a:solidFill>
              </a:rPr>
              <a:t>persécution</a:t>
            </a:r>
            <a:r>
              <a:rPr lang="fr-BE" sz="2400" i="1" dirty="0" smtClean="0"/>
              <a:t> </a:t>
            </a:r>
            <a:r>
              <a:rPr lang="fr-BE" sz="2400" i="1" dirty="0"/>
              <a:t>peuvent </a:t>
            </a:r>
            <a:r>
              <a:rPr lang="fr-BE" sz="2400" i="1" dirty="0" smtClean="0"/>
              <a:t>prendre </a:t>
            </a:r>
            <a:r>
              <a:rPr lang="fr-BE" sz="2400" i="1" dirty="0"/>
              <a:t>les formes </a:t>
            </a:r>
            <a:r>
              <a:rPr lang="fr-BE" sz="2400" i="1" dirty="0" smtClean="0"/>
              <a:t>suivantes:</a:t>
            </a:r>
          </a:p>
          <a:p>
            <a:r>
              <a:rPr lang="fr-BE" sz="2400" dirty="0" smtClean="0"/>
              <a:t>[…]</a:t>
            </a:r>
            <a:endParaRPr lang="fr-BE" sz="2400" i="1" dirty="0" smtClean="0"/>
          </a:p>
          <a:p>
            <a:r>
              <a:rPr lang="fr-BE" sz="2400" i="1" dirty="0"/>
              <a:t>b) les mesures légales, administratives, de police et/ou </a:t>
            </a:r>
            <a:r>
              <a:rPr lang="fr-BE" sz="2400" i="1" dirty="0" smtClean="0"/>
              <a:t>judiciaires qui </a:t>
            </a:r>
            <a:r>
              <a:rPr lang="fr-BE" sz="2400" i="1" dirty="0"/>
              <a:t>sont </a:t>
            </a:r>
            <a:r>
              <a:rPr lang="fr-BE" sz="2400" i="1" dirty="0">
                <a:solidFill>
                  <a:srgbClr val="FF0000"/>
                </a:solidFill>
              </a:rPr>
              <a:t>discriminatoires</a:t>
            </a:r>
            <a:r>
              <a:rPr lang="fr-BE" sz="2400" i="1" dirty="0"/>
              <a:t> en soi ou mises en </a:t>
            </a:r>
            <a:r>
              <a:rPr lang="fr-BE" sz="2400" i="1" dirty="0" smtClean="0"/>
              <a:t>œuvre</a:t>
            </a:r>
            <a:endParaRPr lang="fr-BE" sz="2400" i="1" dirty="0"/>
          </a:p>
          <a:p>
            <a:r>
              <a:rPr lang="fr-BE" sz="2400" i="1" dirty="0"/>
              <a:t>d'une manière discriminatoire</a:t>
            </a:r>
            <a:r>
              <a:rPr lang="fr-BE" sz="2400" i="1" dirty="0" smtClean="0"/>
              <a:t>;</a:t>
            </a:r>
          </a:p>
          <a:p>
            <a:r>
              <a:rPr lang="fr-BE" sz="2400" i="1" dirty="0" smtClean="0"/>
              <a:t>c) </a:t>
            </a:r>
            <a:r>
              <a:rPr lang="fr-BE" sz="2400" dirty="0" smtClean="0"/>
              <a:t>les </a:t>
            </a:r>
            <a:r>
              <a:rPr lang="fr-BE" sz="2400" dirty="0">
                <a:solidFill>
                  <a:srgbClr val="FF0000"/>
                </a:solidFill>
              </a:rPr>
              <a:t>poursuites ou sanctions </a:t>
            </a:r>
            <a:r>
              <a:rPr lang="fr-BE" sz="2400" dirty="0"/>
              <a:t>qui sont </a:t>
            </a:r>
            <a:r>
              <a:rPr lang="fr-BE" sz="2400" dirty="0">
                <a:solidFill>
                  <a:srgbClr val="FF0000"/>
                </a:solidFill>
              </a:rPr>
              <a:t>disproportionnées</a:t>
            </a:r>
            <a:r>
              <a:rPr lang="fr-BE" sz="2400" dirty="0"/>
              <a:t> ou</a:t>
            </a:r>
          </a:p>
          <a:p>
            <a:r>
              <a:rPr lang="fr-BE" sz="2400" dirty="0"/>
              <a:t>discriminatoires</a:t>
            </a:r>
            <a:r>
              <a:rPr lang="fr-BE" sz="2400" dirty="0" smtClean="0"/>
              <a:t>;</a:t>
            </a:r>
            <a:r>
              <a:rPr lang="fr-BE" sz="2400" dirty="0"/>
              <a:t> </a:t>
            </a:r>
            <a:r>
              <a:rPr lang="fr-BE" sz="2400" dirty="0" smtClean="0"/>
              <a:t>[…]</a:t>
            </a:r>
            <a:endParaRPr lang="fr-BE" sz="2400" i="1" dirty="0" smtClean="0"/>
          </a:p>
          <a:p>
            <a:r>
              <a:rPr lang="fr-BE" sz="2400" i="1" dirty="0" smtClean="0"/>
              <a:t>e</a:t>
            </a:r>
            <a:r>
              <a:rPr lang="fr-BE" sz="2400" i="1" dirty="0"/>
              <a:t>) les poursuites ou </a:t>
            </a:r>
            <a:r>
              <a:rPr lang="fr-BE" sz="2400" i="1" dirty="0">
                <a:solidFill>
                  <a:srgbClr val="FF0000"/>
                </a:solidFill>
              </a:rPr>
              <a:t>sanctions</a:t>
            </a:r>
            <a:r>
              <a:rPr lang="fr-BE" sz="2400" i="1" dirty="0"/>
              <a:t> pour </a:t>
            </a:r>
            <a:r>
              <a:rPr lang="fr-BE" sz="2400" i="1" dirty="0">
                <a:solidFill>
                  <a:srgbClr val="FF0000"/>
                </a:solidFill>
              </a:rPr>
              <a:t>refus d'effectuer le service militaire</a:t>
            </a:r>
            <a:r>
              <a:rPr lang="fr-BE" sz="2400" i="1" dirty="0"/>
              <a:t> en cas de conflit </a:t>
            </a:r>
            <a:r>
              <a:rPr lang="fr-BE" sz="2400" i="1" dirty="0">
                <a:solidFill>
                  <a:srgbClr val="FF0000"/>
                </a:solidFill>
              </a:rPr>
              <a:t>lorsque</a:t>
            </a:r>
            <a:r>
              <a:rPr lang="fr-BE" sz="2400" i="1" dirty="0"/>
              <a:t> le service militaire supposerait de commettre des </a:t>
            </a:r>
            <a:r>
              <a:rPr lang="fr-BE" sz="2400" i="1" dirty="0">
                <a:solidFill>
                  <a:srgbClr val="FF0000"/>
                </a:solidFill>
              </a:rPr>
              <a:t>crimes </a:t>
            </a:r>
            <a:r>
              <a:rPr lang="fr-BE" sz="2400" i="1" dirty="0"/>
              <a:t>ou d'accomplir des actes </a:t>
            </a:r>
            <a:r>
              <a:rPr lang="fr-BE" sz="2400" i="1" dirty="0">
                <a:solidFill>
                  <a:srgbClr val="FF0000"/>
                </a:solidFill>
              </a:rPr>
              <a:t>relevant des clauses d'exclusion </a:t>
            </a:r>
            <a:r>
              <a:rPr lang="fr-BE" sz="2400" i="1" dirty="0"/>
              <a:t>visées à l'article 12. 2</a:t>
            </a:r>
            <a:r>
              <a:rPr lang="fr-BE" sz="2400" i="1" dirty="0" smtClean="0"/>
              <a:t>» </a:t>
            </a:r>
            <a:endParaRPr lang="fr-BE" sz="2400" i="1" dirty="0"/>
          </a:p>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55</a:t>
            </a:fld>
            <a:endParaRPr lang="fr-BE"/>
          </a:p>
        </p:txBody>
      </p:sp>
    </p:spTree>
    <p:extLst>
      <p:ext uri="{BB962C8B-B14F-4D97-AF65-F5344CB8AC3E}">
        <p14:creationId xmlns:p14="http://schemas.microsoft.com/office/powerpoint/2010/main" val="41723151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(52)</a:t>
            </a:r>
            <a:endParaRPr lang="fr-BE" dirty="0"/>
          </a:p>
        </p:txBody>
      </p:sp>
      <p:sp>
        <p:nvSpPr>
          <p:cNvPr id="3" name="Espace réservé du contenu 2"/>
          <p:cNvSpPr>
            <a:spLocks noGrp="1"/>
          </p:cNvSpPr>
          <p:nvPr>
            <p:ph idx="1"/>
          </p:nvPr>
        </p:nvSpPr>
        <p:spPr>
          <a:xfrm>
            <a:off x="402684" y="1844824"/>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79356" y="2276872"/>
            <a:ext cx="8640960" cy="4801314"/>
          </a:xfrm>
          <a:prstGeom prst="rect">
            <a:avLst/>
          </a:prstGeom>
          <a:noFill/>
        </p:spPr>
        <p:txBody>
          <a:bodyPr wrap="square" rtlCol="0">
            <a:spAutoFit/>
          </a:bodyPr>
          <a:lstStyle/>
          <a:p>
            <a:r>
              <a:rPr lang="fr-BE" sz="2400" dirty="0" smtClean="0">
                <a:solidFill>
                  <a:srgbClr val="FF0000"/>
                </a:solidFill>
              </a:rPr>
              <a:t>Questions </a:t>
            </a:r>
            <a:r>
              <a:rPr lang="fr-BE" sz="2400" dirty="0" smtClean="0"/>
              <a:t>posées  par le </a:t>
            </a:r>
            <a:r>
              <a:rPr lang="fr-BE" sz="2400" i="1" dirty="0" err="1" smtClean="0"/>
              <a:t>Bayerisches</a:t>
            </a:r>
            <a:r>
              <a:rPr lang="fr-BE" sz="2400" dirty="0" smtClean="0"/>
              <a:t> </a:t>
            </a:r>
            <a:r>
              <a:rPr lang="fr-BE" sz="2400" i="1" dirty="0" err="1" smtClean="0"/>
              <a:t>Bundesverwaltungsgericht</a:t>
            </a:r>
            <a:r>
              <a:rPr lang="fr-BE" sz="2400" i="1" dirty="0" smtClean="0"/>
              <a:t> </a:t>
            </a:r>
            <a:r>
              <a:rPr lang="fr-BE" sz="2400" dirty="0" smtClean="0"/>
              <a:t> :</a:t>
            </a:r>
          </a:p>
          <a:p>
            <a:pPr marL="457200" indent="-457200" algn="just">
              <a:buFont typeface="+mj-lt"/>
              <a:buAutoNum type="arabicPeriod"/>
            </a:pPr>
            <a:r>
              <a:rPr lang="fr-BE" sz="2400" dirty="0"/>
              <a:t>U</a:t>
            </a:r>
            <a:r>
              <a:rPr lang="fr-BE" sz="2400" dirty="0" smtClean="0"/>
              <a:t>n </a:t>
            </a:r>
            <a:r>
              <a:rPr lang="fr-BE" sz="2400" dirty="0"/>
              <a:t>simple mécanicien </a:t>
            </a:r>
            <a:r>
              <a:rPr lang="fr-BE" sz="2400" dirty="0" smtClean="0"/>
              <a:t>peut-il </a:t>
            </a:r>
            <a:r>
              <a:rPr lang="fr-BE" sz="2400" dirty="0"/>
              <a:t>engager sa responsabilité dans  la commission de crimes de guerre </a:t>
            </a:r>
            <a:r>
              <a:rPr lang="fr-BE" sz="2400" dirty="0" smtClean="0"/>
              <a:t>valant  d’exclusion?</a:t>
            </a:r>
            <a:r>
              <a:rPr lang="fr-BE" sz="2400" dirty="0"/>
              <a:t>  </a:t>
            </a:r>
            <a:endParaRPr lang="fr-BE" sz="2400" dirty="0" smtClean="0"/>
          </a:p>
          <a:p>
            <a:pPr marL="457200" indent="-457200" algn="just">
              <a:buFont typeface="+mj-lt"/>
              <a:buAutoNum type="arabicPeriod"/>
            </a:pPr>
            <a:r>
              <a:rPr lang="fr-BE" sz="2400" dirty="0"/>
              <a:t>Q</a:t>
            </a:r>
            <a:r>
              <a:rPr lang="fr-BE" sz="2400" dirty="0" smtClean="0"/>
              <a:t>uel </a:t>
            </a:r>
            <a:r>
              <a:rPr lang="fr-BE" sz="2400" dirty="0"/>
              <a:t>est le degré probabilité requis pour que l’on puisse considérer que </a:t>
            </a:r>
            <a:r>
              <a:rPr lang="fr-BE" sz="2400" dirty="0" smtClean="0"/>
              <a:t>ce </a:t>
            </a:r>
            <a:r>
              <a:rPr lang="fr-BE" sz="2400" dirty="0"/>
              <a:t>demandeur serait amené à commettre de tels crimes lors de son service </a:t>
            </a:r>
            <a:r>
              <a:rPr lang="fr-BE" sz="2400" dirty="0" smtClean="0"/>
              <a:t>militaire?</a:t>
            </a:r>
            <a:r>
              <a:rPr lang="fr-BE" sz="2400" dirty="0"/>
              <a:t>   </a:t>
            </a:r>
            <a:endParaRPr lang="fr-BE" sz="2400" dirty="0" smtClean="0"/>
          </a:p>
          <a:p>
            <a:pPr marL="457200" indent="-457200" algn="just">
              <a:buFont typeface="+mj-lt"/>
              <a:buAutoNum type="arabicPeriod"/>
            </a:pPr>
            <a:r>
              <a:rPr lang="fr-BE" sz="2400" dirty="0"/>
              <a:t>L</a:t>
            </a:r>
            <a:r>
              <a:rPr lang="fr-BE" sz="2400" dirty="0" smtClean="0"/>
              <a:t>e fait </a:t>
            </a:r>
            <a:r>
              <a:rPr lang="fr-BE" sz="2400" dirty="0"/>
              <a:t>que l’intervention militaire US en Irak ait été ultérieurement entérinée par la Communauté internationale </a:t>
            </a:r>
            <a:r>
              <a:rPr lang="fr-BE" sz="2400" dirty="0" smtClean="0"/>
              <a:t>exclut-il  </a:t>
            </a:r>
            <a:r>
              <a:rPr lang="fr-BE" sz="2400" dirty="0"/>
              <a:t>par principe </a:t>
            </a:r>
            <a:r>
              <a:rPr lang="fr-BE" sz="2400" dirty="0" smtClean="0"/>
              <a:t>sa reconnaissance  </a:t>
            </a:r>
            <a:r>
              <a:rPr lang="fr-BE" sz="2400" dirty="0"/>
              <a:t>comme </a:t>
            </a:r>
            <a:r>
              <a:rPr lang="fr-BE" sz="2400" dirty="0" smtClean="0"/>
              <a:t>réfugié</a:t>
            </a:r>
            <a:r>
              <a:rPr lang="fr-BE" sz="2400" dirty="0"/>
              <a:t>?</a:t>
            </a:r>
            <a:r>
              <a:rPr lang="fr-BE" sz="2400" dirty="0" smtClean="0"/>
              <a:t> </a:t>
            </a:r>
          </a:p>
          <a:p>
            <a:pPr marL="457200" indent="-457200" algn="just">
              <a:buFont typeface="+mj-lt"/>
              <a:buAutoNum type="arabicPeriod"/>
            </a:pPr>
            <a:r>
              <a:rPr lang="fr-BE" sz="2400" dirty="0"/>
              <a:t>U</a:t>
            </a:r>
            <a:r>
              <a:rPr lang="fr-BE" sz="2400" dirty="0" smtClean="0"/>
              <a:t>ne «</a:t>
            </a:r>
            <a:r>
              <a:rPr lang="fr-BE" sz="2400" dirty="0"/>
              <a:t> </a:t>
            </a:r>
            <a:r>
              <a:rPr lang="fr-BE" sz="2400" i="1" dirty="0" err="1"/>
              <a:t>dishonorable</a:t>
            </a:r>
            <a:r>
              <a:rPr lang="fr-BE" sz="2400" i="1" dirty="0"/>
              <a:t> </a:t>
            </a:r>
            <a:r>
              <a:rPr lang="fr-BE" sz="2400" i="1" dirty="0" err="1"/>
              <a:t>discharge</a:t>
            </a:r>
            <a:r>
              <a:rPr lang="fr-BE" sz="2400" dirty="0"/>
              <a:t> </a:t>
            </a:r>
            <a:r>
              <a:rPr lang="fr-BE" sz="2400" dirty="0" smtClean="0"/>
              <a:t>» </a:t>
            </a:r>
            <a:r>
              <a:rPr lang="fr-BE" sz="2400" dirty="0"/>
              <a:t>et la peine de prison que risque le demandeur </a:t>
            </a:r>
            <a:r>
              <a:rPr lang="fr-BE" sz="2400" dirty="0" smtClean="0"/>
              <a:t>constituent-elles </a:t>
            </a:r>
            <a:r>
              <a:rPr lang="fr-BE" sz="2400" dirty="0"/>
              <a:t>des persécutions au sens de l’article </a:t>
            </a:r>
            <a:r>
              <a:rPr lang="fr-BE" sz="2400" dirty="0" smtClean="0"/>
              <a:t>9</a:t>
            </a:r>
            <a:r>
              <a:rPr lang="fr-BE" sz="2400" dirty="0"/>
              <a:t>.</a:t>
            </a:r>
            <a:r>
              <a:rPr lang="fr-BE" sz="2400" dirty="0" smtClean="0"/>
              <a:t> </a:t>
            </a:r>
            <a:r>
              <a:rPr lang="fr-BE" sz="2400" dirty="0"/>
              <a:t>2, b)  de la </a:t>
            </a:r>
            <a:r>
              <a:rPr lang="fr-BE" sz="2400" dirty="0" smtClean="0"/>
              <a:t>directive?</a:t>
            </a:r>
            <a:endParaRPr lang="fr-BE" sz="2400" dirty="0"/>
          </a:p>
          <a:p>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56</a:t>
            </a:fld>
            <a:endParaRPr lang="fr-BE"/>
          </a:p>
        </p:txBody>
      </p:sp>
    </p:spTree>
    <p:extLst>
      <p:ext uri="{BB962C8B-B14F-4D97-AF65-F5344CB8AC3E}">
        <p14:creationId xmlns:p14="http://schemas.microsoft.com/office/powerpoint/2010/main" val="16966713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(53)</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51520" y="2276872"/>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395536" y="2333685"/>
            <a:ext cx="8308756" cy="4431983"/>
          </a:xfrm>
          <a:prstGeom prst="rect">
            <a:avLst/>
          </a:prstGeom>
          <a:noFill/>
        </p:spPr>
        <p:txBody>
          <a:bodyPr wrap="square" rtlCol="0">
            <a:spAutoFit/>
          </a:bodyPr>
          <a:lstStyle/>
          <a:p>
            <a:endParaRPr lang="fr-BE" sz="2400" dirty="0" smtClean="0"/>
          </a:p>
          <a:p>
            <a:r>
              <a:rPr lang="fr-BE" sz="2400" dirty="0" smtClean="0"/>
              <a:t>En </a:t>
            </a:r>
            <a:r>
              <a:rPr lang="fr-BE" sz="2400" dirty="0"/>
              <a:t>substance, la Cour de Justice </a:t>
            </a:r>
            <a:r>
              <a:rPr lang="fr-BE" sz="2400" dirty="0" smtClean="0"/>
              <a:t> </a:t>
            </a:r>
            <a:r>
              <a:rPr lang="fr-BE" sz="2400" dirty="0" smtClean="0">
                <a:solidFill>
                  <a:srgbClr val="FF0000"/>
                </a:solidFill>
              </a:rPr>
              <a:t>répond </a:t>
            </a:r>
            <a:r>
              <a:rPr lang="fr-BE" sz="2400" dirty="0" smtClean="0"/>
              <a:t>que:</a:t>
            </a:r>
          </a:p>
          <a:p>
            <a:endParaRPr lang="fr-BE" dirty="0"/>
          </a:p>
          <a:p>
            <a:pPr marL="342900" lvl="0" indent="-342900" algn="just">
              <a:buFont typeface="+mj-lt"/>
              <a:buAutoNum type="arabicPeriod"/>
            </a:pPr>
            <a:r>
              <a:rPr lang="fr-BE" sz="2400" dirty="0" smtClean="0"/>
              <a:t>la </a:t>
            </a:r>
            <a:r>
              <a:rPr lang="fr-BE" sz="2400" dirty="0"/>
              <a:t>protection de l’article </a:t>
            </a:r>
            <a:r>
              <a:rPr lang="fr-BE" sz="2400" dirty="0" smtClean="0"/>
              <a:t>9.2, </a:t>
            </a:r>
            <a:r>
              <a:rPr lang="fr-BE" sz="2400" dirty="0"/>
              <a:t>b</a:t>
            </a:r>
            <a:r>
              <a:rPr lang="fr-BE" sz="2400" dirty="0" smtClean="0"/>
              <a:t>) </a:t>
            </a:r>
            <a:r>
              <a:rPr lang="fr-BE" sz="2400" b="1" dirty="0" smtClean="0"/>
              <a:t> </a:t>
            </a:r>
            <a:r>
              <a:rPr lang="fr-BE" sz="2400" dirty="0">
                <a:solidFill>
                  <a:srgbClr val="FF0000"/>
                </a:solidFill>
              </a:rPr>
              <a:t>bénéficie à tout </a:t>
            </a:r>
            <a:r>
              <a:rPr lang="fr-BE" sz="2400" dirty="0" smtClean="0">
                <a:solidFill>
                  <a:srgbClr val="FF0000"/>
                </a:solidFill>
              </a:rPr>
              <a:t>les personnels militaires,</a:t>
            </a:r>
            <a:r>
              <a:rPr lang="fr-BE" sz="2400" dirty="0" smtClean="0"/>
              <a:t> </a:t>
            </a:r>
            <a:r>
              <a:rPr lang="fr-BE" sz="2400" dirty="0"/>
              <a:t>y compris </a:t>
            </a:r>
            <a:r>
              <a:rPr lang="fr-BE" sz="2400" dirty="0" smtClean="0"/>
              <a:t>de </a:t>
            </a:r>
            <a:r>
              <a:rPr lang="fr-BE" sz="2400" dirty="0" smtClean="0">
                <a:solidFill>
                  <a:srgbClr val="FF0000"/>
                </a:solidFill>
              </a:rPr>
              <a:t>logistique ou d’appui, </a:t>
            </a:r>
            <a:r>
              <a:rPr lang="fr-BE" sz="2400" dirty="0" smtClean="0"/>
              <a:t>lesquels peuvent </a:t>
            </a:r>
            <a:r>
              <a:rPr lang="fr-BE" sz="2400" dirty="0"/>
              <a:t>donc légitimement faire valoir qu’ accomplir </a:t>
            </a:r>
            <a:r>
              <a:rPr lang="fr-BE" sz="2400" dirty="0" smtClean="0"/>
              <a:t>leur </a:t>
            </a:r>
            <a:r>
              <a:rPr lang="fr-BE" sz="2400" dirty="0"/>
              <a:t>service militaire </a:t>
            </a:r>
            <a:r>
              <a:rPr lang="fr-BE" sz="2400" dirty="0" smtClean="0"/>
              <a:t>les amèneraient </a:t>
            </a:r>
            <a:r>
              <a:rPr lang="fr-BE" sz="2400" dirty="0"/>
              <a:t>à commettre des crimes de guerre valant </a:t>
            </a:r>
            <a:r>
              <a:rPr lang="fr-BE" sz="2400" dirty="0" smtClean="0"/>
              <a:t>exclusion;</a:t>
            </a:r>
            <a:r>
              <a:rPr lang="fr-BE" sz="2400" dirty="0"/>
              <a:t>  </a:t>
            </a:r>
            <a:endParaRPr lang="fr-BE" sz="2400" dirty="0" smtClean="0"/>
          </a:p>
          <a:p>
            <a:pPr marL="342900" indent="-342900" algn="just">
              <a:buFont typeface="+mj-lt"/>
              <a:buAutoNum type="arabicPeriod"/>
            </a:pPr>
            <a:r>
              <a:rPr lang="fr-BE" sz="2400" dirty="0" smtClean="0"/>
              <a:t>cette </a:t>
            </a:r>
            <a:r>
              <a:rPr lang="fr-BE" sz="2400" dirty="0"/>
              <a:t>disposition</a:t>
            </a:r>
            <a:r>
              <a:rPr lang="fr-BE" sz="2400" b="1" dirty="0"/>
              <a:t> </a:t>
            </a:r>
            <a:r>
              <a:rPr lang="fr-BE" sz="2400" dirty="0">
                <a:solidFill>
                  <a:srgbClr val="FF0000"/>
                </a:solidFill>
              </a:rPr>
              <a:t>ne vise pas seulement les situations où le demandeur serait personnellement </a:t>
            </a:r>
            <a:r>
              <a:rPr lang="fr-BE" sz="2400" dirty="0"/>
              <a:t>amené à commettre de tels </a:t>
            </a:r>
            <a:r>
              <a:rPr lang="fr-BE" sz="2400" dirty="0" smtClean="0"/>
              <a:t>crimes, c’est </a:t>
            </a:r>
            <a:r>
              <a:rPr lang="fr-BE" sz="2400" dirty="0"/>
              <a:t>le </a:t>
            </a:r>
            <a:r>
              <a:rPr lang="fr-BE" sz="2400" dirty="0">
                <a:solidFill>
                  <a:srgbClr val="FF0000"/>
                </a:solidFill>
              </a:rPr>
              <a:t>service militaire </a:t>
            </a:r>
            <a:r>
              <a:rPr lang="fr-BE" sz="2400" dirty="0"/>
              <a:t>lui-même qui </a:t>
            </a:r>
            <a:r>
              <a:rPr lang="fr-BE" sz="2400" dirty="0" smtClean="0"/>
              <a:t> </a:t>
            </a:r>
            <a:r>
              <a:rPr lang="fr-BE" sz="2400" dirty="0"/>
              <a:t>suppose </a:t>
            </a:r>
            <a:r>
              <a:rPr lang="fr-BE" sz="2400" dirty="0" smtClean="0"/>
              <a:t>de </a:t>
            </a:r>
            <a:r>
              <a:rPr lang="fr-BE" sz="2400" dirty="0"/>
              <a:t>commettre </a:t>
            </a:r>
            <a:r>
              <a:rPr lang="fr-BE" sz="2400" dirty="0" smtClean="0"/>
              <a:t>ces crimes; </a:t>
            </a:r>
            <a:endParaRPr lang="fr-BE"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57</a:t>
            </a:fld>
            <a:endParaRPr lang="fr-BE"/>
          </a:p>
        </p:txBody>
      </p:sp>
    </p:spTree>
    <p:extLst>
      <p:ext uri="{BB962C8B-B14F-4D97-AF65-F5344CB8AC3E}">
        <p14:creationId xmlns:p14="http://schemas.microsoft.com/office/powerpoint/2010/main" val="36480151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(54)</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51520" y="2276872"/>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457200" y="2276872"/>
            <a:ext cx="7931224" cy="4616648"/>
          </a:xfrm>
          <a:prstGeom prst="rect">
            <a:avLst/>
          </a:prstGeom>
          <a:noFill/>
        </p:spPr>
        <p:txBody>
          <a:bodyPr wrap="square" rtlCol="0">
            <a:spAutoFit/>
          </a:bodyPr>
          <a:lstStyle/>
          <a:p>
            <a:r>
              <a:rPr lang="fr-BE" dirty="0" smtClean="0"/>
              <a:t> </a:t>
            </a:r>
            <a:endParaRPr lang="fr-BE" dirty="0"/>
          </a:p>
          <a:p>
            <a:pPr marL="457200" lvl="0" indent="-457200" algn="just">
              <a:buFont typeface="+mj-lt"/>
              <a:buAutoNum type="arabicPeriod" startAt="3"/>
            </a:pPr>
            <a:r>
              <a:rPr lang="fr-BE" sz="2400" dirty="0" smtClean="0"/>
              <a:t>la </a:t>
            </a:r>
            <a:r>
              <a:rPr lang="fr-BE" sz="2400" dirty="0"/>
              <a:t>protection de l’article </a:t>
            </a:r>
            <a:r>
              <a:rPr lang="fr-BE" sz="2400" dirty="0" smtClean="0"/>
              <a:t>9</a:t>
            </a:r>
            <a:r>
              <a:rPr lang="fr-BE" sz="2400" dirty="0"/>
              <a:t>.</a:t>
            </a:r>
            <a:r>
              <a:rPr lang="fr-BE" sz="2400" dirty="0" smtClean="0"/>
              <a:t> </a:t>
            </a:r>
            <a:r>
              <a:rPr lang="fr-BE" sz="2400" dirty="0"/>
              <a:t>2, e) bénéficie à un demandeur d’asile qui ne </a:t>
            </a:r>
            <a:r>
              <a:rPr lang="fr-BE" sz="2400" dirty="0" smtClean="0"/>
              <a:t>participe </a:t>
            </a:r>
            <a:r>
              <a:rPr lang="fr-BE" sz="2400" dirty="0">
                <a:solidFill>
                  <a:srgbClr val="FF0000"/>
                </a:solidFill>
              </a:rPr>
              <a:t>qu’indirectement</a:t>
            </a:r>
            <a:r>
              <a:rPr lang="fr-BE" sz="2400" dirty="0"/>
              <a:t> à la commission </a:t>
            </a:r>
            <a:r>
              <a:rPr lang="fr-BE" sz="2400" dirty="0" smtClean="0"/>
              <a:t>de crimes du guerre,  </a:t>
            </a:r>
            <a:r>
              <a:rPr lang="fr-BE" sz="2400" dirty="0" smtClean="0">
                <a:solidFill>
                  <a:srgbClr val="FF0000"/>
                </a:solidFill>
              </a:rPr>
              <a:t>pour autant</a:t>
            </a:r>
            <a:r>
              <a:rPr lang="fr-BE" sz="2400" dirty="0">
                <a:solidFill>
                  <a:srgbClr val="FF0000"/>
                </a:solidFill>
              </a:rPr>
              <a:t> </a:t>
            </a:r>
            <a:r>
              <a:rPr lang="fr-BE" sz="2400" dirty="0" smtClean="0"/>
              <a:t>que de  </a:t>
            </a:r>
            <a:r>
              <a:rPr lang="fr-BE" sz="2400" dirty="0"/>
              <a:t>par l’exercice de ses fonctions, il </a:t>
            </a:r>
            <a:r>
              <a:rPr lang="fr-BE" sz="2400" dirty="0" smtClean="0"/>
              <a:t>fournisse, </a:t>
            </a:r>
            <a:r>
              <a:rPr lang="fr-BE" sz="2400" dirty="0"/>
              <a:t>avec une </a:t>
            </a:r>
            <a:r>
              <a:rPr lang="fr-BE" sz="2400" dirty="0">
                <a:solidFill>
                  <a:srgbClr val="FF0000"/>
                </a:solidFill>
              </a:rPr>
              <a:t>plausibilité raisonnable</a:t>
            </a:r>
            <a:r>
              <a:rPr lang="fr-BE" sz="2400" dirty="0"/>
              <a:t>, un </a:t>
            </a:r>
            <a:r>
              <a:rPr lang="fr-BE" sz="2400" dirty="0">
                <a:solidFill>
                  <a:srgbClr val="FF0000"/>
                </a:solidFill>
              </a:rPr>
              <a:t>appui indispensable </a:t>
            </a:r>
            <a:r>
              <a:rPr lang="fr-BE" sz="2400" dirty="0"/>
              <a:t>à la préparation ou à l’exécution de ces crimes de </a:t>
            </a:r>
            <a:r>
              <a:rPr lang="fr-BE" sz="2400" dirty="0" smtClean="0"/>
              <a:t>guerre</a:t>
            </a:r>
            <a:r>
              <a:rPr lang="fr-BE" sz="2400" dirty="0"/>
              <a:t> </a:t>
            </a:r>
            <a:r>
              <a:rPr lang="fr-BE" sz="2400" dirty="0" smtClean="0"/>
              <a:t>;</a:t>
            </a:r>
          </a:p>
          <a:p>
            <a:pPr marL="457200" lvl="0" indent="-457200" algn="just">
              <a:buFont typeface="+mj-lt"/>
              <a:buAutoNum type="arabicPeriod" startAt="3"/>
            </a:pPr>
            <a:r>
              <a:rPr lang="fr-BE" sz="2400" dirty="0" smtClean="0"/>
              <a:t>il </a:t>
            </a:r>
            <a:r>
              <a:rPr lang="fr-BE" sz="2400" dirty="0"/>
              <a:t>n’est </a:t>
            </a:r>
            <a:r>
              <a:rPr lang="fr-BE" sz="2400" dirty="0">
                <a:solidFill>
                  <a:srgbClr val="FF0000"/>
                </a:solidFill>
              </a:rPr>
              <a:t>pas</a:t>
            </a:r>
            <a:r>
              <a:rPr lang="fr-BE" sz="2400" dirty="0"/>
              <a:t> nécessaire</a:t>
            </a:r>
            <a:r>
              <a:rPr lang="fr-BE" sz="2400" b="1" dirty="0"/>
              <a:t> </a:t>
            </a:r>
            <a:r>
              <a:rPr lang="fr-BE" sz="2400" dirty="0"/>
              <a:t>d’établir que les  crimes de guerre </a:t>
            </a:r>
            <a:r>
              <a:rPr lang="fr-BE" sz="2400" dirty="0">
                <a:solidFill>
                  <a:srgbClr val="FF0000"/>
                </a:solidFill>
              </a:rPr>
              <a:t>ont déjà été </a:t>
            </a:r>
            <a:r>
              <a:rPr lang="fr-BE" sz="2400" dirty="0" smtClean="0">
                <a:solidFill>
                  <a:srgbClr val="FF0000"/>
                </a:solidFill>
              </a:rPr>
              <a:t>commis</a:t>
            </a:r>
            <a:r>
              <a:rPr lang="fr-BE" sz="2400" dirty="0" smtClean="0"/>
              <a:t>, </a:t>
            </a:r>
            <a:r>
              <a:rPr lang="fr-BE" sz="2400" dirty="0"/>
              <a:t>mais il faut que le demandeur d’asile soit mesure d’établir qu’il est </a:t>
            </a:r>
            <a:r>
              <a:rPr lang="fr-BE" sz="2400" dirty="0">
                <a:solidFill>
                  <a:srgbClr val="FF0000"/>
                </a:solidFill>
              </a:rPr>
              <a:t>hautement probable </a:t>
            </a:r>
            <a:r>
              <a:rPr lang="fr-BE" sz="2400" dirty="0"/>
              <a:t>que de tels crimes soient commis lors de son service militaire ; </a:t>
            </a:r>
          </a:p>
          <a:p>
            <a:r>
              <a:rPr lang="fr-BE" dirty="0"/>
              <a:t> </a:t>
            </a:r>
          </a:p>
          <a:p>
            <a:endParaRPr lang="fr-BE"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58</a:t>
            </a:fld>
            <a:endParaRPr lang="fr-BE"/>
          </a:p>
        </p:txBody>
      </p:sp>
    </p:spTree>
    <p:extLst>
      <p:ext uri="{BB962C8B-B14F-4D97-AF65-F5344CB8AC3E}">
        <p14:creationId xmlns:p14="http://schemas.microsoft.com/office/powerpoint/2010/main" val="27211355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(55)</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51520" y="2276872"/>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83568" y="2595201"/>
            <a:ext cx="7704856" cy="4154984"/>
          </a:xfrm>
          <a:prstGeom prst="rect">
            <a:avLst/>
          </a:prstGeom>
          <a:noFill/>
        </p:spPr>
        <p:txBody>
          <a:bodyPr wrap="square" rtlCol="0">
            <a:spAutoFit/>
          </a:bodyPr>
          <a:lstStyle/>
          <a:p>
            <a:pPr marL="342900" indent="-342900">
              <a:buFont typeface="+mj-lt"/>
              <a:buAutoNum type="arabicPeriod" startAt="5"/>
            </a:pPr>
            <a:r>
              <a:rPr lang="fr-BE" sz="2400" dirty="0" smtClean="0"/>
              <a:t>l’autorité </a:t>
            </a:r>
            <a:r>
              <a:rPr lang="fr-BE" sz="2400" dirty="0"/>
              <a:t>nationale doit se fonder sur un </a:t>
            </a:r>
            <a:r>
              <a:rPr lang="fr-BE" sz="2400" dirty="0">
                <a:solidFill>
                  <a:srgbClr val="FF0000"/>
                </a:solidFill>
              </a:rPr>
              <a:t>faisceau d’indices </a:t>
            </a:r>
            <a:r>
              <a:rPr lang="fr-BE" sz="2400" dirty="0"/>
              <a:t>de nature à établir, </a:t>
            </a:r>
            <a:r>
              <a:rPr lang="fr-BE" sz="2400" dirty="0" smtClean="0"/>
              <a:t>que </a:t>
            </a:r>
            <a:r>
              <a:rPr lang="fr-BE" sz="2400" dirty="0"/>
              <a:t>la situation du service rend </a:t>
            </a:r>
            <a:r>
              <a:rPr lang="fr-BE" sz="2400" dirty="0">
                <a:solidFill>
                  <a:srgbClr val="FF0000"/>
                </a:solidFill>
              </a:rPr>
              <a:t>plausible</a:t>
            </a:r>
            <a:r>
              <a:rPr lang="fr-BE" sz="2400" dirty="0"/>
              <a:t> </a:t>
            </a:r>
            <a:r>
              <a:rPr lang="fr-BE" sz="2400" dirty="0" smtClean="0"/>
              <a:t>que </a:t>
            </a:r>
            <a:r>
              <a:rPr lang="fr-BE" sz="2400" dirty="0"/>
              <a:t>le demandeur </a:t>
            </a:r>
            <a:r>
              <a:rPr lang="fr-BE" sz="2400" dirty="0" smtClean="0"/>
              <a:t> </a:t>
            </a:r>
            <a:r>
              <a:rPr lang="fr-BE" sz="2400" dirty="0">
                <a:solidFill>
                  <a:srgbClr val="FF0000"/>
                </a:solidFill>
              </a:rPr>
              <a:t>participe</a:t>
            </a:r>
            <a:r>
              <a:rPr lang="fr-BE" sz="2400" dirty="0"/>
              <a:t> la réalisation des crimes de guerre</a:t>
            </a:r>
            <a:r>
              <a:rPr lang="fr-BE" sz="2400" dirty="0">
                <a:solidFill>
                  <a:srgbClr val="FF0000"/>
                </a:solidFill>
              </a:rPr>
              <a:t> </a:t>
            </a:r>
            <a:r>
              <a:rPr lang="fr-BE" sz="2400" dirty="0"/>
              <a:t>allégués </a:t>
            </a:r>
            <a:r>
              <a:rPr lang="fr-BE" sz="2400" dirty="0" smtClean="0"/>
              <a:t>;</a:t>
            </a:r>
          </a:p>
          <a:p>
            <a:pPr marL="342900" indent="-342900">
              <a:buFont typeface="+mj-lt"/>
              <a:buAutoNum type="arabicPeriod" startAt="5"/>
            </a:pPr>
            <a:r>
              <a:rPr lang="fr-BE" sz="2400" dirty="0" smtClean="0"/>
              <a:t>l’autorité  </a:t>
            </a:r>
            <a:r>
              <a:rPr lang="fr-BE" sz="2400" dirty="0"/>
              <a:t>doit prendre en considération le fait qu’une intervention militaire a été engagée en vertu d’un </a:t>
            </a:r>
            <a:r>
              <a:rPr lang="fr-BE" sz="2400" dirty="0">
                <a:solidFill>
                  <a:srgbClr val="FF0000"/>
                </a:solidFill>
              </a:rPr>
              <a:t>mandat</a:t>
            </a:r>
            <a:r>
              <a:rPr lang="fr-BE" sz="2400" dirty="0"/>
              <a:t> du </a:t>
            </a:r>
            <a:r>
              <a:rPr lang="fr-BE" sz="2400" dirty="0">
                <a:solidFill>
                  <a:srgbClr val="FF0000"/>
                </a:solidFill>
              </a:rPr>
              <a:t>Conseil de sécurité des </a:t>
            </a:r>
            <a:r>
              <a:rPr lang="fr-BE" sz="2400" dirty="0" smtClean="0">
                <a:solidFill>
                  <a:srgbClr val="FF0000"/>
                </a:solidFill>
              </a:rPr>
              <a:t>N.U </a:t>
            </a:r>
            <a:r>
              <a:rPr lang="fr-BE" sz="2400" dirty="0"/>
              <a:t>ou sur le fondement d’un </a:t>
            </a:r>
            <a:r>
              <a:rPr lang="fr-BE" sz="2400" dirty="0">
                <a:solidFill>
                  <a:srgbClr val="FF0000"/>
                </a:solidFill>
              </a:rPr>
              <a:t>consensus</a:t>
            </a:r>
            <a:r>
              <a:rPr lang="fr-BE" sz="2400" dirty="0"/>
              <a:t> de la communauté internationale,</a:t>
            </a:r>
            <a:r>
              <a:rPr lang="fr-BE" sz="2400" b="1" dirty="0"/>
              <a:t> </a:t>
            </a:r>
            <a:r>
              <a:rPr lang="fr-BE" sz="2400" dirty="0"/>
              <a:t>mais </a:t>
            </a:r>
            <a:r>
              <a:rPr lang="fr-BE" sz="2400" dirty="0">
                <a:solidFill>
                  <a:srgbClr val="FF0000"/>
                </a:solidFill>
              </a:rPr>
              <a:t>aussi</a:t>
            </a:r>
            <a:r>
              <a:rPr lang="fr-BE" sz="2400" dirty="0"/>
              <a:t> du fait que l’État ou les États menant les opérations </a:t>
            </a:r>
            <a:r>
              <a:rPr lang="fr-BE" sz="2400" dirty="0">
                <a:solidFill>
                  <a:srgbClr val="FF0000"/>
                </a:solidFill>
              </a:rPr>
              <a:t>répriment pénalement</a:t>
            </a:r>
            <a:r>
              <a:rPr lang="fr-BE" sz="2400" dirty="0"/>
              <a:t> les crimes de guerre ; </a:t>
            </a:r>
            <a:endParaRPr lang="fr-BE" sz="2400" dirty="0" smtClean="0"/>
          </a:p>
          <a:p>
            <a:endParaRPr lang="fr-BE" sz="2400"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59</a:t>
            </a:fld>
            <a:endParaRPr lang="fr-BE"/>
          </a:p>
        </p:txBody>
      </p:sp>
    </p:spTree>
    <p:extLst>
      <p:ext uri="{BB962C8B-B14F-4D97-AF65-F5344CB8AC3E}">
        <p14:creationId xmlns:p14="http://schemas.microsoft.com/office/powerpoint/2010/main" val="2993554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L’</a:t>
            </a:r>
            <a:r>
              <a:rPr lang="fr-BE" dirty="0" err="1" smtClean="0"/>
              <a:t>inclusiON</a:t>
            </a:r>
            <a:r>
              <a:rPr lang="fr-BE" dirty="0" smtClean="0"/>
              <a:t>–directive 2004/83</a:t>
            </a:r>
            <a:r>
              <a:rPr lang="fr-BE" baseline="0" dirty="0" smtClean="0"/>
              <a:t>  </a:t>
            </a:r>
            <a:r>
              <a:rPr lang="fr-BE" dirty="0" smtClean="0"/>
              <a:t> (2)</a:t>
            </a:r>
            <a:endParaRPr lang="fr-BE" dirty="0"/>
          </a:p>
        </p:txBody>
      </p:sp>
      <p:sp>
        <p:nvSpPr>
          <p:cNvPr id="3" name="Espace réservé du contenu 2"/>
          <p:cNvSpPr>
            <a:spLocks noGrp="1"/>
          </p:cNvSpPr>
          <p:nvPr>
            <p:ph idx="1"/>
          </p:nvPr>
        </p:nvSpPr>
        <p:spPr>
          <a:xfrm>
            <a:off x="457200" y="1844824"/>
            <a:ext cx="8229600" cy="4536504"/>
          </a:xfrm>
        </p:spPr>
        <p:txBody>
          <a:bodyPr>
            <a:normAutofit fontScale="92500" lnSpcReduction="20000"/>
          </a:bodyPr>
          <a:lstStyle/>
          <a:p>
            <a:pPr marL="0" indent="0">
              <a:buNone/>
            </a:pPr>
            <a:r>
              <a:rPr lang="en-GB" sz="3100" b="1" dirty="0" smtClean="0"/>
              <a:t>CJUE (GC), 17 </a:t>
            </a:r>
            <a:r>
              <a:rPr lang="en-GB" sz="3100" b="1" dirty="0" err="1" smtClean="0"/>
              <a:t>février</a:t>
            </a:r>
            <a:r>
              <a:rPr lang="en-GB" sz="3100" b="1" dirty="0" smtClean="0"/>
              <a:t> 2009, C-465/07</a:t>
            </a:r>
            <a:r>
              <a:rPr lang="en-GB" sz="3100" b="1" i="1" dirty="0" smtClean="0"/>
              <a:t>, </a:t>
            </a:r>
            <a:r>
              <a:rPr lang="en-GB" sz="3100" b="1" i="1" dirty="0" err="1" smtClean="0"/>
              <a:t>Elgafaji</a:t>
            </a:r>
            <a:endParaRPr lang="en-GB" sz="3100" b="1" i="1" dirty="0" smtClean="0"/>
          </a:p>
          <a:p>
            <a:pPr marL="0" indent="0">
              <a:buNone/>
            </a:pPr>
            <a:endParaRPr lang="fr-BE" sz="2800" b="1" dirty="0"/>
          </a:p>
          <a:p>
            <a:pPr marL="0" indent="0" algn="just">
              <a:buNone/>
            </a:pPr>
            <a:r>
              <a:rPr lang="fr-BE" sz="2600" dirty="0"/>
              <a:t>En substance, </a:t>
            </a:r>
            <a:r>
              <a:rPr lang="fr-BE" sz="2600" dirty="0" smtClean="0"/>
              <a:t>le </a:t>
            </a:r>
            <a:r>
              <a:rPr lang="fr-BE" sz="2600" i="1" dirty="0" err="1" smtClean="0"/>
              <a:t>Raad</a:t>
            </a:r>
            <a:r>
              <a:rPr lang="fr-BE" sz="2600" i="1" dirty="0" smtClean="0"/>
              <a:t> van State </a:t>
            </a:r>
            <a:r>
              <a:rPr lang="fr-BE" sz="2600" dirty="0" smtClean="0"/>
              <a:t>des Pays-Bas interroge la CJUE afin de savoir </a:t>
            </a:r>
            <a:r>
              <a:rPr lang="fr-BE" sz="2600" dirty="0"/>
              <a:t>s’il y </a:t>
            </a:r>
            <a:r>
              <a:rPr lang="fr-BE" sz="2600" dirty="0" smtClean="0"/>
              <a:t>a </a:t>
            </a:r>
            <a:r>
              <a:rPr lang="fr-BE" sz="2600" dirty="0"/>
              <a:t>une </a:t>
            </a:r>
            <a:r>
              <a:rPr lang="fr-BE" sz="2600" dirty="0">
                <a:solidFill>
                  <a:srgbClr val="FF0000"/>
                </a:solidFill>
              </a:rPr>
              <a:t>différence</a:t>
            </a:r>
            <a:r>
              <a:rPr lang="fr-BE" sz="2600" dirty="0"/>
              <a:t> entre :</a:t>
            </a:r>
            <a:endParaRPr lang="fr-BE" sz="2600" dirty="0" smtClean="0"/>
          </a:p>
          <a:p>
            <a:pPr algn="just">
              <a:buFontTx/>
              <a:buChar char="-"/>
            </a:pPr>
            <a:r>
              <a:rPr lang="fr-BE" sz="2600" dirty="0" smtClean="0"/>
              <a:t>la </a:t>
            </a:r>
            <a:r>
              <a:rPr lang="fr-BE" sz="2600" dirty="0"/>
              <a:t>protection offerte par l’article </a:t>
            </a:r>
            <a:r>
              <a:rPr lang="fr-BE" sz="2600" dirty="0">
                <a:solidFill>
                  <a:srgbClr val="FF0000"/>
                </a:solidFill>
              </a:rPr>
              <a:t>3 de la </a:t>
            </a:r>
            <a:r>
              <a:rPr lang="fr-BE" sz="2600" dirty="0" smtClean="0">
                <a:solidFill>
                  <a:srgbClr val="FF0000"/>
                </a:solidFill>
              </a:rPr>
              <a:t>CEDH </a:t>
            </a:r>
            <a:r>
              <a:rPr lang="fr-BE" sz="2600" dirty="0" smtClean="0"/>
              <a:t>prohibant </a:t>
            </a:r>
            <a:r>
              <a:rPr lang="fr-BE" sz="2600" dirty="0"/>
              <a:t>la torture et les traitements inhumains et </a:t>
            </a:r>
            <a:r>
              <a:rPr lang="fr-BE" sz="2600" dirty="0" smtClean="0"/>
              <a:t>dégradants;</a:t>
            </a:r>
          </a:p>
          <a:p>
            <a:pPr algn="just">
              <a:buFontTx/>
              <a:buChar char="-"/>
            </a:pPr>
            <a:r>
              <a:rPr lang="fr-BE" sz="2600" dirty="0" smtClean="0"/>
              <a:t>et </a:t>
            </a:r>
            <a:r>
              <a:rPr lang="fr-BE" sz="2600" dirty="0"/>
              <a:t>l’article </a:t>
            </a:r>
            <a:r>
              <a:rPr lang="fr-BE" sz="2600" dirty="0">
                <a:solidFill>
                  <a:srgbClr val="FF0000"/>
                </a:solidFill>
              </a:rPr>
              <a:t>15, c) </a:t>
            </a:r>
            <a:r>
              <a:rPr lang="fr-BE" sz="2600" dirty="0"/>
              <a:t>de la directive qualification.  </a:t>
            </a:r>
            <a:endParaRPr lang="fr-BE" sz="2600" dirty="0" smtClean="0"/>
          </a:p>
          <a:p>
            <a:pPr marL="0" indent="0" algn="just">
              <a:buNone/>
            </a:pPr>
            <a:endParaRPr lang="fr-BE" sz="2600" dirty="0" smtClean="0"/>
          </a:p>
          <a:p>
            <a:pPr marL="0" indent="0" algn="just">
              <a:buNone/>
            </a:pPr>
            <a:r>
              <a:rPr lang="fr-BE" sz="2600" dirty="0" smtClean="0"/>
              <a:t>Et, </a:t>
            </a:r>
            <a:r>
              <a:rPr lang="fr-BE" sz="2600" dirty="0"/>
              <a:t>dans l’hypothèse où il y </a:t>
            </a:r>
            <a:r>
              <a:rPr lang="fr-BE" sz="2600" dirty="0" smtClean="0"/>
              <a:t>aurait, </a:t>
            </a:r>
            <a:r>
              <a:rPr lang="fr-BE" sz="2600" dirty="0"/>
              <a:t>une différence, </a:t>
            </a:r>
            <a:r>
              <a:rPr lang="fr-BE" sz="2600" dirty="0" smtClean="0"/>
              <a:t>quel est alors la </a:t>
            </a:r>
            <a:r>
              <a:rPr lang="fr-BE" sz="2600" dirty="0" smtClean="0">
                <a:solidFill>
                  <a:srgbClr val="FF0000"/>
                </a:solidFill>
              </a:rPr>
              <a:t>valeur </a:t>
            </a:r>
            <a:r>
              <a:rPr lang="fr-BE" sz="2600" dirty="0">
                <a:solidFill>
                  <a:srgbClr val="FF0000"/>
                </a:solidFill>
              </a:rPr>
              <a:t>ajoutée de l’article 15, </a:t>
            </a:r>
            <a:r>
              <a:rPr lang="fr-BE" sz="2600" u="sng" dirty="0" smtClean="0">
                <a:solidFill>
                  <a:srgbClr val="FF0000"/>
                </a:solidFill>
              </a:rPr>
              <a:t>c</a:t>
            </a:r>
            <a:r>
              <a:rPr lang="fr-BE" sz="2600" dirty="0" smtClean="0">
                <a:solidFill>
                  <a:srgbClr val="FF0000"/>
                </a:solidFill>
              </a:rPr>
              <a:t>)  </a:t>
            </a:r>
            <a:r>
              <a:rPr lang="fr-BE" sz="2600" dirty="0" smtClean="0"/>
              <a:t>par rapport à l’article 3 CEDH? </a:t>
            </a:r>
            <a:r>
              <a:rPr lang="fr-BE" sz="2600" dirty="0"/>
              <a:t>O</a:t>
            </a:r>
            <a:r>
              <a:rPr lang="fr-BE" sz="2600" dirty="0" smtClean="0"/>
              <a:t>ffre-t-il </a:t>
            </a:r>
            <a:r>
              <a:rPr lang="fr-BE" sz="2600" dirty="0"/>
              <a:t>une </a:t>
            </a:r>
            <a:r>
              <a:rPr lang="fr-BE" sz="2600" dirty="0">
                <a:solidFill>
                  <a:srgbClr val="FF0000"/>
                </a:solidFill>
              </a:rPr>
              <a:t>protection complémentaire </a:t>
            </a:r>
            <a:r>
              <a:rPr lang="fr-BE" sz="2600" dirty="0"/>
              <a:t>à celle de l’article 3 </a:t>
            </a:r>
            <a:r>
              <a:rPr lang="fr-BE" sz="2600" dirty="0" smtClean="0"/>
              <a:t>CEDH</a:t>
            </a:r>
            <a:r>
              <a:rPr lang="fr-BE" sz="2600" dirty="0"/>
              <a:t>?</a:t>
            </a:r>
            <a:r>
              <a:rPr lang="fr-BE" sz="2600" dirty="0" smtClean="0"/>
              <a:t> </a:t>
            </a:r>
            <a:endParaRPr lang="fr-BE" sz="2600" dirty="0"/>
          </a:p>
          <a:p>
            <a:pPr marL="0" indent="0">
              <a:buNone/>
            </a:pPr>
            <a:endParaRPr lang="fr-BE" sz="3100" dirty="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6</a:t>
            </a:fld>
            <a:endParaRPr lang="fr-BE"/>
          </a:p>
        </p:txBody>
      </p:sp>
    </p:spTree>
    <p:extLst>
      <p:ext uri="{BB962C8B-B14F-4D97-AF65-F5344CB8AC3E}">
        <p14:creationId xmlns:p14="http://schemas.microsoft.com/office/powerpoint/2010/main" val="162103833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(56)</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51520" y="2276872"/>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76872"/>
            <a:ext cx="7704856" cy="4154984"/>
          </a:xfrm>
          <a:prstGeom prst="rect">
            <a:avLst/>
          </a:prstGeom>
          <a:noFill/>
        </p:spPr>
        <p:txBody>
          <a:bodyPr wrap="square" rtlCol="0">
            <a:spAutoFit/>
          </a:bodyPr>
          <a:lstStyle/>
          <a:p>
            <a:endParaRPr lang="fr-BE" sz="2400" dirty="0"/>
          </a:p>
          <a:p>
            <a:pPr marL="457200" indent="-457200" algn="just">
              <a:buFont typeface="+mj-lt"/>
              <a:buAutoNum type="arabicPeriod" startAt="7"/>
            </a:pPr>
            <a:r>
              <a:rPr lang="fr-BE" sz="2400" dirty="0" smtClean="0"/>
              <a:t>que le </a:t>
            </a:r>
            <a:r>
              <a:rPr lang="fr-BE" sz="2400" dirty="0">
                <a:solidFill>
                  <a:srgbClr val="FF0000"/>
                </a:solidFill>
              </a:rPr>
              <a:t>refus </a:t>
            </a:r>
            <a:r>
              <a:rPr lang="fr-BE" sz="2400" dirty="0"/>
              <a:t>d’effectuer le service militaire doit constituer le </a:t>
            </a:r>
            <a:r>
              <a:rPr lang="fr-BE" sz="2400" dirty="0">
                <a:solidFill>
                  <a:srgbClr val="FF0000"/>
                </a:solidFill>
              </a:rPr>
              <a:t>seul moyen </a:t>
            </a:r>
            <a:r>
              <a:rPr lang="fr-BE" sz="2400" dirty="0"/>
              <a:t>permettant au demandeur d’asile d’</a:t>
            </a:r>
            <a:r>
              <a:rPr lang="fr-BE" sz="2400" dirty="0">
                <a:solidFill>
                  <a:srgbClr val="FF0000"/>
                </a:solidFill>
              </a:rPr>
              <a:t>éviter</a:t>
            </a:r>
            <a:r>
              <a:rPr lang="fr-BE" sz="2400" dirty="0"/>
              <a:t> la participation aux crimes de guerre </a:t>
            </a:r>
            <a:r>
              <a:rPr lang="fr-BE" sz="2400" dirty="0" smtClean="0"/>
              <a:t>allégués ; </a:t>
            </a:r>
            <a:r>
              <a:rPr lang="fr-BE" sz="2400" dirty="0"/>
              <a:t>en conséquence, si le demandeur s’est </a:t>
            </a:r>
            <a:r>
              <a:rPr lang="fr-BE" sz="2400" dirty="0">
                <a:solidFill>
                  <a:srgbClr val="FF0000"/>
                </a:solidFill>
              </a:rPr>
              <a:t>abstenu</a:t>
            </a:r>
            <a:r>
              <a:rPr lang="fr-BE" sz="2400" dirty="0"/>
              <a:t> de recourir à une procédure visant à l’obtention du statut d’</a:t>
            </a:r>
            <a:r>
              <a:rPr lang="fr-BE" sz="2400" dirty="0">
                <a:solidFill>
                  <a:srgbClr val="FF0000"/>
                </a:solidFill>
              </a:rPr>
              <a:t>objecteur de conscience</a:t>
            </a:r>
            <a:r>
              <a:rPr lang="fr-BE" sz="2400" dirty="0"/>
              <a:t>,</a:t>
            </a:r>
            <a:r>
              <a:rPr lang="fr-BE" sz="2400" b="1" dirty="0"/>
              <a:t> </a:t>
            </a:r>
            <a:r>
              <a:rPr lang="fr-BE" sz="2400" dirty="0"/>
              <a:t>une telle circonstance </a:t>
            </a:r>
            <a:r>
              <a:rPr lang="fr-BE" sz="2400" dirty="0">
                <a:solidFill>
                  <a:srgbClr val="FF0000"/>
                </a:solidFill>
              </a:rPr>
              <a:t>exclut</a:t>
            </a:r>
            <a:r>
              <a:rPr lang="fr-BE" sz="2400" dirty="0"/>
              <a:t> </a:t>
            </a:r>
            <a:r>
              <a:rPr lang="fr-BE" sz="2400" dirty="0">
                <a:solidFill>
                  <a:srgbClr val="FF0000"/>
                </a:solidFill>
              </a:rPr>
              <a:t>toute </a:t>
            </a:r>
            <a:r>
              <a:rPr lang="fr-BE" sz="2400" dirty="0" smtClean="0">
                <a:solidFill>
                  <a:srgbClr val="FF0000"/>
                </a:solidFill>
              </a:rPr>
              <a:t>protection</a:t>
            </a:r>
            <a:r>
              <a:rPr lang="fr-BE" sz="2400" dirty="0" smtClean="0"/>
              <a:t>, </a:t>
            </a:r>
            <a:r>
              <a:rPr lang="fr-BE" sz="2400" dirty="0"/>
              <a:t>à moins que le demandeur ne prouve qu’aucune procédure d’une telle nature ne lui aurait été disponible dans sa situation </a:t>
            </a:r>
            <a:r>
              <a:rPr lang="fr-BE" sz="2400" dirty="0" smtClean="0"/>
              <a:t>concrète;</a:t>
            </a:r>
            <a:endParaRPr lang="fr-BE" sz="2400" dirty="0"/>
          </a:p>
          <a:p>
            <a:endParaRPr lang="fr-BE" sz="2400"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60</a:t>
            </a:fld>
            <a:endParaRPr lang="fr-BE"/>
          </a:p>
        </p:txBody>
      </p:sp>
    </p:spTree>
    <p:extLst>
      <p:ext uri="{BB962C8B-B14F-4D97-AF65-F5344CB8AC3E}">
        <p14:creationId xmlns:p14="http://schemas.microsoft.com/office/powerpoint/2010/main" val="136820161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(57)</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51520" y="2276872"/>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83568" y="2595201"/>
            <a:ext cx="7704856" cy="3600986"/>
          </a:xfrm>
          <a:prstGeom prst="rect">
            <a:avLst/>
          </a:prstGeom>
          <a:noFill/>
        </p:spPr>
        <p:txBody>
          <a:bodyPr wrap="square" rtlCol="0">
            <a:spAutoFit/>
          </a:bodyPr>
          <a:lstStyle/>
          <a:p>
            <a:endParaRPr lang="fr-BE" dirty="0"/>
          </a:p>
          <a:p>
            <a:r>
              <a:rPr lang="fr-BE" sz="2400" i="1" dirty="0" smtClean="0"/>
              <a:t>Remarque.</a:t>
            </a:r>
          </a:p>
          <a:p>
            <a:r>
              <a:rPr lang="fr-BE" sz="2400" dirty="0" smtClean="0"/>
              <a:t>La </a:t>
            </a:r>
            <a:r>
              <a:rPr lang="fr-BE" sz="2400" dirty="0"/>
              <a:t>Cour répond aussi à la question de savoir si </a:t>
            </a:r>
            <a:r>
              <a:rPr lang="fr-BE" sz="2400" dirty="0" smtClean="0"/>
              <a:t> </a:t>
            </a:r>
            <a:r>
              <a:rPr lang="fr-BE" sz="2400" dirty="0"/>
              <a:t>ce militaire américain pourrait invoquer un risque de persécution au sens de l’article </a:t>
            </a:r>
            <a:r>
              <a:rPr lang="fr-BE" sz="2400" dirty="0" smtClean="0"/>
              <a:t>9</a:t>
            </a:r>
            <a:r>
              <a:rPr lang="fr-BE" sz="2400" dirty="0"/>
              <a:t>.</a:t>
            </a:r>
            <a:r>
              <a:rPr lang="fr-BE" sz="2400" dirty="0" smtClean="0"/>
              <a:t> </a:t>
            </a:r>
            <a:r>
              <a:rPr lang="fr-BE" sz="2400" dirty="0"/>
              <a:t>2, b</a:t>
            </a:r>
            <a:r>
              <a:rPr lang="fr-BE" sz="2400" dirty="0" smtClean="0"/>
              <a:t>) et/ou c), à savoir une sanction disproportionnée et/ou discriminatoire, ceci dans </a:t>
            </a:r>
            <a:r>
              <a:rPr lang="fr-BE" sz="2400" dirty="0"/>
              <a:t>l’hypothèse où il </a:t>
            </a:r>
            <a:r>
              <a:rPr lang="fr-BE" sz="2400" dirty="0">
                <a:solidFill>
                  <a:srgbClr val="FF0000"/>
                </a:solidFill>
              </a:rPr>
              <a:t>n</a:t>
            </a:r>
            <a:r>
              <a:rPr lang="fr-BE" sz="2400" dirty="0"/>
              <a:t>’apparaîtrait </a:t>
            </a:r>
            <a:r>
              <a:rPr lang="fr-BE" sz="2400" dirty="0">
                <a:solidFill>
                  <a:srgbClr val="FF0000"/>
                </a:solidFill>
              </a:rPr>
              <a:t>pas</a:t>
            </a:r>
            <a:r>
              <a:rPr lang="fr-BE" sz="2400" dirty="0"/>
              <a:t> que son service militaire supposerait d’effectuer des </a:t>
            </a:r>
            <a:r>
              <a:rPr lang="fr-BE" sz="2400" dirty="0">
                <a:solidFill>
                  <a:srgbClr val="FF0000"/>
                </a:solidFill>
              </a:rPr>
              <a:t>crimes de </a:t>
            </a:r>
            <a:r>
              <a:rPr lang="fr-BE" sz="2400" dirty="0" smtClean="0">
                <a:solidFill>
                  <a:srgbClr val="FF0000"/>
                </a:solidFill>
              </a:rPr>
              <a:t>guerre, </a:t>
            </a:r>
            <a:r>
              <a:rPr lang="fr-BE" sz="2400" dirty="0" smtClean="0"/>
              <a:t>le privant de ce fait d’une reconnaissance sur base de l’article 9, d).</a:t>
            </a:r>
            <a:endParaRPr lang="fr-BE" sz="2400" dirty="0"/>
          </a:p>
          <a:p>
            <a:endParaRPr lang="fr-BE"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61</a:t>
            </a:fld>
            <a:endParaRPr lang="fr-BE"/>
          </a:p>
        </p:txBody>
      </p:sp>
    </p:spTree>
    <p:extLst>
      <p:ext uri="{BB962C8B-B14F-4D97-AF65-F5344CB8AC3E}">
        <p14:creationId xmlns:p14="http://schemas.microsoft.com/office/powerpoint/2010/main" val="12564031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(58)</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323528" y="2129572"/>
            <a:ext cx="8306488" cy="4431983"/>
          </a:xfrm>
          <a:prstGeom prst="rect">
            <a:avLst/>
          </a:prstGeom>
          <a:noFill/>
        </p:spPr>
        <p:txBody>
          <a:bodyPr wrap="square" rtlCol="0">
            <a:spAutoFit/>
          </a:bodyPr>
          <a:lstStyle/>
          <a:p>
            <a:r>
              <a:rPr lang="fr-BE" sz="2400" dirty="0" smtClean="0"/>
              <a:t> </a:t>
            </a:r>
            <a:endParaRPr lang="fr-BE" sz="2400" dirty="0"/>
          </a:p>
          <a:p>
            <a:pPr marL="457200" indent="-457200" algn="just">
              <a:buFont typeface="+mj-lt"/>
              <a:buAutoNum type="arabicPeriod" startAt="8"/>
            </a:pPr>
            <a:r>
              <a:rPr lang="fr-BE" sz="2400" dirty="0" smtClean="0"/>
              <a:t>dans </a:t>
            </a:r>
            <a:r>
              <a:rPr lang="fr-BE" sz="2400" dirty="0"/>
              <a:t>des circonstances telles que </a:t>
            </a:r>
            <a:r>
              <a:rPr lang="fr-BE" sz="2400" dirty="0" smtClean="0"/>
              <a:t>celles </a:t>
            </a:r>
            <a:r>
              <a:rPr lang="fr-BE" sz="2400" dirty="0">
                <a:solidFill>
                  <a:srgbClr val="FF0000"/>
                </a:solidFill>
              </a:rPr>
              <a:t>en l’espèce</a:t>
            </a:r>
            <a:r>
              <a:rPr lang="fr-BE" sz="2400" dirty="0"/>
              <a:t>, il</a:t>
            </a:r>
            <a:r>
              <a:rPr lang="fr-BE" sz="2400" b="1" dirty="0"/>
              <a:t> </a:t>
            </a:r>
            <a:r>
              <a:rPr lang="fr-BE" sz="2400" dirty="0">
                <a:solidFill>
                  <a:srgbClr val="FF0000"/>
                </a:solidFill>
              </a:rPr>
              <a:t>n’apparaît pas </a:t>
            </a:r>
            <a:r>
              <a:rPr lang="fr-BE" sz="2400" dirty="0"/>
              <a:t>que les mesures encourues par un militaire du fait de son refus d’effectuer son service, à savoir une condamnation à une peine d’</a:t>
            </a:r>
            <a:r>
              <a:rPr lang="fr-BE" sz="2400" dirty="0">
                <a:solidFill>
                  <a:srgbClr val="FF0000"/>
                </a:solidFill>
              </a:rPr>
              <a:t>emprisonnement ou le renvoi de l’armée</a:t>
            </a:r>
            <a:r>
              <a:rPr lang="fr-BE" sz="2400" dirty="0"/>
              <a:t>, puissent être considérées, au regard du droit légitime de l’État concerné de maintenir une force armée, comme étant à ce point </a:t>
            </a:r>
            <a:r>
              <a:rPr lang="fr-BE" sz="2400" dirty="0">
                <a:solidFill>
                  <a:srgbClr val="FF0000"/>
                </a:solidFill>
              </a:rPr>
              <a:t>disproportionnées ou discriminatoires </a:t>
            </a:r>
            <a:r>
              <a:rPr lang="fr-BE" sz="2400" dirty="0" smtClean="0"/>
              <a:t>[</a:t>
            </a:r>
            <a:r>
              <a:rPr lang="fr-BE" sz="2400" i="1" dirty="0" smtClean="0"/>
              <a:t>cfr</a:t>
            </a:r>
            <a:r>
              <a:rPr lang="fr-BE" sz="2400" dirty="0" smtClean="0"/>
              <a:t> </a:t>
            </a:r>
            <a:r>
              <a:rPr lang="fr-BE" sz="2400" dirty="0"/>
              <a:t>art.9.2, b) ou </a:t>
            </a:r>
            <a:r>
              <a:rPr lang="fr-BE" sz="2400" dirty="0" smtClean="0"/>
              <a:t>c)] qu’elles </a:t>
            </a:r>
            <a:r>
              <a:rPr lang="fr-BE" sz="2400" dirty="0"/>
              <a:t>figurent au nombre des actes de persécution visés par la directive, ce qu’il appartient toutefois aux autorités nationales de vérifier.</a:t>
            </a:r>
          </a:p>
          <a:p>
            <a:endParaRPr lang="fr-BE"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62</a:t>
            </a:fld>
            <a:endParaRPr lang="fr-BE"/>
          </a:p>
        </p:txBody>
      </p:sp>
    </p:spTree>
    <p:extLst>
      <p:ext uri="{BB962C8B-B14F-4D97-AF65-F5344CB8AC3E}">
        <p14:creationId xmlns:p14="http://schemas.microsoft.com/office/powerpoint/2010/main" val="36351642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(59)</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79356" y="2708920"/>
            <a:ext cx="8640960" cy="2677656"/>
          </a:xfrm>
          <a:prstGeom prst="rect">
            <a:avLst/>
          </a:prstGeom>
          <a:noFill/>
        </p:spPr>
        <p:txBody>
          <a:bodyPr wrap="square" rtlCol="0">
            <a:spAutoFit/>
          </a:bodyPr>
          <a:lstStyle/>
          <a:p>
            <a:pPr algn="just"/>
            <a:r>
              <a:rPr lang="fr-BE" sz="2400" b="1" dirty="0" smtClean="0"/>
              <a:t>Art. 21.2  (possibilité de </a:t>
            </a:r>
            <a:r>
              <a:rPr lang="fr-BE" sz="2400" b="1" dirty="0" smtClean="0">
                <a:solidFill>
                  <a:srgbClr val="FF0000"/>
                </a:solidFill>
              </a:rPr>
              <a:t>refouler</a:t>
            </a:r>
            <a:r>
              <a:rPr lang="fr-BE" sz="2400" b="1" dirty="0" smtClean="0"/>
              <a:t> un réfugié ou un demandeur d’asile en cas de </a:t>
            </a:r>
            <a:r>
              <a:rPr lang="fr-BE" sz="2400" b="1" dirty="0" smtClean="0">
                <a:solidFill>
                  <a:srgbClr val="FF0000"/>
                </a:solidFill>
              </a:rPr>
              <a:t>menace</a:t>
            </a:r>
            <a:r>
              <a:rPr lang="fr-BE" sz="2400" b="1" dirty="0" smtClean="0"/>
              <a:t> </a:t>
            </a:r>
            <a:r>
              <a:rPr lang="fr-BE" sz="2400" b="1" dirty="0"/>
              <a:t>pour la </a:t>
            </a:r>
            <a:r>
              <a:rPr lang="fr-BE" sz="2400" b="1" dirty="0">
                <a:solidFill>
                  <a:srgbClr val="FF0000"/>
                </a:solidFill>
              </a:rPr>
              <a:t>sécurité</a:t>
            </a:r>
            <a:r>
              <a:rPr lang="fr-BE" sz="2400" b="1" dirty="0"/>
              <a:t> ou la </a:t>
            </a:r>
            <a:r>
              <a:rPr lang="fr-BE" sz="2400" b="1" dirty="0">
                <a:solidFill>
                  <a:srgbClr val="FF0000"/>
                </a:solidFill>
              </a:rPr>
              <a:t>société</a:t>
            </a:r>
            <a:r>
              <a:rPr lang="fr-BE" sz="2400" b="1" dirty="0"/>
              <a:t> de l’Etat membre</a:t>
            </a:r>
            <a:r>
              <a:rPr lang="fr-BE" sz="2400" b="1" dirty="0" smtClean="0"/>
              <a:t>)</a:t>
            </a:r>
          </a:p>
          <a:p>
            <a:endParaRPr lang="fr-BE" sz="2400" b="1" dirty="0" smtClean="0"/>
          </a:p>
          <a:p>
            <a:pPr algn="just"/>
            <a:r>
              <a:rPr lang="fr-BE" sz="2400" b="1" dirty="0" smtClean="0"/>
              <a:t>Art. 24  (possibilité de </a:t>
            </a:r>
            <a:r>
              <a:rPr lang="fr-BE" sz="2400" b="1" dirty="0">
                <a:solidFill>
                  <a:srgbClr val="FF0000"/>
                </a:solidFill>
              </a:rPr>
              <a:t>refuser </a:t>
            </a:r>
            <a:r>
              <a:rPr lang="fr-BE" sz="2400" b="1" dirty="0" smtClean="0"/>
              <a:t>un</a:t>
            </a:r>
            <a:r>
              <a:rPr lang="fr-BE" sz="2400" b="1" dirty="0" smtClean="0">
                <a:solidFill>
                  <a:srgbClr val="FF0000"/>
                </a:solidFill>
              </a:rPr>
              <a:t> </a:t>
            </a:r>
            <a:r>
              <a:rPr lang="fr-BE" sz="2400" b="1" dirty="0">
                <a:solidFill>
                  <a:srgbClr val="FF0000"/>
                </a:solidFill>
              </a:rPr>
              <a:t>titre de séjour </a:t>
            </a:r>
            <a:r>
              <a:rPr lang="fr-BE" sz="2400" b="1" dirty="0"/>
              <a:t>à un </a:t>
            </a:r>
            <a:r>
              <a:rPr lang="fr-BE" sz="2400" b="1" dirty="0" smtClean="0"/>
              <a:t>réfugié reconnu en </a:t>
            </a:r>
            <a:r>
              <a:rPr lang="fr-BE" sz="2400" b="1" dirty="0"/>
              <a:t>cas  de « </a:t>
            </a:r>
            <a:r>
              <a:rPr lang="fr-BE" sz="2400" b="1" i="1" dirty="0">
                <a:solidFill>
                  <a:srgbClr val="FF0000"/>
                </a:solidFill>
              </a:rPr>
              <a:t>raisons impérieuses </a:t>
            </a:r>
            <a:r>
              <a:rPr lang="fr-BE" sz="2400" b="1" i="1" dirty="0"/>
              <a:t>liées à la </a:t>
            </a:r>
            <a:r>
              <a:rPr lang="fr-BE" sz="2400" b="1" i="1" dirty="0">
                <a:solidFill>
                  <a:srgbClr val="FF0000"/>
                </a:solidFill>
              </a:rPr>
              <a:t>sécurité nationale ou à l’ordre public </a:t>
            </a:r>
            <a:r>
              <a:rPr lang="fr-BE" sz="2400" b="1" dirty="0"/>
              <a:t>» </a:t>
            </a:r>
            <a:r>
              <a:rPr lang="fr-BE" sz="2400" b="1" dirty="0" smtClean="0"/>
              <a:t>)</a:t>
            </a:r>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63</a:t>
            </a:fld>
            <a:endParaRPr lang="fr-BE"/>
          </a:p>
        </p:txBody>
      </p:sp>
    </p:spTree>
    <p:extLst>
      <p:ext uri="{BB962C8B-B14F-4D97-AF65-F5344CB8AC3E}">
        <p14:creationId xmlns:p14="http://schemas.microsoft.com/office/powerpoint/2010/main" val="1837043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(60)</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457200" y="2452737"/>
            <a:ext cx="8157681" cy="4154984"/>
          </a:xfrm>
          <a:prstGeom prst="rect">
            <a:avLst/>
          </a:prstGeom>
          <a:noFill/>
        </p:spPr>
        <p:txBody>
          <a:bodyPr wrap="square" rtlCol="0">
            <a:spAutoFit/>
          </a:bodyPr>
          <a:lstStyle/>
          <a:p>
            <a:r>
              <a:rPr lang="fr-BE" sz="2400" dirty="0" smtClean="0"/>
              <a:t>Le </a:t>
            </a:r>
            <a:r>
              <a:rPr lang="fr-BE" sz="2400" i="1" dirty="0" err="1"/>
              <a:t>Verwaltungsgerichtshof</a:t>
            </a:r>
            <a:r>
              <a:rPr lang="fr-BE" sz="2400" i="1" dirty="0"/>
              <a:t> </a:t>
            </a:r>
            <a:r>
              <a:rPr lang="fr-BE" sz="2400" i="1" dirty="0" smtClean="0"/>
              <a:t> </a:t>
            </a:r>
            <a:r>
              <a:rPr lang="fr-BE" sz="2400" dirty="0" smtClean="0"/>
              <a:t>du </a:t>
            </a:r>
            <a:r>
              <a:rPr lang="fr-BE" sz="2400" dirty="0" err="1" smtClean="0"/>
              <a:t>Baden‑Württemberg</a:t>
            </a:r>
            <a:r>
              <a:rPr lang="fr-BE" sz="2400" dirty="0" smtClean="0"/>
              <a:t> </a:t>
            </a:r>
            <a:r>
              <a:rPr lang="fr-BE" sz="2400" dirty="0" smtClean="0">
                <a:solidFill>
                  <a:srgbClr val="FF0000"/>
                </a:solidFill>
              </a:rPr>
              <a:t>demande</a:t>
            </a:r>
            <a:r>
              <a:rPr lang="fr-BE" sz="2400" dirty="0" smtClean="0"/>
              <a:t> en substance à la CJUE :</a:t>
            </a:r>
          </a:p>
          <a:p>
            <a:pPr marL="457200" indent="-457200" algn="just">
              <a:buFont typeface="+mj-lt"/>
              <a:buAutoNum type="arabicPeriod"/>
            </a:pPr>
            <a:r>
              <a:rPr lang="fr-BE" sz="2400" dirty="0"/>
              <a:t>L</a:t>
            </a:r>
            <a:r>
              <a:rPr lang="fr-BE" sz="2400" dirty="0" smtClean="0"/>
              <a:t>’article 24.1 qui permet de </a:t>
            </a:r>
            <a:r>
              <a:rPr lang="fr-BE" sz="2400" dirty="0" smtClean="0">
                <a:solidFill>
                  <a:srgbClr val="FF0000"/>
                </a:solidFill>
              </a:rPr>
              <a:t>refuser de délivrer  </a:t>
            </a:r>
            <a:r>
              <a:rPr lang="fr-BE" sz="2400" dirty="0" smtClean="0"/>
              <a:t>un titre </a:t>
            </a:r>
            <a:r>
              <a:rPr lang="fr-BE" sz="2400" dirty="0"/>
              <a:t>de séjour d’un </a:t>
            </a:r>
            <a:r>
              <a:rPr lang="fr-BE" sz="2400" dirty="0" smtClean="0"/>
              <a:t>réfugié en cas  de « </a:t>
            </a:r>
            <a:r>
              <a:rPr lang="fr-BE" sz="2400" i="1" dirty="0"/>
              <a:t>raisons impérieuses liées à la sécurité nationale ou à l’ordre public </a:t>
            </a:r>
            <a:r>
              <a:rPr lang="fr-BE" sz="2400" dirty="0"/>
              <a:t>» </a:t>
            </a:r>
            <a:r>
              <a:rPr lang="fr-BE" sz="2400" dirty="0" smtClean="0"/>
              <a:t> permet-il  </a:t>
            </a:r>
            <a:r>
              <a:rPr lang="fr-BE" sz="2400" dirty="0" smtClean="0">
                <a:solidFill>
                  <a:srgbClr val="FF0000"/>
                </a:solidFill>
              </a:rPr>
              <a:t>aussi </a:t>
            </a:r>
            <a:r>
              <a:rPr lang="fr-BE" sz="2400" dirty="0" smtClean="0"/>
              <a:t>de </a:t>
            </a:r>
            <a:r>
              <a:rPr lang="fr-BE" sz="2400" dirty="0" smtClean="0">
                <a:solidFill>
                  <a:srgbClr val="FF0000"/>
                </a:solidFill>
              </a:rPr>
              <a:t>révoquer</a:t>
            </a:r>
            <a:r>
              <a:rPr lang="fr-BE" sz="2400" dirty="0" smtClean="0"/>
              <a:t> un titre de séjour pour ces mêmes motifs?</a:t>
            </a:r>
          </a:p>
          <a:p>
            <a:pPr marL="457200" indent="-457200" algn="just">
              <a:buFont typeface="+mj-lt"/>
              <a:buAutoNum type="arabicPeriod"/>
            </a:pPr>
            <a:r>
              <a:rPr lang="fr-BE" sz="2400" dirty="0"/>
              <a:t>L</a:t>
            </a:r>
            <a:r>
              <a:rPr lang="fr-BE" sz="2400" dirty="0" smtClean="0"/>
              <a:t>e </a:t>
            </a:r>
            <a:r>
              <a:rPr lang="fr-BE" sz="2400" dirty="0">
                <a:solidFill>
                  <a:srgbClr val="FF0000"/>
                </a:solidFill>
              </a:rPr>
              <a:t>soutien</a:t>
            </a:r>
            <a:r>
              <a:rPr lang="fr-BE" sz="2400" dirty="0"/>
              <a:t> apporté par un réfugié à une </a:t>
            </a:r>
            <a:r>
              <a:rPr lang="fr-BE" sz="2400" dirty="0">
                <a:solidFill>
                  <a:srgbClr val="FF0000"/>
                </a:solidFill>
              </a:rPr>
              <a:t>association terroriste</a:t>
            </a:r>
            <a:r>
              <a:rPr lang="fr-BE" sz="2400" dirty="0"/>
              <a:t> </a:t>
            </a:r>
            <a:r>
              <a:rPr lang="fr-BE" sz="2400" dirty="0" smtClean="0"/>
              <a:t> via des </a:t>
            </a:r>
            <a:r>
              <a:rPr lang="fr-BE" sz="2400" dirty="0" smtClean="0">
                <a:solidFill>
                  <a:srgbClr val="FF0000"/>
                </a:solidFill>
              </a:rPr>
              <a:t>collectes des fonds </a:t>
            </a:r>
            <a:r>
              <a:rPr lang="fr-BE" sz="2400" dirty="0" smtClean="0"/>
              <a:t>et la </a:t>
            </a:r>
            <a:r>
              <a:rPr lang="fr-BE" sz="2400" dirty="0" smtClean="0">
                <a:solidFill>
                  <a:srgbClr val="FF0000"/>
                </a:solidFill>
              </a:rPr>
              <a:t>participation à des activités du P.K.K</a:t>
            </a:r>
            <a:r>
              <a:rPr lang="fr-BE" sz="2400" dirty="0" smtClean="0"/>
              <a:t> peut-il </a:t>
            </a:r>
            <a:r>
              <a:rPr lang="fr-BE" sz="2400" dirty="0"/>
              <a:t>constituer </a:t>
            </a:r>
            <a:r>
              <a:rPr lang="fr-BE" sz="2400" dirty="0" smtClean="0"/>
              <a:t>de telles </a:t>
            </a:r>
            <a:r>
              <a:rPr lang="fr-BE" sz="2400" dirty="0"/>
              <a:t>« </a:t>
            </a:r>
            <a:r>
              <a:rPr lang="fr-BE" sz="2400" i="1" dirty="0">
                <a:solidFill>
                  <a:srgbClr val="FF0000"/>
                </a:solidFill>
              </a:rPr>
              <a:t>raisons impérieuses liées à la sécurité nationale ou à l’ordre public </a:t>
            </a:r>
            <a:r>
              <a:rPr lang="fr-BE" sz="2400" dirty="0"/>
              <a:t>»</a:t>
            </a:r>
            <a:r>
              <a:rPr lang="fr-BE" sz="2400" dirty="0" smtClean="0"/>
              <a:t> au </a:t>
            </a:r>
            <a:r>
              <a:rPr lang="fr-BE" sz="2400" dirty="0"/>
              <a:t>sens de l’article </a:t>
            </a:r>
            <a:r>
              <a:rPr lang="fr-BE" sz="2400" dirty="0" smtClean="0"/>
              <a:t>24.1 </a:t>
            </a:r>
            <a:r>
              <a:rPr lang="fr-BE" sz="2400" dirty="0"/>
              <a:t>de la </a:t>
            </a:r>
            <a:r>
              <a:rPr lang="fr-BE" sz="2400" dirty="0" smtClean="0"/>
              <a:t>directive?</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flipV="1">
            <a:off x="251520" y="476672"/>
            <a:ext cx="787817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3419872" y="2348880"/>
            <a:ext cx="7704856" cy="461665"/>
          </a:xfrm>
          <a:prstGeom prst="rect">
            <a:avLst/>
          </a:prstGeom>
          <a:noFill/>
        </p:spPr>
        <p:txBody>
          <a:bodyPr wrap="square" rtlCol="0">
            <a:spAutoFit/>
          </a:bodyPr>
          <a:lstStyle/>
          <a:p>
            <a:r>
              <a:rPr lang="fr-BE" sz="2400" dirty="0" smtClean="0"/>
              <a:t> </a:t>
            </a:r>
            <a:endParaRPr lang="fr-BE" sz="2400"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64</a:t>
            </a:fld>
            <a:endParaRPr lang="fr-BE"/>
          </a:p>
        </p:txBody>
      </p:sp>
    </p:spTree>
    <p:extLst>
      <p:ext uri="{BB962C8B-B14F-4D97-AF65-F5344CB8AC3E}">
        <p14:creationId xmlns:p14="http://schemas.microsoft.com/office/powerpoint/2010/main" val="421624239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(61)</a:t>
            </a:r>
            <a:endParaRPr lang="fr-BE" dirty="0"/>
          </a:p>
        </p:txBody>
      </p:sp>
      <p:sp>
        <p:nvSpPr>
          <p:cNvPr id="3" name="Espace réservé du contenu 2"/>
          <p:cNvSpPr>
            <a:spLocks noGrp="1"/>
          </p:cNvSpPr>
          <p:nvPr>
            <p:ph idx="1"/>
          </p:nvPr>
        </p:nvSpPr>
        <p:spPr>
          <a:xfrm>
            <a:off x="467833" y="17074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14933" y="2173684"/>
            <a:ext cx="7704856" cy="461665"/>
          </a:xfrm>
          <a:prstGeom prst="rect">
            <a:avLst/>
          </a:prstGeom>
          <a:noFill/>
        </p:spPr>
        <p:txBody>
          <a:bodyPr wrap="square" rtlCol="0">
            <a:spAutoFit/>
          </a:bodyPr>
          <a:lstStyle/>
          <a:p>
            <a:r>
              <a:rPr lang="fr-BE" sz="2400" dirty="0" smtClean="0"/>
              <a:t> La Cour </a:t>
            </a:r>
            <a:r>
              <a:rPr lang="fr-BE" sz="2400" dirty="0" smtClean="0">
                <a:solidFill>
                  <a:srgbClr val="FF0000"/>
                </a:solidFill>
              </a:rPr>
              <a:t>répond  </a:t>
            </a:r>
            <a:r>
              <a:rPr lang="fr-BE" sz="2400" dirty="0" smtClean="0"/>
              <a:t>en substance que :</a:t>
            </a:r>
            <a:endParaRPr lang="fr-BE" sz="2400" dirty="0"/>
          </a:p>
        </p:txBody>
      </p:sp>
      <p:sp>
        <p:nvSpPr>
          <p:cNvPr id="7" name="ZoneTexte 6"/>
          <p:cNvSpPr txBox="1"/>
          <p:nvPr/>
        </p:nvSpPr>
        <p:spPr>
          <a:xfrm>
            <a:off x="323528" y="2708920"/>
            <a:ext cx="8208912" cy="3785652"/>
          </a:xfrm>
          <a:prstGeom prst="rect">
            <a:avLst/>
          </a:prstGeom>
          <a:noFill/>
        </p:spPr>
        <p:txBody>
          <a:bodyPr wrap="square" rtlCol="0">
            <a:spAutoFit/>
          </a:bodyPr>
          <a:lstStyle/>
          <a:p>
            <a:pPr marL="342900" lvl="0" indent="-342900" algn="just">
              <a:buFont typeface="+mj-lt"/>
              <a:buAutoNum type="arabicPeriod"/>
            </a:pPr>
            <a:r>
              <a:rPr lang="fr-BE" sz="2400" dirty="0" smtClean="0">
                <a:solidFill>
                  <a:srgbClr val="FF0000"/>
                </a:solidFill>
              </a:rPr>
              <a:t>même</a:t>
            </a:r>
            <a:r>
              <a:rPr lang="fr-BE" sz="2400" dirty="0" smtClean="0"/>
              <a:t> </a:t>
            </a:r>
            <a:r>
              <a:rPr lang="fr-BE" sz="2400" dirty="0"/>
              <a:t>si l’article </a:t>
            </a:r>
            <a:r>
              <a:rPr lang="fr-BE" sz="2400" dirty="0" smtClean="0"/>
              <a:t>24.1 </a:t>
            </a:r>
            <a:r>
              <a:rPr lang="fr-BE" sz="2400" dirty="0"/>
              <a:t>impose la délivrance au réfugié reconnu d’une </a:t>
            </a:r>
            <a:r>
              <a:rPr lang="fr-BE" sz="2400" dirty="0">
                <a:solidFill>
                  <a:srgbClr val="FF0000"/>
                </a:solidFill>
              </a:rPr>
              <a:t>titre de séjour d’une durée minimale de 3 ans</a:t>
            </a:r>
            <a:r>
              <a:rPr lang="fr-BE" sz="2400" dirty="0"/>
              <a:t>, </a:t>
            </a:r>
            <a:r>
              <a:rPr lang="fr-BE" sz="2400" dirty="0" smtClean="0"/>
              <a:t> une </a:t>
            </a:r>
            <a:r>
              <a:rPr lang="fr-BE" sz="2400" dirty="0">
                <a:solidFill>
                  <a:srgbClr val="FF0000"/>
                </a:solidFill>
              </a:rPr>
              <a:t>révocation</a:t>
            </a:r>
            <a:r>
              <a:rPr lang="fr-BE" sz="2400" dirty="0"/>
              <a:t> </a:t>
            </a:r>
            <a:r>
              <a:rPr lang="fr-BE" sz="2400" dirty="0" smtClean="0">
                <a:solidFill>
                  <a:srgbClr val="FF0000"/>
                </a:solidFill>
              </a:rPr>
              <a:t>après coup </a:t>
            </a:r>
            <a:r>
              <a:rPr lang="fr-BE" sz="2400" dirty="0" smtClean="0"/>
              <a:t>du </a:t>
            </a:r>
            <a:r>
              <a:rPr lang="fr-BE" sz="2400" dirty="0"/>
              <a:t>séjour comme réfugié est </a:t>
            </a:r>
            <a:r>
              <a:rPr lang="fr-BE" sz="2400" dirty="0">
                <a:solidFill>
                  <a:srgbClr val="FF0000"/>
                </a:solidFill>
              </a:rPr>
              <a:t>possible</a:t>
            </a:r>
            <a:r>
              <a:rPr lang="fr-BE" sz="2400" dirty="0"/>
              <a:t> si le bénéficiaire constitue une </a:t>
            </a:r>
            <a:r>
              <a:rPr lang="fr-BE" sz="2400" dirty="0">
                <a:solidFill>
                  <a:srgbClr val="FF0000"/>
                </a:solidFill>
              </a:rPr>
              <a:t>menace</a:t>
            </a:r>
            <a:r>
              <a:rPr lang="fr-BE" sz="2400" dirty="0"/>
              <a:t> pour la </a:t>
            </a:r>
            <a:r>
              <a:rPr lang="fr-BE" sz="2400" dirty="0">
                <a:solidFill>
                  <a:srgbClr val="FF0000"/>
                </a:solidFill>
              </a:rPr>
              <a:t>sécurité</a:t>
            </a:r>
            <a:r>
              <a:rPr lang="fr-BE" sz="2400" dirty="0"/>
              <a:t> ou la </a:t>
            </a:r>
            <a:r>
              <a:rPr lang="fr-BE" sz="2400" dirty="0">
                <a:solidFill>
                  <a:srgbClr val="FF0000"/>
                </a:solidFill>
              </a:rPr>
              <a:t>société</a:t>
            </a:r>
            <a:r>
              <a:rPr lang="fr-BE" sz="2400" dirty="0"/>
              <a:t> de l’Etat membre (</a:t>
            </a:r>
            <a:r>
              <a:rPr lang="fr-BE" sz="2400" i="1" dirty="0"/>
              <a:t>cfr</a:t>
            </a:r>
            <a:r>
              <a:rPr lang="fr-BE" sz="2400" dirty="0"/>
              <a:t> </a:t>
            </a:r>
            <a:r>
              <a:rPr lang="fr-BE" sz="2400" dirty="0" smtClean="0"/>
              <a:t> les critères de l’art</a:t>
            </a:r>
            <a:r>
              <a:rPr lang="fr-BE" sz="2400" dirty="0"/>
              <a:t>. 21.2, a) </a:t>
            </a:r>
            <a:r>
              <a:rPr lang="fr-BE" sz="2400" dirty="0" smtClean="0"/>
              <a:t> </a:t>
            </a:r>
            <a:r>
              <a:rPr lang="fr-BE" sz="2400" dirty="0"/>
              <a:t>b)), mais </a:t>
            </a:r>
            <a:r>
              <a:rPr lang="fr-BE" sz="2400" u="sng" dirty="0">
                <a:solidFill>
                  <a:srgbClr val="FF0000"/>
                </a:solidFill>
              </a:rPr>
              <a:t>aussi</a:t>
            </a:r>
            <a:r>
              <a:rPr lang="fr-BE" sz="2400" dirty="0"/>
              <a:t>, lorsque ce n’est pas le cas, en cas de « </a:t>
            </a:r>
            <a:r>
              <a:rPr lang="fr-BE" sz="2400" i="1" dirty="0">
                <a:solidFill>
                  <a:srgbClr val="FF0000"/>
                </a:solidFill>
              </a:rPr>
              <a:t>raisons  impérieuses liées à l’ordre public ou à la sécurité nationale</a:t>
            </a:r>
            <a:r>
              <a:rPr lang="fr-BE" sz="2400" dirty="0"/>
              <a:t> » (cfr art. 24.1), et cela même si cet article 24.1 ne traite que de la délivrance d’un titre de séjour et non de sa révocation </a:t>
            </a:r>
            <a:r>
              <a:rPr lang="fr-BE" sz="2400" dirty="0" smtClean="0"/>
              <a:t>;</a:t>
            </a:r>
            <a:endParaRPr lang="fr-BE" sz="24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65</a:t>
            </a:fld>
            <a:endParaRPr lang="fr-BE"/>
          </a:p>
        </p:txBody>
      </p:sp>
    </p:spTree>
    <p:extLst>
      <p:ext uri="{BB962C8B-B14F-4D97-AF65-F5344CB8AC3E}">
        <p14:creationId xmlns:p14="http://schemas.microsoft.com/office/powerpoint/2010/main" val="312204657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(62)</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348880"/>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708920"/>
            <a:ext cx="8023720" cy="3693319"/>
          </a:xfrm>
          <a:prstGeom prst="rect">
            <a:avLst/>
          </a:prstGeom>
          <a:noFill/>
        </p:spPr>
        <p:txBody>
          <a:bodyPr wrap="square" rtlCol="0">
            <a:spAutoFit/>
          </a:bodyPr>
          <a:lstStyle/>
          <a:p>
            <a:pPr marL="361950" lvl="0" indent="-361950" algn="just">
              <a:buFont typeface="+mj-lt"/>
              <a:buAutoNum type="arabicPeriod" startAt="2"/>
            </a:pPr>
            <a:r>
              <a:rPr lang="fr-BE" sz="2400" dirty="0" smtClean="0"/>
              <a:t>en effet, la </a:t>
            </a:r>
            <a:r>
              <a:rPr lang="fr-BE" sz="2400" dirty="0"/>
              <a:t>possibilité de </a:t>
            </a:r>
            <a:r>
              <a:rPr lang="fr-BE" sz="2400" dirty="0">
                <a:solidFill>
                  <a:srgbClr val="FF0000"/>
                </a:solidFill>
              </a:rPr>
              <a:t>refouler</a:t>
            </a:r>
            <a:r>
              <a:rPr lang="fr-BE" sz="2400" dirty="0"/>
              <a:t> un réfugié conformément à l’article 21.1 </a:t>
            </a:r>
            <a:r>
              <a:rPr lang="fr-BE" sz="2400" dirty="0">
                <a:solidFill>
                  <a:srgbClr val="FF0000"/>
                </a:solidFill>
              </a:rPr>
              <a:t>emporte</a:t>
            </a:r>
            <a:r>
              <a:rPr lang="fr-BE" sz="2400" dirty="0"/>
              <a:t> </a:t>
            </a:r>
            <a:r>
              <a:rPr lang="fr-BE" sz="2400" dirty="0" smtClean="0"/>
              <a:t>celle </a:t>
            </a:r>
            <a:r>
              <a:rPr lang="fr-BE" sz="2400" dirty="0"/>
              <a:t>de </a:t>
            </a:r>
            <a:r>
              <a:rPr lang="fr-BE" sz="2400" dirty="0">
                <a:solidFill>
                  <a:srgbClr val="FF0000"/>
                </a:solidFill>
              </a:rPr>
              <a:t>révoquer son titre de séjour</a:t>
            </a:r>
            <a:r>
              <a:rPr lang="fr-BE" sz="2400" dirty="0"/>
              <a:t> </a:t>
            </a:r>
            <a:r>
              <a:rPr lang="fr-BE" sz="2400" dirty="0" smtClean="0"/>
              <a:t>au sens de l’article 24 ; </a:t>
            </a:r>
            <a:endParaRPr lang="fr-BE" sz="2400" dirty="0"/>
          </a:p>
          <a:p>
            <a:pPr marL="342900" lvl="0" indent="-342900" algn="just">
              <a:buFont typeface="+mj-lt"/>
              <a:buAutoNum type="arabicPeriod" startAt="2"/>
            </a:pPr>
            <a:r>
              <a:rPr lang="fr-BE" sz="2400" dirty="0" smtClean="0"/>
              <a:t>le </a:t>
            </a:r>
            <a:r>
              <a:rPr lang="fr-BE" sz="2400" dirty="0">
                <a:solidFill>
                  <a:srgbClr val="FF0000"/>
                </a:solidFill>
              </a:rPr>
              <a:t>refoulement</a:t>
            </a:r>
            <a:r>
              <a:rPr lang="fr-BE" sz="2400" dirty="0"/>
              <a:t> d’un réfugié, </a:t>
            </a:r>
            <a:r>
              <a:rPr lang="fr-BE" sz="2400" dirty="0" smtClean="0"/>
              <a:t>-qui </a:t>
            </a:r>
            <a:r>
              <a:rPr lang="fr-BE" sz="2400" dirty="0"/>
              <a:t>constitue toujours une </a:t>
            </a:r>
            <a:r>
              <a:rPr lang="fr-BE" sz="2400" i="1" dirty="0"/>
              <a:t>faculté</a:t>
            </a:r>
            <a:r>
              <a:rPr lang="fr-BE" sz="2400" dirty="0"/>
              <a:t>, et non une obligation pour l’Etat membre</a:t>
            </a:r>
            <a:r>
              <a:rPr lang="fr-BE" sz="2400" dirty="0" smtClean="0"/>
              <a:t>,- </a:t>
            </a:r>
            <a:r>
              <a:rPr lang="fr-BE" sz="2400" i="1" dirty="0"/>
              <a:t> «ne constitue que </a:t>
            </a:r>
            <a:r>
              <a:rPr lang="fr-BE" sz="2400" dirty="0" err="1"/>
              <a:t>l’</a:t>
            </a:r>
            <a:r>
              <a:rPr lang="fr-BE" sz="2400" i="1" dirty="0" err="1">
                <a:solidFill>
                  <a:srgbClr val="FF0000"/>
                </a:solidFill>
              </a:rPr>
              <a:t>ultima</a:t>
            </a:r>
            <a:r>
              <a:rPr lang="fr-BE" sz="2400" i="1" dirty="0">
                <a:solidFill>
                  <a:srgbClr val="FF0000"/>
                </a:solidFill>
              </a:rPr>
              <a:t> ratio </a:t>
            </a:r>
            <a:r>
              <a:rPr lang="fr-BE" sz="2400" i="1" dirty="0"/>
              <a:t>à laquelle un État membre peut recourir </a:t>
            </a:r>
            <a:r>
              <a:rPr lang="fr-BE" sz="2400" i="1" dirty="0">
                <a:solidFill>
                  <a:srgbClr val="FF0000"/>
                </a:solidFill>
              </a:rPr>
              <a:t>lorsqu’aucune autre mesure n’est possible ou suffisante</a:t>
            </a:r>
            <a:r>
              <a:rPr lang="fr-BE" sz="2400" i="1" dirty="0"/>
              <a:t> pour faire face à la menace que ce réfugié fait courir à la sécurité ou à la société de cet État membre</a:t>
            </a:r>
            <a:r>
              <a:rPr lang="fr-BE" sz="2400" dirty="0"/>
              <a:t> </a:t>
            </a:r>
            <a:r>
              <a:rPr lang="fr-BE" sz="2400" dirty="0" smtClean="0"/>
              <a:t>»;</a:t>
            </a:r>
            <a:endParaRPr lang="fr-BE" sz="2400" dirty="0"/>
          </a:p>
          <a:p>
            <a:pPr marL="342900" lvl="0" indent="-342900">
              <a:buFont typeface="+mj-lt"/>
              <a:buAutoNum type="arabicPeriod" startAt="2"/>
            </a:pPr>
            <a:endParaRPr lang="fr-BE"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66</a:t>
            </a:fld>
            <a:endParaRPr lang="fr-BE"/>
          </a:p>
        </p:txBody>
      </p:sp>
    </p:spTree>
    <p:extLst>
      <p:ext uri="{BB962C8B-B14F-4D97-AF65-F5344CB8AC3E}">
        <p14:creationId xmlns:p14="http://schemas.microsoft.com/office/powerpoint/2010/main" val="417410356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(63)</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348880"/>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708920"/>
            <a:ext cx="7632848" cy="3693319"/>
          </a:xfrm>
          <a:prstGeom prst="rect">
            <a:avLst/>
          </a:prstGeom>
          <a:noFill/>
        </p:spPr>
        <p:txBody>
          <a:bodyPr wrap="square" rtlCol="0">
            <a:spAutoFit/>
          </a:bodyPr>
          <a:lstStyle/>
          <a:p>
            <a:pPr marL="342900" lvl="0" indent="-342900" algn="just">
              <a:buFont typeface="+mj-lt"/>
              <a:buAutoNum type="arabicPeriod" startAt="4"/>
            </a:pPr>
            <a:r>
              <a:rPr lang="fr-BE" sz="2400" dirty="0" smtClean="0"/>
              <a:t>il </a:t>
            </a:r>
            <a:r>
              <a:rPr lang="fr-BE" sz="2400" dirty="0"/>
              <a:t>existe implicitement une </a:t>
            </a:r>
            <a:r>
              <a:rPr lang="fr-BE" sz="2400" dirty="0">
                <a:solidFill>
                  <a:srgbClr val="FF0000"/>
                </a:solidFill>
              </a:rPr>
              <a:t>gradation</a:t>
            </a:r>
            <a:r>
              <a:rPr lang="fr-BE" sz="2400" dirty="0"/>
              <a:t> entre les </a:t>
            </a:r>
            <a:r>
              <a:rPr lang="fr-BE" sz="2400" dirty="0">
                <a:solidFill>
                  <a:srgbClr val="FF0000"/>
                </a:solidFill>
              </a:rPr>
              <a:t>mesures</a:t>
            </a:r>
            <a:r>
              <a:rPr lang="fr-BE" sz="2400" dirty="0"/>
              <a:t> que les Etats membres peuvent prendre pour </a:t>
            </a:r>
            <a:r>
              <a:rPr lang="fr-BE" sz="2400" dirty="0">
                <a:solidFill>
                  <a:srgbClr val="FF0000"/>
                </a:solidFill>
              </a:rPr>
              <a:t>protéger leur ordre public et </a:t>
            </a:r>
            <a:r>
              <a:rPr lang="fr-BE" sz="2400" dirty="0" smtClean="0">
                <a:solidFill>
                  <a:srgbClr val="FF0000"/>
                </a:solidFill>
              </a:rPr>
              <a:t>leur </a:t>
            </a:r>
            <a:r>
              <a:rPr lang="fr-BE" sz="2400" dirty="0">
                <a:solidFill>
                  <a:srgbClr val="FF0000"/>
                </a:solidFill>
              </a:rPr>
              <a:t>sécurité nationale</a:t>
            </a:r>
            <a:r>
              <a:rPr lang="fr-BE" sz="2400" dirty="0"/>
              <a:t>, à savoir :  </a:t>
            </a:r>
          </a:p>
          <a:p>
            <a:pPr marL="914400" lvl="1" indent="-457200" algn="just">
              <a:buFont typeface="+mj-lt"/>
              <a:buAutoNum type="arabicParenR"/>
            </a:pPr>
            <a:r>
              <a:rPr lang="fr-BE" sz="2400" dirty="0" smtClean="0"/>
              <a:t>retrait </a:t>
            </a:r>
            <a:r>
              <a:rPr lang="fr-BE" sz="2400" dirty="0"/>
              <a:t>du </a:t>
            </a:r>
            <a:r>
              <a:rPr lang="fr-BE" sz="2400" dirty="0" smtClean="0">
                <a:solidFill>
                  <a:srgbClr val="FF0000"/>
                </a:solidFill>
              </a:rPr>
              <a:t>séjour</a:t>
            </a:r>
            <a:r>
              <a:rPr lang="fr-BE" sz="2400" dirty="0" smtClean="0"/>
              <a:t> </a:t>
            </a:r>
            <a:r>
              <a:rPr lang="fr-BE" sz="2400" dirty="0"/>
              <a:t>ou refus </a:t>
            </a:r>
            <a:r>
              <a:rPr lang="fr-BE" sz="2400" dirty="0" smtClean="0"/>
              <a:t>de </a:t>
            </a:r>
            <a:r>
              <a:rPr lang="fr-BE" sz="2400" dirty="0"/>
              <a:t>délivrance du titre de séjour </a:t>
            </a:r>
            <a:r>
              <a:rPr lang="fr-BE" sz="2400" dirty="0" smtClean="0"/>
              <a:t>, </a:t>
            </a:r>
          </a:p>
          <a:p>
            <a:pPr marL="914400" lvl="1" indent="-457200" algn="just">
              <a:buFont typeface="+mj-lt"/>
              <a:buAutoNum type="arabicParenR"/>
            </a:pPr>
            <a:r>
              <a:rPr lang="fr-BE" sz="2400" dirty="0" smtClean="0"/>
              <a:t>retrait </a:t>
            </a:r>
            <a:r>
              <a:rPr lang="fr-BE" sz="2400" dirty="0"/>
              <a:t>ou refus du </a:t>
            </a:r>
            <a:r>
              <a:rPr lang="fr-BE" sz="2400" dirty="0">
                <a:solidFill>
                  <a:srgbClr val="FF0000"/>
                </a:solidFill>
              </a:rPr>
              <a:t>statut</a:t>
            </a:r>
            <a:r>
              <a:rPr lang="fr-BE" sz="2400" dirty="0"/>
              <a:t> de réfugié ,</a:t>
            </a:r>
            <a:endParaRPr lang="fr-BE" sz="2400" dirty="0" smtClean="0"/>
          </a:p>
          <a:p>
            <a:pPr marL="914400" lvl="1" indent="-457200" algn="just">
              <a:buFont typeface="+mj-lt"/>
              <a:buAutoNum type="arabicParenR"/>
            </a:pPr>
            <a:r>
              <a:rPr lang="fr-BE" sz="2400" dirty="0" smtClean="0">
                <a:solidFill>
                  <a:srgbClr val="FF0000"/>
                </a:solidFill>
              </a:rPr>
              <a:t>refoulement</a:t>
            </a:r>
            <a:r>
              <a:rPr lang="fr-BE" sz="2400" dirty="0" smtClean="0"/>
              <a:t> </a:t>
            </a:r>
            <a:r>
              <a:rPr lang="fr-BE" sz="2400" dirty="0"/>
              <a:t>du réfugié, présenté comme «</a:t>
            </a:r>
            <a:r>
              <a:rPr lang="fr-BE" sz="2400" i="1" dirty="0" err="1"/>
              <a:t>ultima</a:t>
            </a:r>
            <a:r>
              <a:rPr lang="fr-BE" sz="2400" i="1" dirty="0"/>
              <a:t> ratio</a:t>
            </a:r>
            <a:r>
              <a:rPr lang="fr-BE" sz="2400" dirty="0" smtClean="0"/>
              <a:t>» pouvant entraîner </a:t>
            </a:r>
            <a:r>
              <a:rPr lang="fr-BE" sz="2400" dirty="0"/>
              <a:t>des conséquences « </a:t>
            </a:r>
            <a:r>
              <a:rPr lang="fr-BE" sz="2400" i="1" dirty="0">
                <a:solidFill>
                  <a:srgbClr val="FF0000"/>
                </a:solidFill>
              </a:rPr>
              <a:t>extrêmement drastiques</a:t>
            </a:r>
            <a:r>
              <a:rPr lang="fr-BE" sz="2400" dirty="0"/>
              <a:t> » ;</a:t>
            </a:r>
          </a:p>
          <a:p>
            <a:pPr lvl="0"/>
            <a:endParaRPr lang="fr-BE"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67</a:t>
            </a:fld>
            <a:endParaRPr lang="fr-BE"/>
          </a:p>
        </p:txBody>
      </p:sp>
    </p:spTree>
    <p:extLst>
      <p:ext uri="{BB962C8B-B14F-4D97-AF65-F5344CB8AC3E}">
        <p14:creationId xmlns:p14="http://schemas.microsoft.com/office/powerpoint/2010/main" val="82813053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(64)</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348880"/>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708920"/>
            <a:ext cx="7704856" cy="4062651"/>
          </a:xfrm>
          <a:prstGeom prst="rect">
            <a:avLst/>
          </a:prstGeom>
          <a:noFill/>
        </p:spPr>
        <p:txBody>
          <a:bodyPr wrap="square" rtlCol="0">
            <a:spAutoFit/>
          </a:bodyPr>
          <a:lstStyle/>
          <a:p>
            <a:pPr marL="457200" lvl="0" indent="-457200" algn="just">
              <a:buFont typeface="+mj-lt"/>
              <a:buAutoNum type="arabicPeriod" startAt="5"/>
            </a:pPr>
            <a:r>
              <a:rPr lang="fr-BE" sz="2400" dirty="0" smtClean="0"/>
              <a:t>en </a:t>
            </a:r>
            <a:r>
              <a:rPr lang="fr-BE" sz="2400" dirty="0"/>
              <a:t>conséquence, les « </a:t>
            </a:r>
            <a:r>
              <a:rPr lang="fr-BE" sz="2400" i="1" dirty="0">
                <a:solidFill>
                  <a:srgbClr val="FF0000"/>
                </a:solidFill>
              </a:rPr>
              <a:t>raisons  impérieuses liées à l’ordre public ou à la sécurité nationale</a:t>
            </a:r>
            <a:r>
              <a:rPr lang="fr-BE" sz="2400" i="1" dirty="0"/>
              <a:t> »</a:t>
            </a:r>
            <a:r>
              <a:rPr lang="fr-BE" sz="2400" dirty="0"/>
              <a:t> qui sont nécessaires selon l’article 24.1 pour justifier le refus de délivrance d’un </a:t>
            </a:r>
            <a:r>
              <a:rPr lang="fr-BE" sz="2400" dirty="0">
                <a:solidFill>
                  <a:srgbClr val="FF0000"/>
                </a:solidFill>
              </a:rPr>
              <a:t>titre de séjour </a:t>
            </a:r>
            <a:r>
              <a:rPr lang="fr-BE" sz="2400" dirty="0"/>
              <a:t>ou la révocation de celui-ci ont « </a:t>
            </a:r>
            <a:r>
              <a:rPr lang="fr-BE" sz="2400" i="1" dirty="0"/>
              <a:t>une </a:t>
            </a:r>
            <a:r>
              <a:rPr lang="fr-BE" sz="2400" i="1" dirty="0">
                <a:solidFill>
                  <a:srgbClr val="FF0000"/>
                </a:solidFill>
              </a:rPr>
              <a:t>portée plus étendue</a:t>
            </a:r>
            <a:r>
              <a:rPr lang="fr-BE" sz="2400" i="1" dirty="0"/>
              <a:t> »</a:t>
            </a:r>
            <a:r>
              <a:rPr lang="fr-BE" sz="2400" dirty="0"/>
              <a:t> que les  </a:t>
            </a:r>
            <a:r>
              <a:rPr lang="fr-BE" sz="2400" dirty="0" smtClean="0">
                <a:solidFill>
                  <a:srgbClr val="FF0000"/>
                </a:solidFill>
              </a:rPr>
              <a:t>menace</a:t>
            </a:r>
            <a:r>
              <a:rPr lang="fr-BE" sz="2400" i="1" dirty="0" smtClean="0">
                <a:solidFill>
                  <a:srgbClr val="FF0000"/>
                </a:solidFill>
              </a:rPr>
              <a:t>s</a:t>
            </a:r>
            <a:r>
              <a:rPr lang="fr-BE" sz="2400" dirty="0"/>
              <a:t> </a:t>
            </a:r>
            <a:r>
              <a:rPr lang="fr-BE" sz="2400" dirty="0" smtClean="0">
                <a:solidFill>
                  <a:srgbClr val="FF0000"/>
                </a:solidFill>
              </a:rPr>
              <a:t>pour la société ou la sécurité </a:t>
            </a:r>
            <a:r>
              <a:rPr lang="fr-BE" sz="2400" dirty="0" smtClean="0"/>
              <a:t>de l’Etat membre </a:t>
            </a:r>
            <a:r>
              <a:rPr lang="fr-BE" sz="2400" dirty="0"/>
              <a:t>de l’article 21.2 qui sont nécessaires pour justifier le </a:t>
            </a:r>
            <a:r>
              <a:rPr lang="fr-BE" sz="2400" dirty="0">
                <a:solidFill>
                  <a:srgbClr val="FF0000"/>
                </a:solidFill>
              </a:rPr>
              <a:t>refoulement</a:t>
            </a:r>
            <a:r>
              <a:rPr lang="fr-BE" sz="2400" dirty="0"/>
              <a:t> dudit réfugié et que celles qui sont nécessaires pour fonder le </a:t>
            </a:r>
            <a:r>
              <a:rPr lang="fr-BE" sz="2400" dirty="0">
                <a:solidFill>
                  <a:srgbClr val="FF0000"/>
                </a:solidFill>
              </a:rPr>
              <a:t>retrait</a:t>
            </a:r>
            <a:r>
              <a:rPr lang="fr-BE" sz="2400" dirty="0"/>
              <a:t> du statut de </a:t>
            </a:r>
            <a:r>
              <a:rPr lang="fr-BE" sz="2400" dirty="0" smtClean="0"/>
              <a:t>réfugié dont les conséquences sont « </a:t>
            </a:r>
            <a:r>
              <a:rPr lang="fr-BE" sz="2400" i="1" dirty="0" smtClean="0"/>
              <a:t>plus lourdes » </a:t>
            </a:r>
            <a:r>
              <a:rPr lang="fr-BE" sz="2400" dirty="0" smtClean="0"/>
              <a:t>pour l’intéressé</a:t>
            </a:r>
            <a:r>
              <a:rPr lang="fr-BE" sz="2400" dirty="0"/>
              <a:t> </a:t>
            </a:r>
            <a:r>
              <a:rPr lang="fr-BE" sz="2400" dirty="0" smtClean="0"/>
              <a:t>;</a:t>
            </a:r>
            <a:endParaRPr lang="fr-BE" sz="2400" dirty="0"/>
          </a:p>
          <a:p>
            <a:pPr marL="342900" lvl="0" indent="-342900">
              <a:buFont typeface="+mj-lt"/>
              <a:buAutoNum type="arabicPeriod" startAt="5"/>
            </a:pPr>
            <a:endParaRPr lang="fr-BE"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68</a:t>
            </a:fld>
            <a:endParaRPr lang="fr-BE"/>
          </a:p>
        </p:txBody>
      </p:sp>
    </p:spTree>
    <p:extLst>
      <p:ext uri="{BB962C8B-B14F-4D97-AF65-F5344CB8AC3E}">
        <p14:creationId xmlns:p14="http://schemas.microsoft.com/office/powerpoint/2010/main" val="37092237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(65)</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348880"/>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708920"/>
            <a:ext cx="8023720" cy="3693319"/>
          </a:xfrm>
          <a:prstGeom prst="rect">
            <a:avLst/>
          </a:prstGeom>
          <a:noFill/>
        </p:spPr>
        <p:txBody>
          <a:bodyPr wrap="square" rtlCol="0">
            <a:spAutoFit/>
          </a:bodyPr>
          <a:lstStyle/>
          <a:p>
            <a:pPr marL="638175" lvl="2" indent="-457200" algn="just">
              <a:buFont typeface="+mj-lt"/>
              <a:buAutoNum type="arabicPeriod" startAt="6"/>
            </a:pPr>
            <a:r>
              <a:rPr lang="fr-BE" sz="2400" dirty="0" smtClean="0"/>
              <a:t>que la notion de </a:t>
            </a:r>
            <a:r>
              <a:rPr lang="fr-BE" sz="2400" dirty="0" smtClean="0">
                <a:solidFill>
                  <a:srgbClr val="FF0000"/>
                </a:solidFill>
              </a:rPr>
              <a:t>sécurité publique </a:t>
            </a:r>
            <a:r>
              <a:rPr lang="fr-BE" sz="2400" dirty="0" smtClean="0"/>
              <a:t>«</a:t>
            </a:r>
            <a:r>
              <a:rPr lang="fr-BE" sz="2400" dirty="0"/>
              <a:t> </a:t>
            </a:r>
            <a:r>
              <a:rPr lang="fr-BE" sz="2400" i="1" dirty="0" smtClean="0"/>
              <a:t>couvre </a:t>
            </a:r>
            <a:r>
              <a:rPr lang="fr-BE" sz="2400" i="1" dirty="0"/>
              <a:t>à la fois la </a:t>
            </a:r>
            <a:r>
              <a:rPr lang="fr-BE" sz="2400" i="1" dirty="0">
                <a:solidFill>
                  <a:srgbClr val="FF0000"/>
                </a:solidFill>
              </a:rPr>
              <a:t>sécurité intérieure </a:t>
            </a:r>
            <a:r>
              <a:rPr lang="fr-BE" sz="2400" i="1" dirty="0"/>
              <a:t>d’un État membre </a:t>
            </a:r>
            <a:r>
              <a:rPr lang="fr-BE" sz="2400" i="1" dirty="0">
                <a:solidFill>
                  <a:srgbClr val="FF0000"/>
                </a:solidFill>
              </a:rPr>
              <a:t>et</a:t>
            </a:r>
            <a:r>
              <a:rPr lang="fr-BE" sz="2400" i="1" dirty="0"/>
              <a:t> sa </a:t>
            </a:r>
            <a:r>
              <a:rPr lang="fr-BE" sz="2400" i="1" dirty="0">
                <a:solidFill>
                  <a:srgbClr val="FF0000"/>
                </a:solidFill>
              </a:rPr>
              <a:t>sécurité extérieure</a:t>
            </a:r>
            <a:r>
              <a:rPr lang="fr-BE" sz="2400" dirty="0">
                <a:solidFill>
                  <a:srgbClr val="FF0000"/>
                </a:solidFill>
              </a:rPr>
              <a:t> </a:t>
            </a:r>
            <a:r>
              <a:rPr lang="fr-BE" sz="2400" dirty="0"/>
              <a:t>[…] </a:t>
            </a:r>
            <a:r>
              <a:rPr lang="fr-BE" sz="2400" i="1" dirty="0" smtClean="0"/>
              <a:t>et que, partant, l’atteinte </a:t>
            </a:r>
            <a:r>
              <a:rPr lang="fr-BE" sz="2400" i="1" dirty="0"/>
              <a:t>au fonctionnement des institutions et des services publics essentiels ainsi que la survie de la population, de même que le risque d’une perturbation grave des relations extérieures ou de la coexistence pacifique des peuples, ou encore l’atteinte aux intérêts militaires </a:t>
            </a:r>
            <a:r>
              <a:rPr lang="fr-BE" sz="2400" i="1" dirty="0">
                <a:solidFill>
                  <a:srgbClr val="FF0000"/>
                </a:solidFill>
              </a:rPr>
              <a:t>peuvent affecter la sécurité publique</a:t>
            </a:r>
            <a:r>
              <a:rPr lang="fr-BE" sz="2400" dirty="0"/>
              <a:t> </a:t>
            </a:r>
            <a:r>
              <a:rPr lang="fr-BE" sz="2400" dirty="0" smtClean="0"/>
              <a:t>»,</a:t>
            </a:r>
            <a:endParaRPr lang="fr-BE" sz="2400" dirty="0"/>
          </a:p>
          <a:p>
            <a:pPr marL="742950" lvl="1" indent="-285750">
              <a:buFont typeface="Arial" panose="020B0604020202020204" pitchFamily="34" charset="0"/>
              <a:buChar char="•"/>
            </a:pPr>
            <a:endParaRPr lang="fr-BE"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69</a:t>
            </a:fld>
            <a:endParaRPr lang="fr-BE"/>
          </a:p>
        </p:txBody>
      </p:sp>
    </p:spTree>
    <p:extLst>
      <p:ext uri="{BB962C8B-B14F-4D97-AF65-F5344CB8AC3E}">
        <p14:creationId xmlns:p14="http://schemas.microsoft.com/office/powerpoint/2010/main" val="2146207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  (3)</a:t>
            </a:r>
            <a:endParaRPr lang="fr-BE" dirty="0"/>
          </a:p>
        </p:txBody>
      </p:sp>
      <p:sp>
        <p:nvSpPr>
          <p:cNvPr id="3" name="Espace réservé du contenu 2"/>
          <p:cNvSpPr>
            <a:spLocks noGrp="1"/>
          </p:cNvSpPr>
          <p:nvPr>
            <p:ph idx="1"/>
          </p:nvPr>
        </p:nvSpPr>
        <p:spPr>
          <a:xfrm>
            <a:off x="467544" y="1844824"/>
            <a:ext cx="8435280" cy="5013176"/>
          </a:xfrm>
        </p:spPr>
        <p:txBody>
          <a:bodyPr>
            <a:normAutofit fontScale="77500" lnSpcReduction="20000"/>
          </a:bodyPr>
          <a:lstStyle/>
          <a:p>
            <a:pPr marL="0" indent="0">
              <a:buNone/>
            </a:pPr>
            <a:r>
              <a:rPr lang="en-GB" sz="3400" b="1" dirty="0"/>
              <a:t>CJUE (GC), 17 </a:t>
            </a:r>
            <a:r>
              <a:rPr lang="en-GB" sz="3400" b="1" dirty="0" err="1"/>
              <a:t>février</a:t>
            </a:r>
            <a:r>
              <a:rPr lang="en-GB" sz="3400" b="1" dirty="0"/>
              <a:t> 2009, C-465/07, </a:t>
            </a:r>
            <a:r>
              <a:rPr lang="en-GB" sz="3400" b="1" i="1" dirty="0" err="1" smtClean="0"/>
              <a:t>Elgafaji</a:t>
            </a:r>
            <a:endParaRPr lang="en-GB" sz="3400" dirty="0" smtClean="0"/>
          </a:p>
          <a:p>
            <a:pPr marL="0" indent="0">
              <a:buNone/>
            </a:pPr>
            <a:endParaRPr lang="en-GB" sz="3100" dirty="0" smtClean="0"/>
          </a:p>
          <a:p>
            <a:pPr marL="0" indent="0">
              <a:buNone/>
            </a:pPr>
            <a:r>
              <a:rPr lang="en-GB" sz="3100" dirty="0" smtClean="0"/>
              <a:t>La </a:t>
            </a:r>
            <a:r>
              <a:rPr lang="en-GB" sz="3100" dirty="0" err="1" smtClean="0"/>
              <a:t>Cour</a:t>
            </a:r>
            <a:r>
              <a:rPr lang="en-GB" sz="3100" dirty="0" smtClean="0"/>
              <a:t> </a:t>
            </a:r>
            <a:r>
              <a:rPr lang="en-GB" sz="3100" dirty="0" err="1" smtClean="0">
                <a:solidFill>
                  <a:srgbClr val="FF0000"/>
                </a:solidFill>
              </a:rPr>
              <a:t>répond</a:t>
            </a:r>
            <a:r>
              <a:rPr lang="en-GB" sz="3100" dirty="0" smtClean="0"/>
              <a:t> que:</a:t>
            </a:r>
            <a:endParaRPr lang="en-GB" sz="3100" dirty="0"/>
          </a:p>
          <a:p>
            <a:pPr marL="514350" indent="-514350" algn="just">
              <a:buFont typeface="+mj-lt"/>
              <a:buAutoNum type="arabicPeriod"/>
            </a:pPr>
            <a:r>
              <a:rPr lang="en-GB" sz="3100" dirty="0" smtClean="0"/>
              <a:t>le </a:t>
            </a:r>
            <a:r>
              <a:rPr lang="en-GB" sz="3100" dirty="0" smtClean="0">
                <a:solidFill>
                  <a:srgbClr val="FF0000"/>
                </a:solidFill>
              </a:rPr>
              <a:t>pendant</a:t>
            </a:r>
            <a:r>
              <a:rPr lang="en-GB" sz="3100" dirty="0" smtClean="0"/>
              <a:t> de </a:t>
            </a:r>
            <a:r>
              <a:rPr lang="en-GB" sz="3100" dirty="0" err="1" smtClean="0"/>
              <a:t>l’art</a:t>
            </a:r>
            <a:r>
              <a:rPr lang="en-GB" sz="3100" dirty="0" smtClean="0"/>
              <a:t>. 3 CEDH </a:t>
            </a:r>
            <a:r>
              <a:rPr lang="en-GB" sz="3100" dirty="0" err="1" smtClean="0"/>
              <a:t>dans</a:t>
            </a:r>
            <a:r>
              <a:rPr lang="en-GB" sz="3100" dirty="0" smtClean="0"/>
              <a:t> la directive </a:t>
            </a:r>
            <a:r>
              <a:rPr lang="en-GB" sz="3100" dirty="0" err="1" smtClean="0"/>
              <a:t>est</a:t>
            </a:r>
            <a:r>
              <a:rPr lang="en-GB" sz="3100" dirty="0" smtClean="0"/>
              <a:t> </a:t>
            </a:r>
            <a:r>
              <a:rPr lang="en-GB" sz="3100" dirty="0" err="1" smtClean="0"/>
              <a:t>l’article</a:t>
            </a:r>
            <a:r>
              <a:rPr lang="en-GB" sz="3100" dirty="0" smtClean="0"/>
              <a:t> </a:t>
            </a:r>
            <a:r>
              <a:rPr lang="en-GB" sz="3100" dirty="0" smtClean="0">
                <a:solidFill>
                  <a:srgbClr val="FF0000"/>
                </a:solidFill>
              </a:rPr>
              <a:t>15</a:t>
            </a:r>
            <a:r>
              <a:rPr lang="en-GB" sz="3100" u="sng" dirty="0" smtClean="0">
                <a:solidFill>
                  <a:srgbClr val="FF0000"/>
                </a:solidFill>
              </a:rPr>
              <a:t>, b)</a:t>
            </a:r>
            <a:r>
              <a:rPr lang="en-GB" sz="3100" dirty="0" smtClean="0">
                <a:solidFill>
                  <a:srgbClr val="FF0000"/>
                </a:solidFill>
              </a:rPr>
              <a:t>;</a:t>
            </a:r>
          </a:p>
          <a:p>
            <a:pPr marL="514350" indent="-514350" algn="just">
              <a:buFont typeface="+mj-lt"/>
              <a:buAutoNum type="arabicPeriod"/>
            </a:pPr>
            <a:r>
              <a:rPr lang="en-GB" sz="3100" dirty="0" err="1" smtClean="0"/>
              <a:t>l’article</a:t>
            </a:r>
            <a:r>
              <a:rPr lang="en-GB" sz="3100" dirty="0" smtClean="0"/>
              <a:t> 15, c) a un “</a:t>
            </a:r>
            <a:r>
              <a:rPr lang="en-GB" sz="3100" i="1" dirty="0" err="1" smtClean="0">
                <a:solidFill>
                  <a:srgbClr val="FF0000"/>
                </a:solidFill>
              </a:rPr>
              <a:t>contenu</a:t>
            </a:r>
            <a:r>
              <a:rPr lang="en-GB" sz="3100" i="1" dirty="0" smtClean="0">
                <a:solidFill>
                  <a:srgbClr val="FF0000"/>
                </a:solidFill>
              </a:rPr>
              <a:t> distinct</a:t>
            </a:r>
            <a:r>
              <a:rPr lang="en-GB" sz="3100" dirty="0" smtClean="0"/>
              <a:t>” et </a:t>
            </a:r>
            <a:r>
              <a:rPr lang="en-GB" sz="3100" dirty="0" err="1" smtClean="0"/>
              <a:t>offre</a:t>
            </a:r>
            <a:r>
              <a:rPr lang="en-GB" sz="3100" dirty="0" smtClean="0"/>
              <a:t> </a:t>
            </a:r>
            <a:r>
              <a:rPr lang="en-GB" sz="3100" dirty="0" err="1" smtClean="0"/>
              <a:t>une</a:t>
            </a:r>
            <a:r>
              <a:rPr lang="en-GB" sz="3100" dirty="0" smtClean="0"/>
              <a:t> </a:t>
            </a:r>
            <a:r>
              <a:rPr lang="en-GB" sz="3100" dirty="0" smtClean="0">
                <a:solidFill>
                  <a:srgbClr val="FF0000"/>
                </a:solidFill>
              </a:rPr>
              <a:t>protection </a:t>
            </a:r>
            <a:r>
              <a:rPr lang="en-GB" sz="3100" dirty="0" err="1" smtClean="0">
                <a:solidFill>
                  <a:srgbClr val="FF0000"/>
                </a:solidFill>
              </a:rPr>
              <a:t>complémentaire</a:t>
            </a:r>
            <a:r>
              <a:rPr lang="en-GB" sz="3100" dirty="0" smtClean="0"/>
              <a:t> à </a:t>
            </a:r>
            <a:r>
              <a:rPr lang="en-GB" sz="3100" dirty="0" err="1" smtClean="0"/>
              <a:t>celle</a:t>
            </a:r>
            <a:r>
              <a:rPr lang="en-GB" sz="3100" dirty="0" smtClean="0"/>
              <a:t> de </a:t>
            </a:r>
            <a:r>
              <a:rPr lang="en-GB" sz="3100" dirty="0" err="1" smtClean="0"/>
              <a:t>l’article</a:t>
            </a:r>
            <a:r>
              <a:rPr lang="en-GB" sz="3100" dirty="0" smtClean="0"/>
              <a:t> 3 CEDH;</a:t>
            </a:r>
          </a:p>
          <a:p>
            <a:pPr marL="457200" lvl="1" indent="0" algn="just">
              <a:buNone/>
            </a:pPr>
            <a:r>
              <a:rPr lang="en-GB" sz="3100" dirty="0" smtClean="0"/>
              <a:t>	- </a:t>
            </a:r>
            <a:r>
              <a:rPr lang="en-GB" sz="3100" dirty="0" err="1" smtClean="0"/>
              <a:t>interprétation</a:t>
            </a:r>
            <a:r>
              <a:rPr lang="en-GB" sz="3100" dirty="0" smtClean="0"/>
              <a:t> </a:t>
            </a:r>
            <a:r>
              <a:rPr lang="en-GB" sz="3100" dirty="0" err="1" smtClean="0"/>
              <a:t>autonome</a:t>
            </a:r>
            <a:r>
              <a:rPr lang="en-GB" sz="3100" dirty="0" smtClean="0"/>
              <a:t> par rapport à la CEDH;</a:t>
            </a:r>
          </a:p>
          <a:p>
            <a:pPr marL="457200" lvl="1" indent="0" algn="just">
              <a:buNone/>
            </a:pPr>
            <a:r>
              <a:rPr lang="en-GB" sz="3100" dirty="0" smtClean="0"/>
              <a:t>	- tout </a:t>
            </a:r>
            <a:r>
              <a:rPr lang="en-GB" sz="3100" dirty="0" err="1" smtClean="0"/>
              <a:t>en</a:t>
            </a:r>
            <a:r>
              <a:rPr lang="en-GB" sz="3100" dirty="0" smtClean="0"/>
              <a:t> </a:t>
            </a:r>
            <a:r>
              <a:rPr lang="en-GB" sz="3100" dirty="0" err="1" smtClean="0"/>
              <a:t>respectant</a:t>
            </a:r>
            <a:r>
              <a:rPr lang="en-GB" sz="3100" dirty="0" smtClean="0"/>
              <a:t> les droits </a:t>
            </a:r>
            <a:r>
              <a:rPr lang="en-GB" sz="3100" dirty="0" err="1" smtClean="0"/>
              <a:t>fondamentaux</a:t>
            </a:r>
            <a:r>
              <a:rPr lang="en-GB" sz="3100" dirty="0" smtClean="0"/>
              <a:t>;</a:t>
            </a:r>
            <a:r>
              <a:rPr lang="fr-BE" sz="3100" dirty="0"/>
              <a:t> </a:t>
            </a:r>
          </a:p>
          <a:p>
            <a:pPr marL="514350" indent="-514350" algn="just">
              <a:buFont typeface="+mj-lt"/>
              <a:buAutoNum type="arabicPeriod"/>
            </a:pPr>
            <a:r>
              <a:rPr lang="fr-BE" sz="3100" dirty="0" smtClean="0"/>
              <a:t>Quelle protection complémentaire ?</a:t>
            </a:r>
          </a:p>
          <a:p>
            <a:pPr marL="1073150" lvl="1" indent="-615950" algn="just">
              <a:buNone/>
            </a:pPr>
            <a:r>
              <a:rPr lang="fr-BE" sz="3100" dirty="0" smtClean="0"/>
              <a:t>	- article </a:t>
            </a:r>
            <a:r>
              <a:rPr lang="fr-BE" sz="3100" dirty="0" smtClean="0">
                <a:solidFill>
                  <a:srgbClr val="FF0000"/>
                </a:solidFill>
              </a:rPr>
              <a:t>3 CEDH </a:t>
            </a:r>
            <a:r>
              <a:rPr lang="fr-BE" sz="3100" dirty="0" smtClean="0"/>
              <a:t>vise </a:t>
            </a:r>
            <a:r>
              <a:rPr lang="fr-BE" sz="3100" dirty="0"/>
              <a:t>des situations </a:t>
            </a:r>
            <a:r>
              <a:rPr lang="fr-BE" sz="3100" dirty="0" smtClean="0"/>
              <a:t>où </a:t>
            </a:r>
            <a:r>
              <a:rPr lang="fr-BE" sz="3100" dirty="0"/>
              <a:t>le demandeur est exposé </a:t>
            </a:r>
            <a:r>
              <a:rPr lang="fr-BE" sz="3100" dirty="0" smtClean="0">
                <a:solidFill>
                  <a:srgbClr val="FF0000"/>
                </a:solidFill>
              </a:rPr>
              <a:t>spécifiquement </a:t>
            </a:r>
            <a:r>
              <a:rPr lang="fr-BE" sz="3100" dirty="0"/>
              <a:t>au </a:t>
            </a:r>
            <a:r>
              <a:rPr lang="fr-BE" sz="3100" dirty="0" smtClean="0"/>
              <a:t>risque d’atteinte grave  </a:t>
            </a:r>
          </a:p>
          <a:p>
            <a:pPr marL="1073150" lvl="1" indent="-615950" algn="just">
              <a:buNone/>
            </a:pPr>
            <a:r>
              <a:rPr lang="fr-BE" sz="3100" dirty="0" smtClean="0"/>
              <a:t>	- alors que </a:t>
            </a:r>
            <a:r>
              <a:rPr lang="fr-BE" sz="3100" dirty="0" smtClean="0">
                <a:solidFill>
                  <a:srgbClr val="FF0000"/>
                </a:solidFill>
              </a:rPr>
              <a:t>l’article 15, </a:t>
            </a:r>
            <a:r>
              <a:rPr lang="fr-BE" sz="3100" u="sng" dirty="0" smtClean="0">
                <a:solidFill>
                  <a:srgbClr val="FF0000"/>
                </a:solidFill>
              </a:rPr>
              <a:t>c</a:t>
            </a:r>
            <a:r>
              <a:rPr lang="fr-BE" sz="3100" dirty="0" smtClean="0"/>
              <a:t>)  </a:t>
            </a:r>
            <a:r>
              <a:rPr lang="fr-BE" sz="3100" dirty="0"/>
              <a:t>couvre un risque d’atteinte </a:t>
            </a:r>
            <a:r>
              <a:rPr lang="fr-BE" sz="3100" dirty="0">
                <a:solidFill>
                  <a:srgbClr val="FF0000"/>
                </a:solidFill>
              </a:rPr>
              <a:t>plus </a:t>
            </a:r>
            <a:r>
              <a:rPr lang="fr-BE" sz="3100" dirty="0" smtClean="0">
                <a:solidFill>
                  <a:srgbClr val="FF0000"/>
                </a:solidFill>
              </a:rPr>
              <a:t>général</a:t>
            </a:r>
            <a:r>
              <a:rPr lang="fr-BE" sz="3100" dirty="0" smtClean="0"/>
              <a:t> où les </a:t>
            </a:r>
            <a:r>
              <a:rPr lang="fr-BE" sz="3100" dirty="0" smtClean="0">
                <a:solidFill>
                  <a:srgbClr val="FF0000"/>
                </a:solidFill>
              </a:rPr>
              <a:t>caractéristiques</a:t>
            </a:r>
            <a:r>
              <a:rPr lang="fr-BE" sz="3100" dirty="0" smtClean="0"/>
              <a:t> de la personne sont </a:t>
            </a:r>
            <a:r>
              <a:rPr lang="fr-BE" sz="3100" dirty="0" err="1" smtClean="0">
                <a:solidFill>
                  <a:srgbClr val="FF0000"/>
                </a:solidFill>
              </a:rPr>
              <a:t>irrelevantes</a:t>
            </a:r>
            <a:endParaRPr lang="en-GB" sz="3100" dirty="0" smtClean="0">
              <a:solidFill>
                <a:srgbClr val="FF0000"/>
              </a:solidFill>
            </a:endParaRPr>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7</a:t>
            </a:fld>
            <a:endParaRPr lang="fr-BE"/>
          </a:p>
        </p:txBody>
      </p:sp>
    </p:spTree>
    <p:extLst>
      <p:ext uri="{BB962C8B-B14F-4D97-AF65-F5344CB8AC3E}">
        <p14:creationId xmlns:p14="http://schemas.microsoft.com/office/powerpoint/2010/main" val="209518438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(66)</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4431983"/>
          </a:xfrm>
          <a:prstGeom prst="rect">
            <a:avLst/>
          </a:prstGeom>
          <a:noFill/>
        </p:spPr>
        <p:txBody>
          <a:bodyPr wrap="square" rtlCol="0">
            <a:spAutoFit/>
          </a:bodyPr>
          <a:lstStyle/>
          <a:p>
            <a:pPr lvl="1" indent="-457200" algn="just">
              <a:buFont typeface="+mj-lt"/>
              <a:buAutoNum type="arabicPeriod" startAt="7"/>
            </a:pPr>
            <a:r>
              <a:rPr lang="fr-BE" sz="2400" i="1" dirty="0" smtClean="0"/>
              <a:t>«que la notion de ‘</a:t>
            </a:r>
            <a:r>
              <a:rPr lang="fr-BE" sz="2400" dirty="0" smtClean="0"/>
              <a:t>raisons impérieuses de sécurité publiques’[…]</a:t>
            </a:r>
            <a:r>
              <a:rPr lang="fr-BE" sz="2400" i="1" dirty="0"/>
              <a:t> </a:t>
            </a:r>
            <a:r>
              <a:rPr lang="fr-BE" sz="2400" i="1" dirty="0" smtClean="0"/>
              <a:t>suppose </a:t>
            </a:r>
            <a:r>
              <a:rPr lang="fr-BE" sz="2400" i="1" dirty="0"/>
              <a:t>non seulement l’existence d’une atteinte à la sécurité publique, mais aussi qu’une telle atteinte présente un </a:t>
            </a:r>
            <a:r>
              <a:rPr lang="fr-BE" sz="2400" i="1" dirty="0">
                <a:solidFill>
                  <a:srgbClr val="FF0000"/>
                </a:solidFill>
              </a:rPr>
              <a:t>degré de gravité particulièrement élevé</a:t>
            </a:r>
            <a:r>
              <a:rPr lang="fr-BE" sz="2400" i="1" dirty="0"/>
              <a:t> », </a:t>
            </a:r>
            <a:r>
              <a:rPr lang="fr-BE" sz="2400" dirty="0"/>
              <a:t>ceci en raison de l’emploi de l’expression</a:t>
            </a:r>
            <a:r>
              <a:rPr lang="fr-BE" sz="2400" i="1" dirty="0"/>
              <a:t> «raisons impérieuses </a:t>
            </a:r>
            <a:r>
              <a:rPr lang="fr-BE" sz="2400" dirty="0"/>
              <a:t>» </a:t>
            </a:r>
            <a:r>
              <a:rPr lang="fr-BE" sz="2400" dirty="0" smtClean="0"/>
              <a:t>;</a:t>
            </a:r>
            <a:endParaRPr lang="fr-BE" sz="2400" dirty="0"/>
          </a:p>
          <a:p>
            <a:pPr marL="457200" indent="-457200" algn="just">
              <a:buFont typeface="+mj-lt"/>
              <a:buAutoNum type="arabicPeriod" startAt="8"/>
            </a:pPr>
            <a:r>
              <a:rPr lang="fr-BE" sz="2400" dirty="0" smtClean="0"/>
              <a:t>« </a:t>
            </a:r>
            <a:r>
              <a:rPr lang="fr-BE" sz="2400" i="1" dirty="0" smtClean="0"/>
              <a:t>que</a:t>
            </a:r>
            <a:r>
              <a:rPr lang="fr-BE" sz="2400" dirty="0" smtClean="0"/>
              <a:t> la </a:t>
            </a:r>
            <a:r>
              <a:rPr lang="fr-BE" sz="2400" dirty="0"/>
              <a:t>notion d’ </a:t>
            </a:r>
            <a:r>
              <a:rPr lang="fr-BE" sz="2400" dirty="0" smtClean="0"/>
              <a:t>’</a:t>
            </a:r>
            <a:r>
              <a:rPr lang="fr-BE" sz="2400" i="1" dirty="0" smtClean="0">
                <a:solidFill>
                  <a:srgbClr val="FF0000"/>
                </a:solidFill>
              </a:rPr>
              <a:t>ordre public</a:t>
            </a:r>
            <a:r>
              <a:rPr lang="fr-BE" sz="2400" i="1" dirty="0" smtClean="0"/>
              <a:t>’</a:t>
            </a:r>
            <a:r>
              <a:rPr lang="fr-BE" sz="2400" dirty="0"/>
              <a:t> […]suppose </a:t>
            </a:r>
            <a:r>
              <a:rPr lang="fr-BE" sz="2400" i="1" dirty="0" smtClean="0"/>
              <a:t>l’existence</a:t>
            </a:r>
            <a:r>
              <a:rPr lang="fr-BE" sz="2400" i="1" dirty="0"/>
              <a:t>, en dehors du trouble pour l’ordre social que constitue toute infraction à la loi, d’une menace </a:t>
            </a:r>
            <a:r>
              <a:rPr lang="fr-BE" sz="2400" i="1" dirty="0">
                <a:solidFill>
                  <a:srgbClr val="FF0000"/>
                </a:solidFill>
              </a:rPr>
              <a:t>réelle</a:t>
            </a:r>
            <a:r>
              <a:rPr lang="fr-BE" sz="2400" i="1" dirty="0"/>
              <a:t>, </a:t>
            </a:r>
            <a:r>
              <a:rPr lang="fr-BE" sz="2400" i="1" dirty="0">
                <a:solidFill>
                  <a:srgbClr val="FF0000"/>
                </a:solidFill>
              </a:rPr>
              <a:t>actuelle</a:t>
            </a:r>
            <a:r>
              <a:rPr lang="fr-BE" sz="2400" i="1" dirty="0"/>
              <a:t> et suffisamment grave, affectant un </a:t>
            </a:r>
            <a:r>
              <a:rPr lang="fr-BE" sz="2400" i="1" dirty="0">
                <a:solidFill>
                  <a:srgbClr val="FF0000"/>
                </a:solidFill>
              </a:rPr>
              <a:t>intérêt fondamental de la société </a:t>
            </a:r>
            <a:r>
              <a:rPr lang="fr-BE" sz="2400" dirty="0"/>
              <a:t>» ;</a:t>
            </a:r>
          </a:p>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70</a:t>
            </a:fld>
            <a:endParaRPr lang="fr-BE"/>
          </a:p>
        </p:txBody>
      </p:sp>
    </p:spTree>
    <p:extLst>
      <p:ext uri="{BB962C8B-B14F-4D97-AF65-F5344CB8AC3E}">
        <p14:creationId xmlns:p14="http://schemas.microsoft.com/office/powerpoint/2010/main" val="349027098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(67)</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360404"/>
            <a:ext cx="8136904" cy="4339650"/>
          </a:xfrm>
          <a:prstGeom prst="rect">
            <a:avLst/>
          </a:prstGeom>
          <a:noFill/>
        </p:spPr>
        <p:txBody>
          <a:bodyPr wrap="square" rtlCol="0">
            <a:spAutoFit/>
          </a:bodyPr>
          <a:lstStyle/>
          <a:p>
            <a:r>
              <a:rPr lang="fr-BE" dirty="0"/>
              <a:t> </a:t>
            </a:r>
            <a:endParaRPr lang="fr-BE" sz="2000" dirty="0"/>
          </a:p>
          <a:p>
            <a:pPr marL="457200" lvl="0" indent="-457200" algn="just">
              <a:buFont typeface="+mj-lt"/>
              <a:buAutoNum type="arabicPeriod" startAt="9"/>
            </a:pPr>
            <a:r>
              <a:rPr lang="fr-BE" sz="2400" dirty="0" smtClean="0"/>
              <a:t>le </a:t>
            </a:r>
            <a:r>
              <a:rPr lang="fr-BE" sz="2400" dirty="0">
                <a:solidFill>
                  <a:srgbClr val="FF0000"/>
                </a:solidFill>
              </a:rPr>
              <a:t>soutien apporté par un réfugié à une organisation terroriste</a:t>
            </a:r>
            <a:r>
              <a:rPr lang="fr-BE" sz="2400" dirty="0"/>
              <a:t> est susceptible d’établir la présence de  </a:t>
            </a:r>
            <a:r>
              <a:rPr lang="fr-BE" sz="2400" dirty="0">
                <a:solidFill>
                  <a:srgbClr val="FF0000"/>
                </a:solidFill>
              </a:rPr>
              <a:t>raisons impérieuses liées à l’ordre public ou à la sécurité nationale </a:t>
            </a:r>
            <a:r>
              <a:rPr lang="fr-BE" sz="2400" dirty="0"/>
              <a:t>« </a:t>
            </a:r>
            <a:r>
              <a:rPr lang="fr-BE" sz="2400" i="1" dirty="0"/>
              <a:t>car les actes de terrorisme international sont, d’une manière générale et indépendamment de la participation d’un État, contraires aux buts et aux principes des Nations unies avec pour conséquence qu’un État membre pourrait à bon droit, en présence de tels actes, invoquer l’existence de raisons impérieuses liées à la sécurité nationale ou à l’ordre public, au sens de l’article </a:t>
            </a:r>
            <a:r>
              <a:rPr lang="fr-BE" sz="2400" i="1" dirty="0" smtClean="0"/>
              <a:t>24. </a:t>
            </a:r>
            <a:r>
              <a:rPr lang="fr-BE" sz="2400" i="1" dirty="0"/>
              <a:t>1, de la directive 2004/83 </a:t>
            </a:r>
            <a:r>
              <a:rPr lang="fr-BE" sz="2400" i="1" dirty="0" smtClean="0"/>
              <a:t>»;</a:t>
            </a:r>
            <a:endParaRPr lang="fr-BE" sz="2400" dirty="0"/>
          </a:p>
          <a:p>
            <a:pPr lvl="0"/>
            <a:r>
              <a:rPr lang="fr-BE" dirty="0"/>
              <a:t> </a:t>
            </a:r>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71</a:t>
            </a:fld>
            <a:endParaRPr lang="fr-BE" dirty="0"/>
          </a:p>
        </p:txBody>
      </p:sp>
    </p:spTree>
    <p:extLst>
      <p:ext uri="{BB962C8B-B14F-4D97-AF65-F5344CB8AC3E}">
        <p14:creationId xmlns:p14="http://schemas.microsoft.com/office/powerpoint/2010/main" val="23831547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(68)</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8136904" cy="2215991"/>
          </a:xfrm>
          <a:prstGeom prst="rect">
            <a:avLst/>
          </a:prstGeom>
          <a:noFill/>
        </p:spPr>
        <p:txBody>
          <a:bodyPr wrap="square" rtlCol="0">
            <a:spAutoFit/>
          </a:bodyPr>
          <a:lstStyle/>
          <a:p>
            <a:r>
              <a:rPr lang="fr-BE" dirty="0"/>
              <a:t> </a:t>
            </a:r>
            <a:endParaRPr lang="fr-BE" sz="2000" dirty="0"/>
          </a:p>
          <a:p>
            <a:pPr marL="457200" lvl="0" indent="-457200" algn="just">
              <a:buFont typeface="+mj-lt"/>
              <a:buAutoNum type="arabicPeriod" startAt="10"/>
            </a:pPr>
            <a:r>
              <a:rPr lang="fr-BE" sz="2400" dirty="0" smtClean="0"/>
              <a:t>il </a:t>
            </a:r>
            <a:r>
              <a:rPr lang="fr-BE" sz="2400" dirty="0"/>
              <a:t>importe </a:t>
            </a:r>
            <a:r>
              <a:rPr lang="fr-BE" sz="2400" dirty="0" smtClean="0"/>
              <a:t>toutefois de </a:t>
            </a:r>
            <a:r>
              <a:rPr lang="fr-BE" sz="2400" dirty="0"/>
              <a:t>vérifier si les </a:t>
            </a:r>
            <a:r>
              <a:rPr lang="fr-BE" sz="2400" dirty="0">
                <a:solidFill>
                  <a:srgbClr val="FF0000"/>
                </a:solidFill>
              </a:rPr>
              <a:t>actes</a:t>
            </a:r>
            <a:r>
              <a:rPr lang="fr-BE" sz="2400" dirty="0"/>
              <a:t> de l’organisation en question peuvent menacer l’ordre public ou la sécurité nationale </a:t>
            </a:r>
            <a:r>
              <a:rPr lang="fr-BE" sz="2400" dirty="0" smtClean="0"/>
              <a:t>car </a:t>
            </a:r>
            <a:r>
              <a:rPr lang="fr-BE" sz="2400" dirty="0">
                <a:solidFill>
                  <a:srgbClr val="FF0000"/>
                </a:solidFill>
              </a:rPr>
              <a:t>la seule circonstance </a:t>
            </a:r>
            <a:r>
              <a:rPr lang="fr-BE" sz="2400" dirty="0"/>
              <a:t>que le réfugié concerné </a:t>
            </a:r>
            <a:r>
              <a:rPr lang="fr-BE" sz="2400" dirty="0">
                <a:solidFill>
                  <a:srgbClr val="FF0000"/>
                </a:solidFill>
              </a:rPr>
              <a:t>a soutenu</a:t>
            </a:r>
            <a:r>
              <a:rPr lang="fr-BE" sz="2400" dirty="0"/>
              <a:t> cette organisation ne saurait entraîner la révocation automatique de son titre de </a:t>
            </a:r>
            <a:r>
              <a:rPr lang="fr-BE" sz="2400" dirty="0" smtClean="0"/>
              <a:t>séjour</a:t>
            </a:r>
            <a:r>
              <a:rPr lang="fr-BE" sz="2400" dirty="0"/>
              <a:t>;</a:t>
            </a:r>
            <a:r>
              <a:rPr lang="fr-BE" sz="2400" dirty="0" smtClean="0"/>
              <a:t> </a:t>
            </a:r>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72</a:t>
            </a:fld>
            <a:endParaRPr lang="fr-BE"/>
          </a:p>
        </p:txBody>
      </p:sp>
    </p:spTree>
    <p:extLst>
      <p:ext uri="{BB962C8B-B14F-4D97-AF65-F5344CB8AC3E}">
        <p14:creationId xmlns:p14="http://schemas.microsoft.com/office/powerpoint/2010/main" val="380955539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(69)</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8136904" cy="3785652"/>
          </a:xfrm>
          <a:prstGeom prst="rect">
            <a:avLst/>
          </a:prstGeom>
          <a:noFill/>
        </p:spPr>
        <p:txBody>
          <a:bodyPr wrap="square" rtlCol="0">
            <a:spAutoFit/>
          </a:bodyPr>
          <a:lstStyle/>
          <a:p>
            <a:r>
              <a:rPr lang="fr-BE" dirty="0"/>
              <a:t> </a:t>
            </a:r>
            <a:r>
              <a:rPr lang="fr-BE" sz="2400" dirty="0"/>
              <a:t>  </a:t>
            </a:r>
            <a:endParaRPr lang="fr-BE" sz="2400" dirty="0" smtClean="0"/>
          </a:p>
          <a:p>
            <a:pPr marL="457200" lvl="0" indent="-457200" algn="just">
              <a:buFont typeface="+mj-lt"/>
              <a:buAutoNum type="arabicPeriod" startAt="10"/>
            </a:pPr>
            <a:r>
              <a:rPr lang="fr-BE" sz="2400" dirty="0" smtClean="0"/>
              <a:t>en conséquence, qui révoque le titre de séjour </a:t>
            </a:r>
            <a:r>
              <a:rPr lang="fr-BE" sz="2400" dirty="0"/>
              <a:t>« </a:t>
            </a:r>
            <a:r>
              <a:rPr lang="fr-BE" sz="2400" i="1" dirty="0"/>
              <a:t>doit examiner le rôle </a:t>
            </a:r>
            <a:r>
              <a:rPr lang="fr-BE" sz="2400" i="1" dirty="0">
                <a:solidFill>
                  <a:srgbClr val="FF0000"/>
                </a:solidFill>
              </a:rPr>
              <a:t>qu’a effectivement joué </a:t>
            </a:r>
            <a:r>
              <a:rPr lang="fr-BE" sz="2400" i="1" dirty="0"/>
              <a:t>le réfugié dans le cadre de son soutien à cette organisation, en recherchant, notamment, s’il a lui-même commis des actes de terrorisme, si et dans quelle mesure il a été impliqué dans la planification, la prise de décision ou la direction d’autres personnes en vue de la commission d’actes de cette nature, et si et dans quelle mesure il a financé de tels actes ou procuré à d’autres personnes les moyens d’en commettre </a:t>
            </a:r>
            <a:r>
              <a:rPr lang="fr-BE" sz="2400" dirty="0"/>
              <a:t>» </a:t>
            </a:r>
            <a:r>
              <a:rPr lang="fr-BE" dirty="0" smtClean="0"/>
              <a:t>;</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73</a:t>
            </a:fld>
            <a:endParaRPr lang="fr-BE"/>
          </a:p>
        </p:txBody>
      </p:sp>
    </p:spTree>
    <p:extLst>
      <p:ext uri="{BB962C8B-B14F-4D97-AF65-F5344CB8AC3E}">
        <p14:creationId xmlns:p14="http://schemas.microsoft.com/office/powerpoint/2010/main" val="31354087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(70)</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107504" y="2214957"/>
            <a:ext cx="8424936" cy="4524315"/>
          </a:xfrm>
          <a:prstGeom prst="rect">
            <a:avLst/>
          </a:prstGeom>
          <a:noFill/>
        </p:spPr>
        <p:txBody>
          <a:bodyPr wrap="square" rtlCol="0">
            <a:spAutoFit/>
          </a:bodyPr>
          <a:lstStyle/>
          <a:p>
            <a:pPr algn="just"/>
            <a:endParaRPr lang="fr-BE" sz="2400" dirty="0" smtClean="0"/>
          </a:p>
          <a:p>
            <a:pPr marL="457200" lvl="0" indent="-457200" algn="just">
              <a:buFont typeface="+mj-lt"/>
              <a:buAutoNum type="arabicPeriod" startAt="11"/>
            </a:pPr>
            <a:r>
              <a:rPr lang="fr-BE" sz="2400" dirty="0" smtClean="0"/>
              <a:t>dans </a:t>
            </a:r>
            <a:r>
              <a:rPr lang="fr-BE" sz="2400" dirty="0"/>
              <a:t>ce contexte, </a:t>
            </a:r>
            <a:r>
              <a:rPr lang="fr-BE" sz="2400" dirty="0" smtClean="0"/>
              <a:t>l’autorité </a:t>
            </a:r>
            <a:r>
              <a:rPr lang="fr-BE" sz="2400" dirty="0"/>
              <a:t>doit apprécier le </a:t>
            </a:r>
            <a:r>
              <a:rPr lang="fr-BE" sz="2400" dirty="0">
                <a:solidFill>
                  <a:srgbClr val="FF0000"/>
                </a:solidFill>
              </a:rPr>
              <a:t>degré de gravité </a:t>
            </a:r>
            <a:r>
              <a:rPr lang="fr-BE" sz="2400" dirty="0"/>
              <a:t>de la menace pour la sécurité nationale ou l’ordre public </a:t>
            </a:r>
            <a:r>
              <a:rPr lang="fr-BE" sz="2400" dirty="0">
                <a:solidFill>
                  <a:srgbClr val="FF0000"/>
                </a:solidFill>
              </a:rPr>
              <a:t>émanant des actes commis </a:t>
            </a:r>
            <a:r>
              <a:rPr lang="fr-BE" sz="2400" dirty="0"/>
              <a:t>par </a:t>
            </a:r>
            <a:r>
              <a:rPr lang="fr-BE" sz="2400" dirty="0" smtClean="0"/>
              <a:t>l’intéressé</a:t>
            </a:r>
            <a:r>
              <a:rPr lang="fr-BE" sz="2400" dirty="0"/>
              <a:t>;</a:t>
            </a:r>
          </a:p>
          <a:p>
            <a:pPr marL="457200" lvl="0" indent="-457200" algn="just">
              <a:buFont typeface="+mj-lt"/>
              <a:buAutoNum type="arabicPeriod" startAt="11"/>
            </a:pPr>
            <a:r>
              <a:rPr lang="fr-BE" sz="2400" dirty="0" smtClean="0"/>
              <a:t>il </a:t>
            </a:r>
            <a:r>
              <a:rPr lang="fr-BE" sz="2400" dirty="0"/>
              <a:t>incombe en particulier à </a:t>
            </a:r>
            <a:r>
              <a:rPr lang="fr-BE" sz="2400" dirty="0" smtClean="0"/>
              <a:t>l’</a:t>
            </a:r>
            <a:r>
              <a:rPr lang="fr-BE" sz="2400" dirty="0" err="1" smtClean="0"/>
              <a:t>autoritéde</a:t>
            </a:r>
            <a:r>
              <a:rPr lang="fr-BE" sz="2400" dirty="0" smtClean="0"/>
              <a:t> </a:t>
            </a:r>
            <a:r>
              <a:rPr lang="fr-BE" sz="2400" dirty="0"/>
              <a:t>vérifier si le réfugié peut se voir imputer une </a:t>
            </a:r>
            <a:r>
              <a:rPr lang="fr-BE" sz="2400" dirty="0">
                <a:solidFill>
                  <a:srgbClr val="FF0000"/>
                </a:solidFill>
              </a:rPr>
              <a:t>responsabilité individuelle </a:t>
            </a:r>
            <a:r>
              <a:rPr lang="fr-BE" sz="2400" dirty="0"/>
              <a:t>dans la mise en œuvre des </a:t>
            </a:r>
            <a:r>
              <a:rPr lang="fr-BE" sz="2400" dirty="0" smtClean="0"/>
              <a:t>actes </a:t>
            </a:r>
            <a:r>
              <a:rPr lang="fr-BE" sz="2400" dirty="0"/>
              <a:t>de son organisation </a:t>
            </a:r>
            <a:r>
              <a:rPr lang="fr-BE" sz="2400" dirty="0" smtClean="0"/>
              <a:t>terroriste;</a:t>
            </a:r>
            <a:endParaRPr lang="fr-BE" sz="2400" dirty="0"/>
          </a:p>
          <a:p>
            <a:pPr marL="457200" lvl="0" indent="-457200" algn="just">
              <a:buFont typeface="+mj-lt"/>
              <a:buAutoNum type="arabicPeriod" startAt="11"/>
            </a:pPr>
            <a:r>
              <a:rPr lang="fr-BE" sz="2400" dirty="0" smtClean="0"/>
              <a:t>si l’autorité </a:t>
            </a:r>
            <a:r>
              <a:rPr lang="fr-BE" sz="2400" dirty="0"/>
              <a:t>doit prendre en compte une éventuelle condamnation pénale, il lui appartient néanmoins de rechercher eu égard au principe de </a:t>
            </a:r>
            <a:r>
              <a:rPr lang="fr-BE" sz="2400" dirty="0">
                <a:solidFill>
                  <a:srgbClr val="FF0000"/>
                </a:solidFill>
              </a:rPr>
              <a:t>proportionnalité </a:t>
            </a:r>
            <a:r>
              <a:rPr lang="fr-BE" sz="2400" dirty="0"/>
              <a:t>que la décision de révocation doit respecter, si la </a:t>
            </a:r>
            <a:r>
              <a:rPr lang="fr-BE" sz="2400" dirty="0">
                <a:solidFill>
                  <a:srgbClr val="FF0000"/>
                </a:solidFill>
              </a:rPr>
              <a:t>menace n’a pas perdu de son actualité</a:t>
            </a:r>
            <a:r>
              <a:rPr lang="fr-BE" sz="2400" dirty="0"/>
              <a:t> depuis la condamnation pénale </a:t>
            </a:r>
            <a:r>
              <a:rPr lang="fr-BE" sz="2400" dirty="0" smtClean="0"/>
              <a:t>;</a:t>
            </a:r>
            <a:endParaRPr lang="fr-BE" sz="24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74</a:t>
            </a:fld>
            <a:endParaRPr lang="fr-BE"/>
          </a:p>
        </p:txBody>
      </p:sp>
    </p:spTree>
    <p:extLst>
      <p:ext uri="{BB962C8B-B14F-4D97-AF65-F5344CB8AC3E}">
        <p14:creationId xmlns:p14="http://schemas.microsoft.com/office/powerpoint/2010/main" val="19697360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(71)</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8136904" cy="2308324"/>
          </a:xfrm>
          <a:prstGeom prst="rect">
            <a:avLst/>
          </a:prstGeom>
          <a:noFill/>
        </p:spPr>
        <p:txBody>
          <a:bodyPr wrap="square" rtlCol="0">
            <a:spAutoFit/>
          </a:bodyPr>
          <a:lstStyle/>
          <a:p>
            <a:r>
              <a:rPr lang="fr-BE" dirty="0"/>
              <a:t> </a:t>
            </a:r>
            <a:r>
              <a:rPr lang="fr-BE" sz="2400" dirty="0"/>
              <a:t>  </a:t>
            </a:r>
            <a:endParaRPr lang="fr-BE" sz="2400" dirty="0" smtClean="0"/>
          </a:p>
          <a:p>
            <a:pPr marL="457200" indent="-457200">
              <a:buFont typeface="+mj-lt"/>
              <a:buAutoNum type="arabicPeriod" startAt="14"/>
            </a:pPr>
            <a:r>
              <a:rPr lang="fr-BE" sz="2400" dirty="0" smtClean="0"/>
              <a:t>le </a:t>
            </a:r>
            <a:r>
              <a:rPr lang="fr-BE" sz="2400" dirty="0"/>
              <a:t>réfugié dont le titre de séjour est révoqué </a:t>
            </a:r>
            <a:r>
              <a:rPr lang="fr-BE" sz="2400" dirty="0">
                <a:solidFill>
                  <a:srgbClr val="FF0000"/>
                </a:solidFill>
              </a:rPr>
              <a:t>conserve</a:t>
            </a:r>
            <a:r>
              <a:rPr lang="fr-BE" sz="2400" dirty="0"/>
              <a:t> son </a:t>
            </a:r>
            <a:r>
              <a:rPr lang="fr-BE" sz="2400" dirty="0">
                <a:solidFill>
                  <a:srgbClr val="FF0000"/>
                </a:solidFill>
              </a:rPr>
              <a:t>statut </a:t>
            </a:r>
            <a:r>
              <a:rPr lang="fr-BE" sz="2400" dirty="0"/>
              <a:t>de réfugié </a:t>
            </a:r>
            <a:r>
              <a:rPr lang="fr-BE" sz="2400" dirty="0">
                <a:solidFill>
                  <a:srgbClr val="FF0000"/>
                </a:solidFill>
              </a:rPr>
              <a:t>et tous les autres droits afférents </a:t>
            </a:r>
            <a:r>
              <a:rPr lang="fr-BE" sz="2400" dirty="0"/>
              <a:t>à ce statut inscrits au chapitre VII </a:t>
            </a:r>
            <a:r>
              <a:rPr lang="fr-BE" sz="2400" dirty="0" smtClean="0"/>
              <a:t>de la directive (protection </a:t>
            </a:r>
            <a:r>
              <a:rPr lang="fr-BE" sz="2400" dirty="0"/>
              <a:t>contre le refoulement, unité de famille, avantages sociaux, </a:t>
            </a:r>
            <a:r>
              <a:rPr lang="fr-BE" sz="2400" dirty="0" smtClean="0"/>
              <a:t>etc.).</a:t>
            </a:r>
            <a:r>
              <a:rPr lang="fr-BE" dirty="0"/>
              <a:t> </a:t>
            </a:r>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75</a:t>
            </a:fld>
            <a:endParaRPr lang="fr-BE"/>
          </a:p>
        </p:txBody>
      </p:sp>
    </p:spTree>
    <p:extLst>
      <p:ext uri="{BB962C8B-B14F-4D97-AF65-F5344CB8AC3E}">
        <p14:creationId xmlns:p14="http://schemas.microsoft.com/office/powerpoint/2010/main" val="400643322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 L’exclusion –DIRECTIVE 2004/83</a:t>
            </a:r>
            <a:r>
              <a:rPr lang="fr-BE" baseline="0" dirty="0" smtClean="0"/>
              <a:t>   </a:t>
            </a:r>
            <a:r>
              <a:rPr lang="fr-BE" dirty="0" smtClean="0"/>
              <a:t>(1)</a:t>
            </a:r>
            <a:endParaRPr lang="fr-BE" dirty="0"/>
          </a:p>
        </p:txBody>
      </p:sp>
      <p:sp>
        <p:nvSpPr>
          <p:cNvPr id="3" name="Espace réservé du contenu 2"/>
          <p:cNvSpPr>
            <a:spLocks noGrp="1"/>
          </p:cNvSpPr>
          <p:nvPr>
            <p:ph idx="1"/>
          </p:nvPr>
        </p:nvSpPr>
        <p:spPr>
          <a:xfrm>
            <a:off x="478265" y="1772816"/>
            <a:ext cx="8229600" cy="1008111"/>
          </a:xfrm>
        </p:spPr>
        <p:txBody>
          <a:bodyPr>
            <a:normAutofit fontScale="70000" lnSpcReduction="20000"/>
          </a:bodyPr>
          <a:lstStyle/>
          <a:p>
            <a:pPr marL="0" indent="0">
              <a:buNone/>
            </a:pPr>
            <a:r>
              <a:rPr lang="sv-SE" sz="3700" b="1" dirty="0" smtClean="0"/>
              <a:t>CJUE (GC), 9 novembre 2010</a:t>
            </a:r>
            <a:r>
              <a:rPr lang="en-GB" sz="3700" b="1" dirty="0" smtClean="0"/>
              <a:t>, </a:t>
            </a:r>
            <a:r>
              <a:rPr lang="en-GB" sz="3700" b="1" dirty="0"/>
              <a:t>C-57/09 et C-101/09, </a:t>
            </a:r>
            <a:r>
              <a:rPr lang="en-GB" sz="3700" b="1" i="1" dirty="0"/>
              <a:t>B et </a:t>
            </a:r>
            <a:r>
              <a:rPr lang="en-GB" sz="3700" b="1" i="1" dirty="0" smtClean="0"/>
              <a:t>D</a:t>
            </a:r>
            <a:r>
              <a:rPr lang="en-GB" sz="4200" b="1" dirty="0" smtClean="0"/>
              <a:t>.</a:t>
            </a:r>
          </a:p>
          <a:p>
            <a:pPr marL="0" indent="0">
              <a:buNone/>
            </a:pPr>
            <a:r>
              <a:rPr lang="sv-SE" sz="2800" b="1" dirty="0" smtClean="0"/>
              <a:t> </a:t>
            </a:r>
            <a:endParaRPr lang="sv-SE" sz="2800" b="1" dirty="0"/>
          </a:p>
          <a:p>
            <a:endParaRPr lang="fr-BE" dirty="0"/>
          </a:p>
        </p:txBody>
      </p:sp>
      <p:sp>
        <p:nvSpPr>
          <p:cNvPr id="5" name="Rectangle 4"/>
          <p:cNvSpPr/>
          <p:nvPr/>
        </p:nvSpPr>
        <p:spPr>
          <a:xfrm>
            <a:off x="539298" y="2333685"/>
            <a:ext cx="8136904" cy="4524315"/>
          </a:xfrm>
          <a:prstGeom prst="rect">
            <a:avLst/>
          </a:prstGeom>
        </p:spPr>
        <p:txBody>
          <a:bodyPr wrap="square">
            <a:spAutoFit/>
          </a:bodyPr>
          <a:lstStyle/>
          <a:p>
            <a:r>
              <a:rPr lang="fr-BE" sz="2400" b="1" dirty="0" smtClean="0"/>
              <a:t>Article 12. </a:t>
            </a:r>
            <a:r>
              <a:rPr lang="fr-BE" sz="2400" b="1" dirty="0"/>
              <a:t>2, b) et c) </a:t>
            </a:r>
            <a:r>
              <a:rPr lang="fr-BE" sz="2400" b="1" dirty="0" smtClean="0"/>
              <a:t>et 12.3 </a:t>
            </a:r>
            <a:r>
              <a:rPr lang="fr-BE" sz="2400" dirty="0" smtClean="0"/>
              <a:t>(</a:t>
            </a:r>
            <a:r>
              <a:rPr lang="fr-BE" sz="2400" i="1" dirty="0" smtClean="0"/>
              <a:t>cfr</a:t>
            </a:r>
            <a:r>
              <a:rPr lang="fr-BE" sz="2400" dirty="0" smtClean="0"/>
              <a:t> art. </a:t>
            </a:r>
            <a:r>
              <a:rPr lang="fr-BE" sz="2400" dirty="0"/>
              <a:t>1</a:t>
            </a:r>
            <a:r>
              <a:rPr lang="fr-BE" sz="2400" baseline="30000" dirty="0"/>
              <a:t>er</a:t>
            </a:r>
            <a:r>
              <a:rPr lang="fr-BE" sz="2400" dirty="0" smtClean="0"/>
              <a:t>, F   </a:t>
            </a:r>
            <a:r>
              <a:rPr lang="fr-BE" sz="2400" dirty="0" err="1" smtClean="0"/>
              <a:t>Conv</a:t>
            </a:r>
            <a:r>
              <a:rPr lang="fr-BE" sz="2400" dirty="0"/>
              <a:t>.</a:t>
            </a:r>
            <a:r>
              <a:rPr lang="fr-BE" sz="2400" dirty="0" smtClean="0"/>
              <a:t> </a:t>
            </a:r>
            <a:r>
              <a:rPr lang="fr-BE" sz="2400" dirty="0"/>
              <a:t>de Genève</a:t>
            </a:r>
            <a:r>
              <a:rPr lang="fr-BE" sz="2400" dirty="0" smtClean="0"/>
              <a:t>)</a:t>
            </a:r>
          </a:p>
          <a:p>
            <a:r>
              <a:rPr lang="fr-BE" sz="2400" b="1" dirty="0" smtClean="0">
                <a:solidFill>
                  <a:srgbClr val="FF0000"/>
                </a:solidFill>
              </a:rPr>
              <a:t>Exclusion</a:t>
            </a:r>
            <a:r>
              <a:rPr lang="fr-BE" sz="2400" b="1" dirty="0" smtClean="0"/>
              <a:t> du </a:t>
            </a:r>
            <a:r>
              <a:rPr lang="fr-BE" sz="2400" b="1" dirty="0"/>
              <a:t>statut de réfugié </a:t>
            </a:r>
            <a:r>
              <a:rPr lang="fr-BE" sz="2400" dirty="0" smtClean="0"/>
              <a:t>de la </a:t>
            </a:r>
            <a:r>
              <a:rPr lang="fr-BE" sz="2400" dirty="0"/>
              <a:t>personne </a:t>
            </a:r>
            <a:r>
              <a:rPr lang="fr-BE" sz="2400" dirty="0" smtClean="0"/>
              <a:t>« </a:t>
            </a:r>
            <a:r>
              <a:rPr lang="fr-BE" sz="2400" i="1" dirty="0" smtClean="0"/>
              <a:t>lorsqu’il </a:t>
            </a:r>
            <a:r>
              <a:rPr lang="fr-BE" sz="2400" i="1" dirty="0"/>
              <a:t>y a des raisons sérieuses de </a:t>
            </a:r>
            <a:r>
              <a:rPr lang="fr-BE" sz="2400" i="1" dirty="0" smtClean="0"/>
              <a:t>penser</a:t>
            </a:r>
            <a:r>
              <a:rPr lang="fr-BE" sz="2400" dirty="0" smtClean="0"/>
              <a:t>»</a:t>
            </a:r>
          </a:p>
          <a:p>
            <a:r>
              <a:rPr lang="fr-BE" sz="2400" dirty="0" smtClean="0"/>
              <a:t>[…]</a:t>
            </a:r>
          </a:p>
          <a:p>
            <a:r>
              <a:rPr lang="fr-BE" sz="2400" dirty="0" smtClean="0"/>
              <a:t>b</a:t>
            </a:r>
            <a:r>
              <a:rPr lang="fr-BE" sz="2400" dirty="0"/>
              <a:t>) </a:t>
            </a:r>
            <a:r>
              <a:rPr lang="fr-BE" sz="2400" i="1" dirty="0"/>
              <a:t>qu’elle a </a:t>
            </a:r>
            <a:r>
              <a:rPr lang="fr-BE" sz="2400" i="1" dirty="0">
                <a:solidFill>
                  <a:srgbClr val="FF0000"/>
                </a:solidFill>
              </a:rPr>
              <a:t>commis un crime grave de droit commun </a:t>
            </a:r>
            <a:r>
              <a:rPr lang="fr-BE" sz="2400" dirty="0" smtClean="0"/>
              <a:t>« </a:t>
            </a:r>
            <a:r>
              <a:rPr lang="fr-BE" sz="2400" i="1" dirty="0" smtClean="0"/>
              <a:t>en </a:t>
            </a:r>
            <a:r>
              <a:rPr lang="fr-BE" sz="2400" i="1" dirty="0"/>
              <a:t>dehors du pays de refuge avant d’être admis comme </a:t>
            </a:r>
            <a:r>
              <a:rPr lang="fr-BE" sz="2400" i="1" dirty="0" smtClean="0"/>
              <a:t>réfugié » </a:t>
            </a:r>
          </a:p>
          <a:p>
            <a:r>
              <a:rPr lang="fr-BE" sz="2400" i="1" dirty="0" smtClean="0"/>
              <a:t>c</a:t>
            </a:r>
            <a:r>
              <a:rPr lang="fr-BE" sz="2400" i="1" dirty="0"/>
              <a:t>) qu’elle s’est rendue coupable </a:t>
            </a:r>
            <a:r>
              <a:rPr lang="fr-BE" sz="2400" i="1" dirty="0">
                <a:solidFill>
                  <a:srgbClr val="FF0000"/>
                </a:solidFill>
              </a:rPr>
              <a:t>d’agissements contraires aux buts et aux principes des Nations unies</a:t>
            </a:r>
            <a:r>
              <a:rPr lang="fr-BE" sz="2400" i="1" dirty="0"/>
              <a:t>  </a:t>
            </a:r>
            <a:r>
              <a:rPr lang="fr-BE" sz="2400" dirty="0"/>
              <a:t> </a:t>
            </a:r>
          </a:p>
          <a:p>
            <a:r>
              <a:rPr lang="fr-BE" sz="2400" i="1" dirty="0"/>
              <a:t> 3. Le paragraphe 2 s'applique aux personnes qui sont les</a:t>
            </a:r>
          </a:p>
          <a:p>
            <a:r>
              <a:rPr lang="fr-BE" sz="2400" i="1" dirty="0">
                <a:solidFill>
                  <a:srgbClr val="FF0000"/>
                </a:solidFill>
              </a:rPr>
              <a:t>instigatrices</a:t>
            </a:r>
            <a:r>
              <a:rPr lang="fr-BE" sz="2400" i="1" dirty="0"/>
              <a:t> des crimes ou des actes visés par ledit paragraphe,</a:t>
            </a:r>
          </a:p>
          <a:p>
            <a:r>
              <a:rPr lang="fr-BE" sz="2400" i="1" dirty="0"/>
              <a:t>ou qui y </a:t>
            </a:r>
            <a:r>
              <a:rPr lang="fr-BE" sz="2400" i="1" dirty="0">
                <a:solidFill>
                  <a:srgbClr val="FF0000"/>
                </a:solidFill>
              </a:rPr>
              <a:t>participent de quelque autre manière</a:t>
            </a:r>
            <a:r>
              <a:rPr lang="fr-BE" sz="2400" i="1" dirty="0"/>
              <a:t>. </a:t>
            </a:r>
          </a:p>
          <a:p>
            <a:endParaRPr lang="fr-BE" sz="2400" dirty="0" smtClean="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76</a:t>
            </a:fld>
            <a:endParaRPr lang="fr-BE"/>
          </a:p>
        </p:txBody>
      </p:sp>
    </p:spTree>
    <p:extLst>
      <p:ext uri="{BB962C8B-B14F-4D97-AF65-F5344CB8AC3E}">
        <p14:creationId xmlns:p14="http://schemas.microsoft.com/office/powerpoint/2010/main" val="5234045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4.L’exclusion –DIRECTIVE 2004/83</a:t>
            </a:r>
            <a:r>
              <a:rPr lang="fr-BE" baseline="0" dirty="0" smtClean="0"/>
              <a:t>   </a:t>
            </a:r>
            <a:r>
              <a:rPr lang="fr-BE" dirty="0" smtClean="0"/>
              <a:t>(2)</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 </a:t>
            </a:r>
            <a:r>
              <a:rPr lang="en-GB" sz="10400" b="1" dirty="0" smtClean="0"/>
              <a:t>(</a:t>
            </a:r>
            <a:r>
              <a:rPr lang="en-GB" sz="10400" b="1" dirty="0"/>
              <a:t>GC</a:t>
            </a:r>
            <a:r>
              <a:rPr lang="en-GB" sz="10400" b="1" dirty="0" smtClean="0"/>
              <a:t>),</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323528" y="2492896"/>
            <a:ext cx="8496944" cy="4154984"/>
          </a:xfrm>
          <a:prstGeom prst="rect">
            <a:avLst/>
          </a:prstGeom>
          <a:noFill/>
        </p:spPr>
        <p:txBody>
          <a:bodyPr wrap="square" rtlCol="0">
            <a:spAutoFit/>
          </a:bodyPr>
          <a:lstStyle/>
          <a:p>
            <a:r>
              <a:rPr lang="fr-BE" sz="2400" i="1" dirty="0" smtClean="0">
                <a:solidFill>
                  <a:srgbClr val="FF0000"/>
                </a:solidFill>
              </a:rPr>
              <a:t>Questions</a:t>
            </a:r>
            <a:r>
              <a:rPr lang="fr-BE" sz="2400" dirty="0" smtClean="0"/>
              <a:t> posées en substance  par le </a:t>
            </a:r>
            <a:r>
              <a:rPr lang="fr-BE" sz="2400" dirty="0" err="1" smtClean="0"/>
              <a:t>B</a:t>
            </a:r>
            <a:r>
              <a:rPr lang="fr-BE" sz="2400" i="1" dirty="0" err="1" smtClean="0"/>
              <a:t>undesverwaltungsgericht</a:t>
            </a:r>
            <a:r>
              <a:rPr lang="fr-BE" sz="2400" i="1" dirty="0" smtClean="0"/>
              <a:t>: </a:t>
            </a:r>
            <a:endParaRPr lang="fr-BE" sz="2400" dirty="0"/>
          </a:p>
          <a:p>
            <a:endParaRPr lang="fr-BE" sz="2400" dirty="0" smtClean="0"/>
          </a:p>
          <a:p>
            <a:pPr marL="457200" indent="-457200">
              <a:buFont typeface="+mj-lt"/>
              <a:buAutoNum type="arabicPeriod"/>
            </a:pPr>
            <a:r>
              <a:rPr lang="fr-BE" sz="2400" dirty="0"/>
              <a:t>Y</a:t>
            </a:r>
            <a:r>
              <a:rPr lang="fr-BE" sz="2400" dirty="0" smtClean="0"/>
              <a:t>-a-t-il </a:t>
            </a:r>
            <a:r>
              <a:rPr lang="fr-BE" sz="2400" dirty="0"/>
              <a:t>«</a:t>
            </a:r>
            <a:r>
              <a:rPr lang="fr-BE" sz="2400" i="1" dirty="0">
                <a:solidFill>
                  <a:srgbClr val="FF0000"/>
                </a:solidFill>
              </a:rPr>
              <a:t>crime grave de droit commun</a:t>
            </a:r>
            <a:r>
              <a:rPr lang="fr-BE" sz="2400" dirty="0"/>
              <a:t>» ou </a:t>
            </a:r>
            <a:r>
              <a:rPr lang="fr-BE" sz="2400" dirty="0" smtClean="0"/>
              <a:t>«</a:t>
            </a:r>
            <a:r>
              <a:rPr lang="fr-BE" sz="2400" i="1" dirty="0" smtClean="0"/>
              <a:t>agissements </a:t>
            </a:r>
            <a:r>
              <a:rPr lang="fr-BE" sz="2400" i="1" dirty="0"/>
              <a:t>contraires aux buts et aux principes des Nations unies</a:t>
            </a:r>
            <a:r>
              <a:rPr lang="fr-BE" sz="2400" dirty="0"/>
              <a:t>» au sens de l’article </a:t>
            </a:r>
            <a:r>
              <a:rPr lang="fr-BE" sz="2400" dirty="0" smtClean="0"/>
              <a:t>12. </a:t>
            </a:r>
            <a:r>
              <a:rPr lang="fr-BE" sz="2400" dirty="0"/>
              <a:t>2, </a:t>
            </a:r>
            <a:r>
              <a:rPr lang="fr-BE" sz="2400" dirty="0" smtClean="0"/>
              <a:t>b</a:t>
            </a:r>
            <a:r>
              <a:rPr lang="fr-BE" sz="2400" dirty="0"/>
              <a:t>) ou c), de la directive lorsque la personne concernée </a:t>
            </a:r>
            <a:r>
              <a:rPr lang="fr-BE" sz="2400" dirty="0">
                <a:solidFill>
                  <a:srgbClr val="FF0000"/>
                </a:solidFill>
              </a:rPr>
              <a:t>a appartenu </a:t>
            </a:r>
            <a:r>
              <a:rPr lang="fr-BE" sz="2400" dirty="0"/>
              <a:t>à une organisation qui est inscrite sur la </a:t>
            </a:r>
            <a:r>
              <a:rPr lang="fr-BE" sz="2400" dirty="0">
                <a:solidFill>
                  <a:srgbClr val="FF0000"/>
                </a:solidFill>
              </a:rPr>
              <a:t>liste</a:t>
            </a:r>
            <a:r>
              <a:rPr lang="fr-BE" sz="2400" dirty="0"/>
              <a:t> constituant l’annexe de la position commune 2001/931 en raison de son implication dans des actes de terrorisme </a:t>
            </a:r>
            <a:r>
              <a:rPr lang="fr-BE" sz="2400" dirty="0">
                <a:solidFill>
                  <a:srgbClr val="FF0000"/>
                </a:solidFill>
              </a:rPr>
              <a:t>et</a:t>
            </a:r>
            <a:r>
              <a:rPr lang="fr-BE" sz="2400" dirty="0"/>
              <a:t> que cette </a:t>
            </a:r>
            <a:r>
              <a:rPr lang="fr-BE" sz="2400" dirty="0">
                <a:solidFill>
                  <a:srgbClr val="FF0000"/>
                </a:solidFill>
              </a:rPr>
              <a:t>personne a activement soutenu la lutte armée menée par cette organisation</a:t>
            </a:r>
            <a:r>
              <a:rPr lang="fr-BE" sz="2400" dirty="0"/>
              <a:t>, le cas échéant en y occupant une position </a:t>
            </a:r>
            <a:r>
              <a:rPr lang="fr-BE" sz="2400" dirty="0" smtClean="0"/>
              <a:t>prééminente?</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77</a:t>
            </a:fld>
            <a:endParaRPr lang="fr-BE"/>
          </a:p>
        </p:txBody>
      </p:sp>
    </p:spTree>
    <p:extLst>
      <p:ext uri="{BB962C8B-B14F-4D97-AF65-F5344CB8AC3E}">
        <p14:creationId xmlns:p14="http://schemas.microsoft.com/office/powerpoint/2010/main" val="113546353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4.L’exclusion –DIRECTIVE 2004/83</a:t>
            </a:r>
            <a:r>
              <a:rPr lang="fr-BE" baseline="0" dirty="0" smtClean="0"/>
              <a:t>   </a:t>
            </a:r>
            <a:r>
              <a:rPr lang="fr-BE" dirty="0" smtClean="0"/>
              <a:t>(3)</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a:t>
            </a:r>
            <a:r>
              <a:rPr lang="en-GB" sz="10400" b="1" dirty="0" smtClean="0"/>
              <a:t> </a:t>
            </a:r>
            <a:r>
              <a:rPr lang="en-GB" sz="10400" b="1" dirty="0"/>
              <a:t>(GC), </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78</a:t>
            </a:fld>
            <a:endParaRPr lang="fr-BE"/>
          </a:p>
        </p:txBody>
      </p:sp>
      <p:sp>
        <p:nvSpPr>
          <p:cNvPr id="4" name="ZoneTexte 3"/>
          <p:cNvSpPr txBox="1"/>
          <p:nvPr/>
        </p:nvSpPr>
        <p:spPr>
          <a:xfrm>
            <a:off x="511830" y="2480759"/>
            <a:ext cx="7920880" cy="4708981"/>
          </a:xfrm>
          <a:prstGeom prst="rect">
            <a:avLst/>
          </a:prstGeom>
          <a:noFill/>
        </p:spPr>
        <p:txBody>
          <a:bodyPr wrap="square" rtlCol="0">
            <a:spAutoFit/>
          </a:bodyPr>
          <a:lstStyle/>
          <a:p>
            <a:pPr marL="342900" indent="-342900" algn="just">
              <a:buFont typeface="+mj-lt"/>
              <a:buAutoNum type="arabicPeriod" startAt="2"/>
            </a:pPr>
            <a:r>
              <a:rPr lang="fr-BE" sz="2400" dirty="0"/>
              <a:t>L</a:t>
            </a:r>
            <a:r>
              <a:rPr lang="fr-BE" sz="2400" dirty="0" smtClean="0"/>
              <a:t>’exclusion </a:t>
            </a:r>
            <a:r>
              <a:rPr lang="fr-BE" sz="2400" dirty="0"/>
              <a:t>du statut de réfugié en vertu de l’article </a:t>
            </a:r>
            <a:r>
              <a:rPr lang="fr-BE" sz="2400" dirty="0" smtClean="0"/>
              <a:t>12.2  </a:t>
            </a:r>
            <a:r>
              <a:rPr lang="fr-BE" sz="2400" dirty="0"/>
              <a:t>b) ou c), de la directive </a:t>
            </a:r>
            <a:r>
              <a:rPr lang="fr-BE" sz="2400" dirty="0" smtClean="0"/>
              <a:t>est-elle subordonnée </a:t>
            </a:r>
            <a:r>
              <a:rPr lang="fr-BE" sz="2400" dirty="0"/>
              <a:t>au fait que la personne concernée continue de représenter un </a:t>
            </a:r>
            <a:r>
              <a:rPr lang="fr-BE" sz="2400" dirty="0">
                <a:solidFill>
                  <a:srgbClr val="FF0000"/>
                </a:solidFill>
              </a:rPr>
              <a:t>danger pour l’État membre </a:t>
            </a:r>
            <a:r>
              <a:rPr lang="fr-BE" sz="2400" dirty="0" smtClean="0">
                <a:solidFill>
                  <a:srgbClr val="FF0000"/>
                </a:solidFill>
              </a:rPr>
              <a:t>d’accueil?</a:t>
            </a:r>
          </a:p>
          <a:p>
            <a:pPr marL="342900" indent="-342900" algn="just">
              <a:buFont typeface="+mj-lt"/>
              <a:buAutoNum type="arabicPeriod" startAt="2"/>
            </a:pPr>
            <a:r>
              <a:rPr lang="fr-BE" sz="2400" dirty="0"/>
              <a:t>L</a:t>
            </a:r>
            <a:r>
              <a:rPr lang="fr-BE" sz="2400" dirty="0" smtClean="0"/>
              <a:t>’exclusion </a:t>
            </a:r>
            <a:r>
              <a:rPr lang="fr-BE" sz="2400" dirty="0"/>
              <a:t>du statut de réfugié en application de l’article </a:t>
            </a:r>
            <a:r>
              <a:rPr lang="fr-BE" sz="2400" dirty="0" smtClean="0"/>
              <a:t>12. 2  </a:t>
            </a:r>
            <a:r>
              <a:rPr lang="fr-BE" sz="2400" dirty="0"/>
              <a:t>b) ou c</a:t>
            </a:r>
            <a:r>
              <a:rPr lang="fr-BE" sz="2400" dirty="0" smtClean="0"/>
              <a:t>), est-elle </a:t>
            </a:r>
            <a:r>
              <a:rPr lang="fr-BE" sz="2400" dirty="0"/>
              <a:t>subordonnée à un </a:t>
            </a:r>
            <a:r>
              <a:rPr lang="fr-BE" sz="2400" dirty="0">
                <a:solidFill>
                  <a:srgbClr val="FF0000"/>
                </a:solidFill>
              </a:rPr>
              <a:t>examen de proportionnalité </a:t>
            </a:r>
            <a:r>
              <a:rPr lang="fr-BE" sz="2400" dirty="0"/>
              <a:t>au regard du cas </a:t>
            </a:r>
            <a:r>
              <a:rPr lang="fr-BE" sz="2400" dirty="0" smtClean="0"/>
              <a:t>d’espèce?</a:t>
            </a:r>
          </a:p>
          <a:p>
            <a:pPr marL="342900" indent="-342900" algn="just">
              <a:buFont typeface="+mj-lt"/>
              <a:buAutoNum type="arabicPeriod" startAt="2"/>
            </a:pPr>
            <a:r>
              <a:rPr lang="fr-BE" sz="2400" dirty="0"/>
              <a:t>E</a:t>
            </a:r>
            <a:r>
              <a:rPr lang="fr-BE" sz="2400" dirty="0" smtClean="0"/>
              <a:t>st-il t </a:t>
            </a:r>
            <a:r>
              <a:rPr lang="fr-BE" sz="2400" dirty="0"/>
              <a:t>compatible avec </a:t>
            </a:r>
            <a:r>
              <a:rPr lang="fr-BE" sz="2400" dirty="0" smtClean="0"/>
              <a:t>l’article 3 de la directive </a:t>
            </a:r>
            <a:r>
              <a:rPr lang="fr-BE" sz="2400" dirty="0"/>
              <a:t>qu’un État membre reconnaisse un droit d’asile au titre de son </a:t>
            </a:r>
            <a:r>
              <a:rPr lang="fr-BE" sz="2400" dirty="0">
                <a:solidFill>
                  <a:srgbClr val="FF0000"/>
                </a:solidFill>
              </a:rPr>
              <a:t>droit </a:t>
            </a:r>
            <a:r>
              <a:rPr lang="fr-BE" sz="2400" dirty="0" smtClean="0">
                <a:solidFill>
                  <a:srgbClr val="FF0000"/>
                </a:solidFill>
              </a:rPr>
              <a:t>national</a:t>
            </a:r>
            <a:r>
              <a:rPr lang="fr-BE" sz="2400" dirty="0" smtClean="0"/>
              <a:t> </a:t>
            </a:r>
            <a:r>
              <a:rPr lang="fr-BE" sz="2400" dirty="0"/>
              <a:t>à une personne </a:t>
            </a:r>
            <a:r>
              <a:rPr lang="fr-BE" sz="2400" dirty="0">
                <a:solidFill>
                  <a:srgbClr val="FF0000"/>
                </a:solidFill>
              </a:rPr>
              <a:t>exclue</a:t>
            </a:r>
            <a:r>
              <a:rPr lang="fr-BE" sz="2400" dirty="0"/>
              <a:t> du statut de réfugié en vertu de l’article </a:t>
            </a:r>
            <a:r>
              <a:rPr lang="fr-BE" sz="2400" dirty="0" smtClean="0"/>
              <a:t>12. 2 </a:t>
            </a:r>
            <a:r>
              <a:rPr lang="fr-BE" sz="2400" dirty="0"/>
              <a:t>de la </a:t>
            </a:r>
            <a:r>
              <a:rPr lang="fr-BE" sz="2400" dirty="0" smtClean="0"/>
              <a:t>directive?</a:t>
            </a:r>
          </a:p>
          <a:p>
            <a:endParaRPr lang="fr-BE" dirty="0"/>
          </a:p>
          <a:p>
            <a:endParaRPr lang="fr-BE" dirty="0"/>
          </a:p>
        </p:txBody>
      </p:sp>
    </p:spTree>
    <p:extLst>
      <p:ext uri="{BB962C8B-B14F-4D97-AF65-F5344CB8AC3E}">
        <p14:creationId xmlns:p14="http://schemas.microsoft.com/office/powerpoint/2010/main" val="236917087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 L’exclusion –DIRECTIVE 2004/83</a:t>
            </a:r>
            <a:r>
              <a:rPr lang="fr-BE" baseline="0" dirty="0" smtClean="0"/>
              <a:t>   </a:t>
            </a:r>
            <a:r>
              <a:rPr lang="fr-BE" dirty="0" smtClean="0"/>
              <a:t>(4)</a:t>
            </a:r>
            <a:endParaRPr lang="fr-BE" dirty="0"/>
          </a:p>
        </p:txBody>
      </p:sp>
      <p:sp>
        <p:nvSpPr>
          <p:cNvPr id="3" name="Espace réservé du contenu 2"/>
          <p:cNvSpPr>
            <a:spLocks noGrp="1"/>
          </p:cNvSpPr>
          <p:nvPr>
            <p:ph idx="1"/>
          </p:nvPr>
        </p:nvSpPr>
        <p:spPr>
          <a:xfrm>
            <a:off x="539841" y="1808820"/>
            <a:ext cx="8229600" cy="648072"/>
          </a:xfrm>
        </p:spPr>
        <p:txBody>
          <a:bodyPr>
            <a:normAutofit fontScale="25000" lnSpcReduction="20000"/>
          </a:bodyPr>
          <a:lstStyle/>
          <a:p>
            <a:pPr marL="0" indent="0">
              <a:buNone/>
            </a:pPr>
            <a:r>
              <a:rPr lang="sv-SE" sz="10400" b="1" dirty="0" smtClean="0"/>
              <a:t>CJUE </a:t>
            </a:r>
            <a:r>
              <a:rPr lang="en-GB" sz="10400" b="1" dirty="0" smtClean="0"/>
              <a:t>(</a:t>
            </a:r>
            <a:r>
              <a:rPr lang="en-GB" sz="10400" b="1" dirty="0"/>
              <a:t>GC) </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251520" y="2132856"/>
            <a:ext cx="8517921" cy="5062924"/>
          </a:xfrm>
          <a:prstGeom prst="rect">
            <a:avLst/>
          </a:prstGeom>
          <a:noFill/>
        </p:spPr>
        <p:txBody>
          <a:bodyPr wrap="square" rtlCol="0">
            <a:spAutoFit/>
          </a:bodyPr>
          <a:lstStyle/>
          <a:p>
            <a:pPr marL="0" lvl="1" algn="just"/>
            <a:r>
              <a:rPr lang="fr-BE" sz="2400" dirty="0" smtClean="0"/>
              <a:t>La Cour </a:t>
            </a:r>
            <a:r>
              <a:rPr lang="fr-BE" sz="2400" dirty="0" smtClean="0">
                <a:solidFill>
                  <a:srgbClr val="FF0000"/>
                </a:solidFill>
              </a:rPr>
              <a:t>répond</a:t>
            </a:r>
            <a:r>
              <a:rPr lang="fr-BE" sz="2400" dirty="0" smtClean="0"/>
              <a:t>  en substance que :</a:t>
            </a:r>
          </a:p>
          <a:p>
            <a:pPr marL="0" lvl="1" algn="just"/>
            <a:endParaRPr lang="fr-BE" sz="2400" dirty="0" smtClean="0"/>
          </a:p>
          <a:p>
            <a:pPr marL="342900" lvl="1" indent="-342900" algn="just">
              <a:buFont typeface="+mj-lt"/>
              <a:buAutoNum type="arabicPeriod"/>
            </a:pPr>
            <a:r>
              <a:rPr lang="fr-BE" sz="2400" dirty="0" smtClean="0"/>
              <a:t>il </a:t>
            </a:r>
            <a:r>
              <a:rPr lang="fr-BE" sz="2400" dirty="0"/>
              <a:t>importe de vérifier au préalable si les </a:t>
            </a:r>
            <a:r>
              <a:rPr lang="fr-BE" sz="2400" dirty="0">
                <a:solidFill>
                  <a:srgbClr val="FF0000"/>
                </a:solidFill>
              </a:rPr>
              <a:t>actes commis par l’organisation </a:t>
            </a:r>
            <a:r>
              <a:rPr lang="fr-BE" sz="2400" dirty="0"/>
              <a:t>dont sont ou ont été membres les personnes concernées peuvent relever des catégories de crimes graves et d’agissements visés respectivement aux b) et c) de </a:t>
            </a:r>
            <a:r>
              <a:rPr lang="fr-BE" sz="2400" dirty="0" smtClean="0"/>
              <a:t>l’a 12. 2;</a:t>
            </a:r>
          </a:p>
          <a:p>
            <a:pPr marL="0" lvl="1" algn="just"/>
            <a:endParaRPr lang="fr-BE" sz="2400" dirty="0" smtClean="0"/>
          </a:p>
          <a:p>
            <a:pPr lvl="1" indent="-457200" algn="just">
              <a:buFont typeface="+mj-lt"/>
              <a:buAutoNum type="arabicPeriod" startAt="2"/>
            </a:pPr>
            <a:r>
              <a:rPr lang="fr-BE" sz="2400" dirty="0" smtClean="0"/>
              <a:t>les </a:t>
            </a:r>
            <a:r>
              <a:rPr lang="fr-BE" sz="2400" dirty="0"/>
              <a:t>actes de </a:t>
            </a:r>
            <a:r>
              <a:rPr lang="fr-BE" sz="2400" dirty="0">
                <a:solidFill>
                  <a:srgbClr val="FF0000"/>
                </a:solidFill>
              </a:rPr>
              <a:t>nature terroriste </a:t>
            </a:r>
            <a:r>
              <a:rPr lang="fr-BE" sz="2400" dirty="0" smtClean="0"/>
              <a:t>sont </a:t>
            </a:r>
            <a:r>
              <a:rPr lang="fr-BE" sz="2400" dirty="0"/>
              <a:t>des </a:t>
            </a:r>
            <a:r>
              <a:rPr lang="fr-BE" sz="2400" dirty="0">
                <a:solidFill>
                  <a:srgbClr val="FF0000"/>
                </a:solidFill>
              </a:rPr>
              <a:t>crimes graves de droit commun </a:t>
            </a:r>
            <a:r>
              <a:rPr lang="fr-BE" sz="2400" dirty="0"/>
              <a:t>au sens du </a:t>
            </a:r>
            <a:r>
              <a:rPr lang="fr-BE" sz="2400" dirty="0">
                <a:solidFill>
                  <a:srgbClr val="FF0000"/>
                </a:solidFill>
              </a:rPr>
              <a:t>b</a:t>
            </a:r>
            <a:r>
              <a:rPr lang="fr-BE" sz="2400" dirty="0" smtClean="0">
                <a:solidFill>
                  <a:srgbClr val="FF0000"/>
                </a:solidFill>
              </a:rPr>
              <a:t>),  </a:t>
            </a:r>
            <a:r>
              <a:rPr lang="fr-BE" sz="2400" dirty="0" smtClean="0"/>
              <a:t>tandis </a:t>
            </a:r>
            <a:r>
              <a:rPr lang="fr-BE" sz="2400" dirty="0"/>
              <a:t>que  les actes de terrorisme ayant une </a:t>
            </a:r>
            <a:r>
              <a:rPr lang="fr-BE" sz="2400" dirty="0" smtClean="0">
                <a:solidFill>
                  <a:srgbClr val="FF0000"/>
                </a:solidFill>
              </a:rPr>
              <a:t>dimension </a:t>
            </a:r>
            <a:r>
              <a:rPr lang="fr-BE" sz="2400" dirty="0">
                <a:solidFill>
                  <a:srgbClr val="FF0000"/>
                </a:solidFill>
              </a:rPr>
              <a:t>internationale </a:t>
            </a:r>
            <a:r>
              <a:rPr lang="fr-BE" sz="2400" dirty="0" smtClean="0"/>
              <a:t>sont</a:t>
            </a:r>
            <a:r>
              <a:rPr lang="fr-BE" sz="2400" dirty="0"/>
              <a:t>, d’une manière générale et indépendamment de la participation d’un État, </a:t>
            </a:r>
            <a:r>
              <a:rPr lang="fr-BE" sz="2400" dirty="0">
                <a:solidFill>
                  <a:srgbClr val="FF0000"/>
                </a:solidFill>
              </a:rPr>
              <a:t>contraires aux buts et aux principes des </a:t>
            </a:r>
            <a:r>
              <a:rPr lang="fr-BE" sz="2400" dirty="0" smtClean="0">
                <a:solidFill>
                  <a:srgbClr val="FF0000"/>
                </a:solidFill>
              </a:rPr>
              <a:t>N.U.</a:t>
            </a:r>
            <a:r>
              <a:rPr lang="fr-BE" sz="2400" dirty="0" smtClean="0"/>
              <a:t> </a:t>
            </a:r>
            <a:r>
              <a:rPr lang="fr-BE" sz="2400" dirty="0"/>
              <a:t>au sens du </a:t>
            </a:r>
            <a:r>
              <a:rPr lang="fr-BE" sz="2400" dirty="0">
                <a:solidFill>
                  <a:srgbClr val="FF0000"/>
                </a:solidFill>
              </a:rPr>
              <a:t>c</a:t>
            </a:r>
            <a:r>
              <a:rPr lang="fr-BE" sz="2400" dirty="0" smtClean="0">
                <a:solidFill>
                  <a:srgbClr val="FF0000"/>
                </a:solidFill>
              </a:rPr>
              <a:t>)</a:t>
            </a:r>
            <a:r>
              <a:rPr lang="fr-BE" sz="2400" dirty="0" smtClean="0"/>
              <a:t>;</a:t>
            </a:r>
            <a:endParaRPr lang="fr-BE" sz="2400" dirty="0"/>
          </a:p>
          <a:p>
            <a:pPr marL="0" lvl="1"/>
            <a:endParaRPr lang="fr-BE" sz="1700"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79</a:t>
            </a:fld>
            <a:endParaRPr lang="fr-BE"/>
          </a:p>
        </p:txBody>
      </p:sp>
    </p:spTree>
    <p:extLst>
      <p:ext uri="{BB962C8B-B14F-4D97-AF65-F5344CB8AC3E}">
        <p14:creationId xmlns:p14="http://schemas.microsoft.com/office/powerpoint/2010/main" val="1221091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(4)</a:t>
            </a:r>
            <a:endParaRPr lang="fr-BE" dirty="0"/>
          </a:p>
        </p:txBody>
      </p:sp>
      <p:sp>
        <p:nvSpPr>
          <p:cNvPr id="3" name="Espace réservé du contenu 2"/>
          <p:cNvSpPr>
            <a:spLocks noGrp="1"/>
          </p:cNvSpPr>
          <p:nvPr>
            <p:ph idx="1"/>
          </p:nvPr>
        </p:nvSpPr>
        <p:spPr>
          <a:xfrm>
            <a:off x="457200" y="1988840"/>
            <a:ext cx="8435280" cy="4608512"/>
          </a:xfrm>
        </p:spPr>
        <p:txBody>
          <a:bodyPr>
            <a:normAutofit/>
          </a:bodyPr>
          <a:lstStyle/>
          <a:p>
            <a:pPr marL="0" indent="0">
              <a:buNone/>
            </a:pPr>
            <a:r>
              <a:rPr lang="en-GB" sz="2600" b="1" dirty="0" smtClean="0"/>
              <a:t>CJUE (GC), 17 </a:t>
            </a:r>
            <a:r>
              <a:rPr lang="en-GB" sz="2600" b="1" dirty="0" err="1" smtClean="0"/>
              <a:t>février</a:t>
            </a:r>
            <a:r>
              <a:rPr lang="en-GB" sz="2600" b="1" dirty="0" smtClean="0"/>
              <a:t> 2009, C-465/07, </a:t>
            </a:r>
            <a:r>
              <a:rPr lang="en-GB" sz="2600" b="1" i="1" dirty="0" err="1" smtClean="0"/>
              <a:t>Elgafaji</a:t>
            </a:r>
            <a:endParaRPr lang="en-GB" sz="2600" b="1" i="1" dirty="0" smtClean="0"/>
          </a:p>
          <a:p>
            <a:pPr marL="0" indent="0" algn="just">
              <a:buNone/>
            </a:pPr>
            <a:endParaRPr lang="en-GB" sz="1800" b="1" dirty="0" smtClean="0"/>
          </a:p>
          <a:p>
            <a:pPr marL="0" indent="0" algn="just">
              <a:buNone/>
            </a:pPr>
            <a:r>
              <a:rPr lang="en-GB" sz="2400" dirty="0" err="1" smtClean="0"/>
              <a:t>En</a:t>
            </a:r>
            <a:r>
              <a:rPr lang="en-GB" sz="2400" dirty="0" smtClean="0"/>
              <a:t> </a:t>
            </a:r>
            <a:r>
              <a:rPr lang="en-GB" sz="2400" dirty="0" err="1" smtClean="0"/>
              <a:t>conséquence</a:t>
            </a:r>
            <a:r>
              <a:rPr lang="en-GB" sz="2400" dirty="0" smtClean="0"/>
              <a:t>,</a:t>
            </a:r>
            <a:r>
              <a:rPr lang="fr-BE" sz="2400" dirty="0" smtClean="0"/>
              <a:t> </a:t>
            </a:r>
            <a:r>
              <a:rPr lang="fr-BE" sz="2400" dirty="0">
                <a:solidFill>
                  <a:srgbClr val="FF0000"/>
                </a:solidFill>
              </a:rPr>
              <a:t>l’article 15</a:t>
            </a:r>
            <a:r>
              <a:rPr lang="fr-BE" sz="2400" dirty="0" smtClean="0">
                <a:solidFill>
                  <a:srgbClr val="FF0000"/>
                </a:solidFill>
              </a:rPr>
              <a:t>, c) </a:t>
            </a:r>
            <a:r>
              <a:rPr lang="fr-BE" sz="2400" dirty="0" smtClean="0"/>
              <a:t>de </a:t>
            </a:r>
            <a:r>
              <a:rPr lang="fr-BE" sz="2400" dirty="0"/>
              <a:t>la </a:t>
            </a:r>
            <a:r>
              <a:rPr lang="fr-BE" sz="2400" dirty="0" smtClean="0"/>
              <a:t>directive 2004/83/CE combiné avec </a:t>
            </a:r>
            <a:r>
              <a:rPr lang="fr-BE" sz="2400" dirty="0"/>
              <a:t> </a:t>
            </a:r>
            <a:r>
              <a:rPr lang="fr-BE" sz="2400" dirty="0" smtClean="0"/>
              <a:t>son </a:t>
            </a:r>
            <a:r>
              <a:rPr lang="fr-BE" sz="2400" dirty="0" smtClean="0">
                <a:solidFill>
                  <a:srgbClr val="FF0000"/>
                </a:solidFill>
              </a:rPr>
              <a:t>article 2, e)  </a:t>
            </a:r>
            <a:r>
              <a:rPr lang="fr-BE" sz="2400" dirty="0" smtClean="0"/>
              <a:t>qui requiert l’existence d’un « </a:t>
            </a:r>
            <a:r>
              <a:rPr lang="fr-BE" sz="2400" i="1" dirty="0" smtClean="0"/>
              <a:t>risque réel </a:t>
            </a:r>
            <a:r>
              <a:rPr lang="fr-BE" sz="2400" dirty="0" smtClean="0"/>
              <a:t>» « </a:t>
            </a:r>
            <a:r>
              <a:rPr lang="fr-BE" sz="2400" i="1" dirty="0" smtClean="0"/>
              <a:t>d’atteinte grave</a:t>
            </a:r>
            <a:r>
              <a:rPr lang="fr-BE" sz="2400" dirty="0" smtClean="0"/>
              <a:t> » dans le chef du demandeur doit être interprété en ce sens que:</a:t>
            </a:r>
          </a:p>
          <a:p>
            <a:pPr marL="0" indent="0" algn="just">
              <a:buNone/>
            </a:pPr>
            <a:endParaRPr lang="fr-BE" sz="2400" dirty="0"/>
          </a:p>
          <a:p>
            <a:pPr algn="just">
              <a:buFont typeface="+mj-lt"/>
              <a:buAutoNum type="arabicPeriod"/>
            </a:pPr>
            <a:r>
              <a:rPr lang="fr-BE" sz="2400" dirty="0" smtClean="0"/>
              <a:t>le demandeur ne doit pas prouver  que dans le conflit armé qu’il fuit il </a:t>
            </a:r>
            <a:r>
              <a:rPr lang="fr-BE" sz="2400" dirty="0"/>
              <a:t>est visé </a:t>
            </a:r>
            <a:r>
              <a:rPr lang="fr-BE" sz="2400" dirty="0">
                <a:solidFill>
                  <a:srgbClr val="FF0000"/>
                </a:solidFill>
              </a:rPr>
              <a:t>spécifiquement</a:t>
            </a:r>
            <a:r>
              <a:rPr lang="fr-BE" sz="2400" dirty="0"/>
              <a:t> en raison d’éléments propres à sa situation </a:t>
            </a:r>
            <a:r>
              <a:rPr lang="fr-BE" sz="2400" dirty="0" smtClean="0"/>
              <a:t>personnelle</a:t>
            </a:r>
            <a:r>
              <a:rPr lang="fr-BE" sz="2000" dirty="0" smtClean="0"/>
              <a:t>;</a:t>
            </a:r>
          </a:p>
          <a:p>
            <a:pPr marL="0" indent="0">
              <a:buNone/>
            </a:pPr>
            <a:endParaRPr lang="fr-BE" sz="2000"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a:t>
            </a:fld>
            <a:endParaRPr lang="fr-BE"/>
          </a:p>
        </p:txBody>
      </p:sp>
    </p:spTree>
    <p:extLst>
      <p:ext uri="{BB962C8B-B14F-4D97-AF65-F5344CB8AC3E}">
        <p14:creationId xmlns:p14="http://schemas.microsoft.com/office/powerpoint/2010/main" val="108750750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 L’exclusion –DIRECTIVE 2004/83</a:t>
            </a:r>
            <a:r>
              <a:rPr lang="fr-BE" baseline="0" dirty="0" smtClean="0"/>
              <a:t>   </a:t>
            </a:r>
            <a:r>
              <a:rPr lang="fr-BE" dirty="0" smtClean="0"/>
              <a:t>(5)</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a:t>
            </a:r>
            <a:r>
              <a:rPr lang="en-GB" sz="10400" b="1" dirty="0" smtClean="0"/>
              <a:t> </a:t>
            </a:r>
            <a:r>
              <a:rPr lang="en-GB" sz="10400" b="1" dirty="0"/>
              <a:t>(GC), </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i="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395536" y="2636912"/>
            <a:ext cx="8280920" cy="5062924"/>
          </a:xfrm>
          <a:prstGeom prst="rect">
            <a:avLst/>
          </a:prstGeom>
          <a:noFill/>
        </p:spPr>
        <p:txBody>
          <a:bodyPr wrap="square" rtlCol="0">
            <a:spAutoFit/>
          </a:bodyPr>
          <a:lstStyle/>
          <a:p>
            <a:pPr lvl="1" indent="-457200" algn="just">
              <a:buFont typeface="+mj-lt"/>
              <a:buAutoNum type="arabicPeriod" startAt="3"/>
            </a:pPr>
            <a:r>
              <a:rPr lang="fr-BE" sz="2400" dirty="0"/>
              <a:t>l’autorité </a:t>
            </a:r>
            <a:r>
              <a:rPr lang="fr-BE" sz="2400" dirty="0" smtClean="0"/>
              <a:t>ne </a:t>
            </a:r>
            <a:r>
              <a:rPr lang="fr-BE" sz="2400" dirty="0"/>
              <a:t>peut </a:t>
            </a:r>
            <a:r>
              <a:rPr lang="fr-BE" sz="2400" dirty="0" smtClean="0"/>
              <a:t>exclure  </a:t>
            </a:r>
            <a:r>
              <a:rPr lang="fr-BE" sz="2400" dirty="0"/>
              <a:t>qu’après avoir procédé, pour </a:t>
            </a:r>
            <a:r>
              <a:rPr lang="fr-BE" sz="2400" dirty="0">
                <a:solidFill>
                  <a:srgbClr val="FF0000"/>
                </a:solidFill>
              </a:rPr>
              <a:t>chaque cas individuel</a:t>
            </a:r>
            <a:r>
              <a:rPr lang="fr-BE" sz="2400" dirty="0"/>
              <a:t>, à une évaluation des faits précis </a:t>
            </a:r>
            <a:r>
              <a:rPr lang="fr-BE" sz="2400" dirty="0" smtClean="0"/>
              <a:t>en vue </a:t>
            </a:r>
            <a:r>
              <a:rPr lang="fr-BE" sz="2400" dirty="0"/>
              <a:t>de déterminer s’il existe des raisons sérieuses de penser que </a:t>
            </a:r>
            <a:r>
              <a:rPr lang="fr-BE" sz="2400" dirty="0">
                <a:solidFill>
                  <a:srgbClr val="FF0000"/>
                </a:solidFill>
              </a:rPr>
              <a:t>les actes commis par </a:t>
            </a:r>
            <a:r>
              <a:rPr lang="fr-BE" sz="2400" dirty="0" smtClean="0">
                <a:solidFill>
                  <a:srgbClr val="FF0000"/>
                </a:solidFill>
              </a:rPr>
              <a:t>l’intéressé</a:t>
            </a:r>
            <a:r>
              <a:rPr lang="fr-BE" sz="2400" dirty="0" smtClean="0"/>
              <a:t>, </a:t>
            </a:r>
            <a:r>
              <a:rPr lang="fr-BE" sz="2400" dirty="0"/>
              <a:t>relèvent de l’un de ces deux cas </a:t>
            </a:r>
            <a:r>
              <a:rPr lang="fr-BE" sz="2400" dirty="0" smtClean="0"/>
              <a:t>d’exclusion,  </a:t>
            </a:r>
            <a:r>
              <a:rPr lang="fr-BE" sz="2400" dirty="0"/>
              <a:t>la </a:t>
            </a:r>
            <a:r>
              <a:rPr lang="fr-BE" sz="2400" dirty="0">
                <a:solidFill>
                  <a:srgbClr val="FF0000"/>
                </a:solidFill>
              </a:rPr>
              <a:t>seule circonstance </a:t>
            </a:r>
            <a:r>
              <a:rPr lang="fr-BE" sz="2400" dirty="0" smtClean="0"/>
              <a:t>qu’il  </a:t>
            </a:r>
            <a:r>
              <a:rPr lang="fr-BE" sz="2400" dirty="0"/>
              <a:t>a appartenu à l’organisation ne </a:t>
            </a:r>
            <a:r>
              <a:rPr lang="fr-BE" sz="2400" dirty="0" smtClean="0"/>
              <a:t>pouvant entraîner l’exclusion automatique ; il faut </a:t>
            </a:r>
            <a:r>
              <a:rPr lang="fr-BE" sz="2400" dirty="0"/>
              <a:t>une évaluation individuelle et complète de faits précis </a:t>
            </a:r>
            <a:r>
              <a:rPr lang="fr-BE" sz="2400" dirty="0" smtClean="0"/>
              <a:t>qui </a:t>
            </a:r>
            <a:r>
              <a:rPr lang="fr-BE" sz="2400" dirty="0"/>
              <a:t>permette d’apprécier s’il y a des raisons sérieuses de penser que, </a:t>
            </a:r>
            <a:r>
              <a:rPr lang="fr-BE" sz="2400" dirty="0">
                <a:solidFill>
                  <a:srgbClr val="FF0000"/>
                </a:solidFill>
              </a:rPr>
              <a:t>dans le cadre </a:t>
            </a:r>
            <a:r>
              <a:rPr lang="fr-BE" sz="2400" dirty="0"/>
              <a:t>de ses activités au sein de cette organisation, </a:t>
            </a:r>
            <a:r>
              <a:rPr lang="fr-BE" sz="2400" dirty="0">
                <a:solidFill>
                  <a:srgbClr val="FF0000"/>
                </a:solidFill>
              </a:rPr>
              <a:t>cette personne a </a:t>
            </a:r>
            <a:r>
              <a:rPr lang="fr-BE" sz="2400" dirty="0" smtClean="0">
                <a:solidFill>
                  <a:srgbClr val="FF0000"/>
                </a:solidFill>
              </a:rPr>
              <a:t>commis </a:t>
            </a:r>
            <a:r>
              <a:rPr lang="fr-BE" sz="2400" dirty="0" smtClean="0"/>
              <a:t>des faits justifiant exclusion;</a:t>
            </a:r>
          </a:p>
          <a:p>
            <a:pPr marL="0" lvl="1"/>
            <a:r>
              <a:rPr lang="fr-BE" sz="2400" dirty="0" smtClean="0"/>
              <a:t> </a:t>
            </a:r>
            <a:endParaRPr lang="fr-BE" sz="2400" dirty="0"/>
          </a:p>
          <a:p>
            <a:pPr marL="0" lvl="1"/>
            <a:endParaRPr lang="fr-BE" sz="1700"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80</a:t>
            </a:fld>
            <a:endParaRPr lang="fr-BE"/>
          </a:p>
        </p:txBody>
      </p:sp>
    </p:spTree>
    <p:extLst>
      <p:ext uri="{BB962C8B-B14F-4D97-AF65-F5344CB8AC3E}">
        <p14:creationId xmlns:p14="http://schemas.microsoft.com/office/powerpoint/2010/main" val="285222087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 L’exclusion –DIRECTIVE 2004/83</a:t>
            </a:r>
            <a:r>
              <a:rPr lang="fr-BE" baseline="0" dirty="0" smtClean="0"/>
              <a:t>   </a:t>
            </a:r>
            <a:r>
              <a:rPr lang="fr-BE" dirty="0" smtClean="0"/>
              <a:t>(6)</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a:t>
            </a:r>
            <a:r>
              <a:rPr lang="en-GB" sz="10400" b="1" dirty="0" smtClean="0"/>
              <a:t> </a:t>
            </a:r>
            <a:r>
              <a:rPr lang="en-GB" sz="10400" b="1" dirty="0"/>
              <a:t>(GC), </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4324261"/>
          </a:xfrm>
          <a:prstGeom prst="rect">
            <a:avLst/>
          </a:prstGeom>
          <a:noFill/>
        </p:spPr>
        <p:txBody>
          <a:bodyPr wrap="square" rtlCol="0">
            <a:spAutoFit/>
          </a:bodyPr>
          <a:lstStyle/>
          <a:p>
            <a:pPr lvl="1" indent="-457200">
              <a:buFont typeface="+mj-lt"/>
              <a:buAutoNum type="arabicPeriod" startAt="4"/>
            </a:pPr>
            <a:endParaRPr lang="fr-BE" sz="2400" dirty="0" smtClean="0"/>
          </a:p>
          <a:p>
            <a:pPr lvl="1" indent="-457200" algn="just">
              <a:buFont typeface="+mj-lt"/>
              <a:buAutoNum type="arabicPeriod" startAt="4"/>
            </a:pPr>
            <a:r>
              <a:rPr lang="fr-BE" sz="2400" dirty="0" smtClean="0"/>
              <a:t>la </a:t>
            </a:r>
            <a:r>
              <a:rPr lang="fr-BE" sz="2400" dirty="0">
                <a:solidFill>
                  <a:srgbClr val="FF0000"/>
                </a:solidFill>
              </a:rPr>
              <a:t>responsabilité de la personne concernée </a:t>
            </a:r>
            <a:r>
              <a:rPr lang="fr-BE" sz="2400" dirty="0"/>
              <a:t>doit, par ailleurs, être appréciée au regard de critères tant </a:t>
            </a:r>
            <a:r>
              <a:rPr lang="fr-BE" sz="2400" dirty="0">
                <a:solidFill>
                  <a:srgbClr val="FF0000"/>
                </a:solidFill>
              </a:rPr>
              <a:t>objectifs</a:t>
            </a:r>
            <a:r>
              <a:rPr lang="fr-BE" sz="2400" dirty="0"/>
              <a:t> (rôle effectivement joué par la personne concernée dans la perpétration des actes </a:t>
            </a:r>
            <a:r>
              <a:rPr lang="fr-BE" sz="2400" dirty="0" smtClean="0"/>
              <a:t>incriminés, </a:t>
            </a:r>
            <a:r>
              <a:rPr lang="fr-BE" sz="2400" dirty="0"/>
              <a:t>position occupée au sein de </a:t>
            </a:r>
            <a:r>
              <a:rPr lang="fr-BE" sz="2400" dirty="0" smtClean="0"/>
              <a:t>l’organisation, </a:t>
            </a:r>
            <a:r>
              <a:rPr lang="fr-BE" sz="2400" dirty="0"/>
              <a:t>degré de connaissance que la personne avait ou était censée avoir des activités de l’organisation</a:t>
            </a:r>
            <a:r>
              <a:rPr lang="fr-BE" sz="2400" dirty="0" smtClean="0"/>
              <a:t>), </a:t>
            </a:r>
            <a:r>
              <a:rPr lang="fr-BE" sz="2400" dirty="0"/>
              <a:t>que </a:t>
            </a:r>
            <a:r>
              <a:rPr lang="fr-BE" sz="2400" dirty="0">
                <a:solidFill>
                  <a:srgbClr val="FF0000"/>
                </a:solidFill>
              </a:rPr>
              <a:t>subjectifs</a:t>
            </a:r>
            <a:r>
              <a:rPr lang="fr-BE" sz="2400" dirty="0"/>
              <a:t> </a:t>
            </a:r>
            <a:r>
              <a:rPr lang="fr-BE" sz="2400" dirty="0" smtClean="0"/>
              <a:t>(éventuelles </a:t>
            </a:r>
            <a:r>
              <a:rPr lang="fr-BE" sz="2400" dirty="0"/>
              <a:t>pressions auxquelles la personne aurait été soumise; autres facteurs susceptibles d’influencer son comportement</a:t>
            </a:r>
            <a:r>
              <a:rPr lang="fr-BE" sz="2400" dirty="0" smtClean="0"/>
              <a:t>);</a:t>
            </a:r>
            <a:endParaRPr lang="fr-BE" sz="2400" dirty="0"/>
          </a:p>
          <a:p>
            <a:pPr marL="0" lvl="1"/>
            <a:endParaRPr lang="fr-BE" sz="1700"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81</a:t>
            </a:fld>
            <a:endParaRPr lang="fr-BE"/>
          </a:p>
        </p:txBody>
      </p:sp>
    </p:spTree>
    <p:extLst>
      <p:ext uri="{BB962C8B-B14F-4D97-AF65-F5344CB8AC3E}">
        <p14:creationId xmlns:p14="http://schemas.microsoft.com/office/powerpoint/2010/main" val="410118864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4.L’exclusion –DIRECTIVE 2004/83</a:t>
            </a:r>
            <a:r>
              <a:rPr lang="fr-BE" baseline="0" dirty="0" smtClean="0"/>
              <a:t>   </a:t>
            </a:r>
            <a:r>
              <a:rPr lang="fr-BE" dirty="0" smtClean="0"/>
              <a:t>(7)</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 </a:t>
            </a:r>
            <a:r>
              <a:rPr lang="en-GB" sz="10400" b="1" dirty="0" smtClean="0"/>
              <a:t>(</a:t>
            </a:r>
            <a:r>
              <a:rPr lang="en-GB" sz="10400" b="1" dirty="0"/>
              <a:t>GC), </a:t>
            </a:r>
            <a:r>
              <a:rPr lang="sv-SE" sz="10400" b="1" dirty="0" smtClean="0"/>
              <a:t> 9 novembre 2010</a:t>
            </a:r>
            <a:r>
              <a:rPr lang="en-GB" sz="10400" b="1" dirty="0" smtClean="0"/>
              <a:t>, </a:t>
            </a:r>
            <a:r>
              <a:rPr lang="en-GB" sz="10400" b="1" dirty="0"/>
              <a:t>C-57/09 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395536" y="2636912"/>
            <a:ext cx="8280920" cy="3693319"/>
          </a:xfrm>
          <a:prstGeom prst="rect">
            <a:avLst/>
          </a:prstGeom>
          <a:noFill/>
        </p:spPr>
        <p:txBody>
          <a:bodyPr wrap="square" rtlCol="0">
            <a:spAutoFit/>
          </a:bodyPr>
          <a:lstStyle/>
          <a:p>
            <a:pPr marL="0" lvl="1"/>
            <a:endParaRPr lang="fr-BE" sz="2400" dirty="0" smtClean="0"/>
          </a:p>
          <a:p>
            <a:pPr lvl="1" indent="-457200" algn="just">
              <a:buFont typeface="+mj-lt"/>
              <a:buAutoNum type="arabicPeriod" startAt="5"/>
            </a:pPr>
            <a:r>
              <a:rPr lang="fr-BE" sz="2400" dirty="0" smtClean="0"/>
              <a:t>les clauses </a:t>
            </a:r>
            <a:r>
              <a:rPr lang="fr-BE" sz="2400" dirty="0"/>
              <a:t>d’exclusion </a:t>
            </a:r>
            <a:r>
              <a:rPr lang="fr-BE" sz="2400" dirty="0" smtClean="0"/>
              <a:t>de  l’article 12.2 </a:t>
            </a:r>
            <a:r>
              <a:rPr lang="fr-BE" sz="2400" dirty="0"/>
              <a:t>b) et c</a:t>
            </a:r>
            <a:r>
              <a:rPr lang="fr-BE" sz="2400" dirty="0" smtClean="0"/>
              <a:t>) </a:t>
            </a:r>
            <a:r>
              <a:rPr lang="fr-BE" sz="2400" dirty="0"/>
              <a:t>visent à sanctionner des actes </a:t>
            </a:r>
            <a:r>
              <a:rPr lang="fr-BE" sz="2400" dirty="0" smtClean="0"/>
              <a:t>commis </a:t>
            </a:r>
            <a:r>
              <a:rPr lang="fr-BE" sz="2400" dirty="0">
                <a:solidFill>
                  <a:srgbClr val="FF0000"/>
                </a:solidFill>
              </a:rPr>
              <a:t>dans le passé </a:t>
            </a:r>
            <a:r>
              <a:rPr lang="fr-BE" sz="2400" dirty="0" smtClean="0"/>
              <a:t>et </a:t>
            </a:r>
            <a:r>
              <a:rPr lang="fr-BE" sz="2400" dirty="0"/>
              <a:t>ont été instituées dans le but d’exclure du statut de refugié les personnes jugées </a:t>
            </a:r>
            <a:r>
              <a:rPr lang="fr-BE" sz="2400" dirty="0">
                <a:solidFill>
                  <a:srgbClr val="FF0000"/>
                </a:solidFill>
              </a:rPr>
              <a:t>indignes</a:t>
            </a:r>
            <a:r>
              <a:rPr lang="fr-BE" sz="2400" dirty="0"/>
              <a:t> de  </a:t>
            </a:r>
            <a:r>
              <a:rPr lang="fr-BE" sz="2400" dirty="0" smtClean="0"/>
              <a:t>cette  protection et </a:t>
            </a:r>
            <a:r>
              <a:rPr lang="fr-BE" sz="2400" dirty="0"/>
              <a:t>d’éviter que l’octroi de ce statut permette à des auteurs de certains crimes graves </a:t>
            </a:r>
            <a:r>
              <a:rPr lang="fr-BE" sz="2400" dirty="0">
                <a:solidFill>
                  <a:srgbClr val="FF0000"/>
                </a:solidFill>
              </a:rPr>
              <a:t>d’échapper à une responsabilité </a:t>
            </a:r>
            <a:r>
              <a:rPr lang="fr-BE" sz="2400" dirty="0" smtClean="0">
                <a:solidFill>
                  <a:srgbClr val="FF0000"/>
                </a:solidFill>
              </a:rPr>
              <a:t>pénale</a:t>
            </a:r>
            <a:r>
              <a:rPr lang="fr-BE" sz="2400" dirty="0"/>
              <a:t> </a:t>
            </a:r>
            <a:r>
              <a:rPr lang="fr-BE" sz="2400" dirty="0" smtClean="0"/>
              <a:t>; en </a:t>
            </a:r>
            <a:r>
              <a:rPr lang="fr-BE" sz="2400" dirty="0"/>
              <a:t>conséquence, l’exclusion du </a:t>
            </a:r>
            <a:r>
              <a:rPr lang="fr-BE" sz="2400" dirty="0" smtClean="0">
                <a:solidFill>
                  <a:srgbClr val="FF0000"/>
                </a:solidFill>
              </a:rPr>
              <a:t>n</a:t>
            </a:r>
            <a:r>
              <a:rPr lang="fr-BE" sz="2400" dirty="0" smtClean="0"/>
              <a:t>’est </a:t>
            </a:r>
            <a:r>
              <a:rPr lang="fr-BE" sz="2400" dirty="0">
                <a:solidFill>
                  <a:srgbClr val="FF0000"/>
                </a:solidFill>
              </a:rPr>
              <a:t>pas</a:t>
            </a:r>
            <a:r>
              <a:rPr lang="fr-BE" sz="2400" dirty="0"/>
              <a:t> subordonnée au fait que la personne concernée représente un </a:t>
            </a:r>
            <a:r>
              <a:rPr lang="fr-BE" sz="2400" dirty="0">
                <a:solidFill>
                  <a:srgbClr val="FF0000"/>
                </a:solidFill>
              </a:rPr>
              <a:t>danger </a:t>
            </a:r>
            <a:r>
              <a:rPr lang="fr-BE" sz="2400" dirty="0" smtClean="0">
                <a:solidFill>
                  <a:srgbClr val="FF0000"/>
                </a:solidFill>
              </a:rPr>
              <a:t>actuel</a:t>
            </a:r>
            <a:r>
              <a:rPr lang="fr-BE" sz="2400" dirty="0" smtClean="0"/>
              <a:t>;</a:t>
            </a:r>
            <a:endParaRPr lang="fr-BE" sz="1700"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82</a:t>
            </a:fld>
            <a:endParaRPr lang="fr-BE"/>
          </a:p>
        </p:txBody>
      </p:sp>
    </p:spTree>
    <p:extLst>
      <p:ext uri="{BB962C8B-B14F-4D97-AF65-F5344CB8AC3E}">
        <p14:creationId xmlns:p14="http://schemas.microsoft.com/office/powerpoint/2010/main" val="196881326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4.L’exclusion –DIRECTIVE 2004/83</a:t>
            </a:r>
            <a:r>
              <a:rPr lang="fr-BE" baseline="0" dirty="0" smtClean="0"/>
              <a:t>   </a:t>
            </a:r>
            <a:r>
              <a:rPr lang="fr-BE" dirty="0" smtClean="0"/>
              <a:t>(8)</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 </a:t>
            </a:r>
            <a:r>
              <a:rPr lang="en-GB" sz="10400" b="1" dirty="0" smtClean="0"/>
              <a:t>(</a:t>
            </a:r>
            <a:r>
              <a:rPr lang="en-GB" sz="10400" b="1" dirty="0"/>
              <a:t>GC), </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4154984"/>
          </a:xfrm>
          <a:prstGeom prst="rect">
            <a:avLst/>
          </a:prstGeom>
          <a:noFill/>
        </p:spPr>
        <p:txBody>
          <a:bodyPr wrap="square" rtlCol="0">
            <a:spAutoFit/>
          </a:bodyPr>
          <a:lstStyle/>
          <a:p>
            <a:pPr marL="342900" indent="-342900" algn="just">
              <a:buFont typeface="+mj-lt"/>
              <a:buAutoNum type="arabicPeriod" startAt="6"/>
            </a:pPr>
            <a:r>
              <a:rPr lang="fr-BE" sz="2400" dirty="0" smtClean="0"/>
              <a:t>l’autorité ne doit </a:t>
            </a:r>
            <a:r>
              <a:rPr lang="fr-BE" sz="2400" dirty="0" smtClean="0">
                <a:solidFill>
                  <a:srgbClr val="FF0000"/>
                </a:solidFill>
              </a:rPr>
              <a:t>pas</a:t>
            </a:r>
            <a:r>
              <a:rPr lang="fr-BE" sz="2400" dirty="0" smtClean="0"/>
              <a:t> réaliser un examen de </a:t>
            </a:r>
            <a:r>
              <a:rPr lang="fr-BE" sz="2400" dirty="0" smtClean="0">
                <a:solidFill>
                  <a:srgbClr val="FF0000"/>
                </a:solidFill>
              </a:rPr>
              <a:t>proportionnalité</a:t>
            </a:r>
            <a:r>
              <a:rPr lang="fr-BE" sz="2400" dirty="0" smtClean="0"/>
              <a:t> avant d’exclure,  car </a:t>
            </a:r>
            <a:r>
              <a:rPr lang="fr-BE" sz="2400" dirty="0"/>
              <a:t>dans le cadre de son appréciation de la gravité des actes commis et de la responsabilité individuelle de l’intéressé, </a:t>
            </a:r>
            <a:r>
              <a:rPr lang="fr-BE" sz="2400" dirty="0" smtClean="0"/>
              <a:t> elle a déjà pris </a:t>
            </a:r>
            <a:r>
              <a:rPr lang="fr-BE" sz="2400" dirty="0"/>
              <a:t>en compte toutes les circonstances caractérisant ces actes et la situation de la </a:t>
            </a:r>
            <a:r>
              <a:rPr lang="fr-BE" sz="2400" dirty="0" smtClean="0"/>
              <a:t>personne;</a:t>
            </a:r>
          </a:p>
          <a:p>
            <a:pPr marL="342900" indent="-342900" algn="just">
              <a:buFont typeface="+mj-lt"/>
              <a:buAutoNum type="arabicPeriod" startAt="6"/>
            </a:pPr>
            <a:r>
              <a:rPr lang="fr-BE" sz="2400" dirty="0" smtClean="0"/>
              <a:t>l’exclusion </a:t>
            </a:r>
            <a:r>
              <a:rPr lang="fr-BE" sz="2400" dirty="0"/>
              <a:t>du statut de réfugié  n’implique </a:t>
            </a:r>
            <a:r>
              <a:rPr lang="fr-BE" sz="2400" dirty="0">
                <a:solidFill>
                  <a:srgbClr val="FF0000"/>
                </a:solidFill>
              </a:rPr>
              <a:t>pas  prise de position</a:t>
            </a:r>
            <a:r>
              <a:rPr lang="fr-BE" sz="2400" dirty="0"/>
              <a:t> à l’égard de la question </a:t>
            </a:r>
            <a:r>
              <a:rPr lang="fr-BE" sz="2400" dirty="0">
                <a:solidFill>
                  <a:srgbClr val="FF0000"/>
                </a:solidFill>
              </a:rPr>
              <a:t>distincte</a:t>
            </a:r>
            <a:r>
              <a:rPr lang="fr-BE" sz="2400" dirty="0"/>
              <a:t> de savoir si </a:t>
            </a:r>
            <a:r>
              <a:rPr lang="fr-BE" sz="2400" dirty="0" smtClean="0"/>
              <a:t>le demandeur exclu </a:t>
            </a:r>
            <a:r>
              <a:rPr lang="fr-BE" sz="2400" dirty="0">
                <a:solidFill>
                  <a:srgbClr val="FF0000"/>
                </a:solidFill>
              </a:rPr>
              <a:t>peut </a:t>
            </a:r>
            <a:r>
              <a:rPr lang="fr-BE" sz="2400" dirty="0" smtClean="0">
                <a:solidFill>
                  <a:srgbClr val="FF0000"/>
                </a:solidFill>
              </a:rPr>
              <a:t>ou non être </a:t>
            </a:r>
            <a:r>
              <a:rPr lang="fr-BE" sz="2400" dirty="0">
                <a:solidFill>
                  <a:srgbClr val="FF0000"/>
                </a:solidFill>
              </a:rPr>
              <a:t>éloignée </a:t>
            </a:r>
            <a:r>
              <a:rPr lang="fr-BE" sz="2400" dirty="0"/>
              <a:t>conformément au </a:t>
            </a:r>
            <a:r>
              <a:rPr lang="fr-BE" sz="2400" dirty="0" smtClean="0"/>
              <a:t>droit international;</a:t>
            </a:r>
            <a:endParaRPr lang="fr-BE" sz="2400" dirty="0"/>
          </a:p>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83</a:t>
            </a:fld>
            <a:endParaRPr lang="fr-BE"/>
          </a:p>
        </p:txBody>
      </p:sp>
    </p:spTree>
    <p:extLst>
      <p:ext uri="{BB962C8B-B14F-4D97-AF65-F5344CB8AC3E}">
        <p14:creationId xmlns:p14="http://schemas.microsoft.com/office/powerpoint/2010/main" val="351671940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 L’exclusion –DIRECTIVE 2004/83</a:t>
            </a:r>
            <a:r>
              <a:rPr lang="fr-BE" baseline="0" dirty="0" smtClean="0"/>
              <a:t>   </a:t>
            </a:r>
            <a:r>
              <a:rPr lang="fr-BE" dirty="0" smtClean="0"/>
              <a:t>(9)</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a:t>
            </a:r>
            <a:r>
              <a:rPr lang="en-GB" sz="10400" b="1" dirty="0" smtClean="0"/>
              <a:t> </a:t>
            </a:r>
            <a:r>
              <a:rPr lang="en-GB" sz="10400" b="1" dirty="0"/>
              <a:t>(GC), </a:t>
            </a:r>
            <a:r>
              <a:rPr lang="sv-SE" sz="10400" b="1" dirty="0" smtClean="0"/>
              <a:t> 9 novembre 2010</a:t>
            </a:r>
            <a:r>
              <a:rPr lang="en-GB" sz="10400" b="1" dirty="0" smtClean="0"/>
              <a:t>, </a:t>
            </a:r>
            <a:r>
              <a:rPr lang="en-GB" sz="10400" b="1" dirty="0"/>
              <a:t>C-57/09 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3416320"/>
          </a:xfrm>
          <a:prstGeom prst="rect">
            <a:avLst/>
          </a:prstGeom>
          <a:noFill/>
        </p:spPr>
        <p:txBody>
          <a:bodyPr wrap="square" rtlCol="0">
            <a:spAutoFit/>
          </a:bodyPr>
          <a:lstStyle/>
          <a:p>
            <a:pPr marL="342900" indent="-342900">
              <a:buFont typeface="+mj-lt"/>
              <a:buAutoNum type="arabicPeriod" startAt="6"/>
            </a:pPr>
            <a:endParaRPr lang="fr-BE" sz="2400" dirty="0" smtClean="0"/>
          </a:p>
          <a:p>
            <a:pPr marL="457200" indent="-457200" algn="just">
              <a:buFont typeface="+mj-lt"/>
              <a:buAutoNum type="arabicPeriod" startAt="8"/>
            </a:pPr>
            <a:r>
              <a:rPr lang="fr-BE" sz="2400" dirty="0" smtClean="0"/>
              <a:t>les </a:t>
            </a:r>
            <a:r>
              <a:rPr lang="fr-BE" sz="2400" dirty="0"/>
              <a:t>États membres </a:t>
            </a:r>
            <a:r>
              <a:rPr lang="fr-BE" sz="2400" dirty="0">
                <a:solidFill>
                  <a:srgbClr val="FF0000"/>
                </a:solidFill>
              </a:rPr>
              <a:t>peuvent </a:t>
            </a:r>
            <a:r>
              <a:rPr lang="fr-BE" sz="2400" dirty="0"/>
              <a:t>reconnaître un droit d’asile au titre de leur </a:t>
            </a:r>
            <a:r>
              <a:rPr lang="fr-BE" sz="2400" dirty="0">
                <a:solidFill>
                  <a:srgbClr val="FF0000"/>
                </a:solidFill>
              </a:rPr>
              <a:t>droit national </a:t>
            </a:r>
            <a:r>
              <a:rPr lang="fr-BE" sz="2400" dirty="0" smtClean="0">
                <a:solidFill>
                  <a:srgbClr val="FF0000"/>
                </a:solidFill>
              </a:rPr>
              <a:t> </a:t>
            </a:r>
            <a:r>
              <a:rPr lang="fr-BE" sz="2400" dirty="0" smtClean="0"/>
              <a:t>à titre discrétionnaire ou humanitaire</a:t>
            </a:r>
            <a:r>
              <a:rPr lang="fr-BE" sz="2400" dirty="0" smtClean="0">
                <a:solidFill>
                  <a:srgbClr val="FF0000"/>
                </a:solidFill>
              </a:rPr>
              <a:t> </a:t>
            </a:r>
            <a:r>
              <a:rPr lang="fr-BE" sz="2400" dirty="0" smtClean="0"/>
              <a:t>à </a:t>
            </a:r>
            <a:r>
              <a:rPr lang="fr-BE" sz="2400" dirty="0"/>
              <a:t>une personne exclue du statut de </a:t>
            </a:r>
            <a:r>
              <a:rPr lang="fr-BE" sz="2400" dirty="0" smtClean="0"/>
              <a:t>réfugié exposée à un risque en cas de retour,  mais pour </a:t>
            </a:r>
            <a:r>
              <a:rPr lang="fr-BE" sz="2400" dirty="0"/>
              <a:t>autant </a:t>
            </a:r>
            <a:r>
              <a:rPr lang="fr-BE" sz="2400" dirty="0" smtClean="0"/>
              <a:t>seulement que </a:t>
            </a:r>
            <a:r>
              <a:rPr lang="fr-BE" sz="2400" dirty="0"/>
              <a:t>cet </a:t>
            </a:r>
            <a:r>
              <a:rPr lang="fr-BE" sz="2400" dirty="0">
                <a:solidFill>
                  <a:srgbClr val="FF0000"/>
                </a:solidFill>
              </a:rPr>
              <a:t>autre type de protection </a:t>
            </a:r>
            <a:r>
              <a:rPr lang="fr-BE" sz="2400" dirty="0"/>
              <a:t>ne comporte </a:t>
            </a:r>
            <a:r>
              <a:rPr lang="fr-BE" sz="2400" dirty="0">
                <a:solidFill>
                  <a:srgbClr val="FF0000"/>
                </a:solidFill>
              </a:rPr>
              <a:t>pas de risque </a:t>
            </a:r>
            <a:r>
              <a:rPr lang="fr-BE" sz="2400" dirty="0" smtClean="0">
                <a:solidFill>
                  <a:srgbClr val="FF0000"/>
                </a:solidFill>
              </a:rPr>
              <a:t>de confusion </a:t>
            </a:r>
            <a:r>
              <a:rPr lang="fr-BE" sz="2400" dirty="0"/>
              <a:t>avec </a:t>
            </a:r>
            <a:r>
              <a:rPr lang="fr-BE" sz="2400" dirty="0" smtClean="0"/>
              <a:t>les </a:t>
            </a:r>
            <a:r>
              <a:rPr lang="fr-BE" sz="2400" dirty="0"/>
              <a:t>statut de </a:t>
            </a:r>
            <a:r>
              <a:rPr lang="fr-BE" sz="2400" dirty="0" smtClean="0"/>
              <a:t>protection internationale  </a:t>
            </a:r>
            <a:r>
              <a:rPr lang="fr-BE" sz="2400" dirty="0"/>
              <a:t>au sens de la </a:t>
            </a:r>
            <a:r>
              <a:rPr lang="fr-BE" sz="2400" dirty="0" smtClean="0"/>
              <a:t>directive 2004/83.</a:t>
            </a:r>
            <a:endParaRPr lang="fr-BE" sz="2400" dirty="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84</a:t>
            </a:fld>
            <a:endParaRPr lang="fr-BE"/>
          </a:p>
        </p:txBody>
      </p:sp>
    </p:spTree>
    <p:extLst>
      <p:ext uri="{BB962C8B-B14F-4D97-AF65-F5344CB8AC3E}">
        <p14:creationId xmlns:p14="http://schemas.microsoft.com/office/powerpoint/2010/main" val="402080421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  (10)</a:t>
            </a:r>
            <a:endParaRPr lang="fr-BE" sz="3200" dirty="0"/>
          </a:p>
        </p:txBody>
      </p:sp>
      <p:sp>
        <p:nvSpPr>
          <p:cNvPr id="3" name="Espace réservé du contenu 2"/>
          <p:cNvSpPr>
            <a:spLocks noGrp="1"/>
          </p:cNvSpPr>
          <p:nvPr>
            <p:ph idx="1"/>
          </p:nvPr>
        </p:nvSpPr>
        <p:spPr>
          <a:xfrm>
            <a:off x="457200" y="1988840"/>
            <a:ext cx="8579296" cy="4680520"/>
          </a:xfrm>
        </p:spPr>
        <p:txBody>
          <a:bodyPr>
            <a:normAutofit/>
          </a:bodyPr>
          <a:lstStyle/>
          <a:p>
            <a:pPr marL="0" indent="0">
              <a:buNone/>
            </a:pPr>
            <a:r>
              <a:rPr lang="en-GB" sz="2600" b="1" dirty="0"/>
              <a:t>CJUE (GC), 17 </a:t>
            </a:r>
            <a:r>
              <a:rPr lang="en-GB" sz="2600" b="1" dirty="0" err="1"/>
              <a:t>juin</a:t>
            </a:r>
            <a:r>
              <a:rPr lang="en-GB" sz="2600" b="1" dirty="0"/>
              <a:t> 2010, C-31/09, </a:t>
            </a:r>
            <a:r>
              <a:rPr lang="en-GB" sz="2600" b="1" i="1" dirty="0" err="1"/>
              <a:t>Bolbol</a:t>
            </a:r>
            <a:r>
              <a:rPr lang="en-GB" sz="2600" b="1" i="1" dirty="0"/>
              <a:t> </a:t>
            </a:r>
            <a:r>
              <a:rPr lang="en-GB" sz="2600" b="1" i="1" dirty="0" err="1" smtClean="0"/>
              <a:t>Nawras</a:t>
            </a:r>
            <a:endParaRPr lang="en-GB" sz="2600" b="1" i="1" dirty="0" smtClean="0"/>
          </a:p>
          <a:p>
            <a:pPr marL="0" indent="0">
              <a:buNone/>
            </a:pPr>
            <a:r>
              <a:rPr lang="sv-SE" sz="2600" b="1" dirty="0" smtClean="0"/>
              <a:t>CJUE, 19 décembre 2012, C-364/11 , </a:t>
            </a:r>
            <a:r>
              <a:rPr lang="sv-SE" sz="2600" b="1" i="1" dirty="0"/>
              <a:t>Abed El Karem El Kott </a:t>
            </a:r>
            <a:r>
              <a:rPr lang="sv-SE" sz="2600" b="1" i="1" dirty="0" smtClean="0"/>
              <a:t> </a:t>
            </a:r>
            <a:endParaRPr lang="fr-BE" sz="2600" b="1" i="1" dirty="0"/>
          </a:p>
          <a:p>
            <a:pPr marL="0" indent="0">
              <a:buNone/>
            </a:pPr>
            <a:endParaRPr lang="fr-BE" sz="2400" b="1" dirty="0" smtClean="0"/>
          </a:p>
          <a:p>
            <a:pPr marL="0" indent="0">
              <a:buNone/>
            </a:pPr>
            <a:r>
              <a:rPr lang="fr-BE" sz="2400" b="1" dirty="0" smtClean="0"/>
              <a:t>Article 12.1 </a:t>
            </a:r>
            <a:r>
              <a:rPr lang="fr-BE" sz="2400" dirty="0" smtClean="0"/>
              <a:t>(</a:t>
            </a:r>
            <a:r>
              <a:rPr lang="fr-BE" sz="2400" i="1" dirty="0" smtClean="0"/>
              <a:t>cfr</a:t>
            </a:r>
            <a:r>
              <a:rPr lang="fr-BE" sz="2400" dirty="0" smtClean="0"/>
              <a:t> article </a:t>
            </a:r>
            <a:r>
              <a:rPr lang="fr-BE" sz="2400" dirty="0" smtClean="0">
                <a:solidFill>
                  <a:srgbClr val="FF0000"/>
                </a:solidFill>
              </a:rPr>
              <a:t>1, D </a:t>
            </a:r>
            <a:r>
              <a:rPr lang="fr-BE" sz="2400" dirty="0" smtClean="0"/>
              <a:t>de la Convention de Genève de 1951- </a:t>
            </a:r>
            <a:r>
              <a:rPr lang="fr-BE" sz="2400" dirty="0" smtClean="0">
                <a:solidFill>
                  <a:srgbClr val="FF0000"/>
                </a:solidFill>
              </a:rPr>
              <a:t>exclusion du statut de réfugié si autre protection</a:t>
            </a:r>
            <a:r>
              <a:rPr lang="fr-BE" sz="2400" dirty="0" smtClean="0"/>
              <a:t> - UNRWA-Palestiniens):</a:t>
            </a:r>
            <a:endParaRPr lang="fr-BE" sz="2400" i="1" dirty="0" smtClean="0"/>
          </a:p>
          <a:p>
            <a:pPr marL="0" indent="0">
              <a:buNone/>
            </a:pPr>
            <a:endParaRPr lang="fr-BE" sz="2400"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85</a:t>
            </a:fld>
            <a:endParaRPr lang="fr-BE"/>
          </a:p>
        </p:txBody>
      </p:sp>
    </p:spTree>
    <p:extLst>
      <p:ext uri="{BB962C8B-B14F-4D97-AF65-F5344CB8AC3E}">
        <p14:creationId xmlns:p14="http://schemas.microsoft.com/office/powerpoint/2010/main" val="274282877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a:t>
            </a:r>
            <a:r>
              <a:rPr lang="fr-BE" sz="3200" baseline="0" dirty="0" smtClean="0"/>
              <a:t>   </a:t>
            </a:r>
            <a:r>
              <a:rPr lang="fr-BE" sz="3200" dirty="0" smtClean="0"/>
              <a:t>(11)</a:t>
            </a:r>
            <a:endParaRPr lang="fr-BE" sz="3200" dirty="0"/>
          </a:p>
        </p:txBody>
      </p:sp>
      <p:sp>
        <p:nvSpPr>
          <p:cNvPr id="3" name="Espace réservé du contenu 2"/>
          <p:cNvSpPr>
            <a:spLocks noGrp="1"/>
          </p:cNvSpPr>
          <p:nvPr>
            <p:ph idx="1"/>
          </p:nvPr>
        </p:nvSpPr>
        <p:spPr>
          <a:xfrm>
            <a:off x="457200" y="1988840"/>
            <a:ext cx="8435280" cy="4248472"/>
          </a:xfrm>
        </p:spPr>
        <p:txBody>
          <a:bodyPr>
            <a:normAutofit fontScale="25000" lnSpcReduction="20000"/>
          </a:bodyPr>
          <a:lstStyle/>
          <a:p>
            <a:pPr marL="0" indent="0">
              <a:buNone/>
            </a:pPr>
            <a:r>
              <a:rPr lang="en-GB" sz="10400" b="1" dirty="0"/>
              <a:t>CJUE (GC), 17 </a:t>
            </a:r>
            <a:r>
              <a:rPr lang="en-GB" sz="10400" b="1" dirty="0" err="1"/>
              <a:t>juin</a:t>
            </a:r>
            <a:r>
              <a:rPr lang="en-GB" sz="10400" b="1" dirty="0"/>
              <a:t> 2010, C-31/09, </a:t>
            </a:r>
            <a:r>
              <a:rPr lang="en-GB" sz="10400" b="1" i="1" dirty="0" err="1"/>
              <a:t>Bolbol</a:t>
            </a:r>
            <a:r>
              <a:rPr lang="en-GB" sz="10400" b="1" i="1" dirty="0"/>
              <a:t> </a:t>
            </a:r>
            <a:r>
              <a:rPr lang="en-GB" sz="10400" b="1" i="1" dirty="0" err="1" smtClean="0"/>
              <a:t>Nawras</a:t>
            </a:r>
            <a:endParaRPr lang="en-GB" sz="10400" b="1" i="1" dirty="0" smtClean="0"/>
          </a:p>
          <a:p>
            <a:pPr marL="0" indent="0">
              <a:buNone/>
            </a:pPr>
            <a:r>
              <a:rPr lang="sv-SE" sz="10400" b="1" dirty="0" smtClean="0"/>
              <a:t>CJUE, 19 décembre 2012, C-364/11, </a:t>
            </a:r>
            <a:r>
              <a:rPr lang="sv-SE" sz="10400" b="1" i="1" dirty="0"/>
              <a:t>Abed El Karem El Kott </a:t>
            </a:r>
            <a:r>
              <a:rPr lang="sv-SE" sz="10400" b="1" i="1" dirty="0" smtClean="0"/>
              <a:t> </a:t>
            </a:r>
            <a:endParaRPr lang="fr-BE" sz="10400" b="1" i="1" dirty="0"/>
          </a:p>
          <a:p>
            <a:pPr marL="0" indent="0">
              <a:buNone/>
            </a:pPr>
            <a:endParaRPr lang="fr-BE" sz="3800" i="1" dirty="0"/>
          </a:p>
          <a:p>
            <a:pPr marL="0" indent="0" algn="just">
              <a:buNone/>
            </a:pPr>
            <a:r>
              <a:rPr lang="fr-BE" sz="9600" i="1" dirty="0" smtClean="0"/>
              <a:t>«</a:t>
            </a:r>
            <a:r>
              <a:rPr lang="fr-BE" sz="9600" i="1" dirty="0"/>
              <a:t> Tout ressortissant d'un pays tiers ou apatride </a:t>
            </a:r>
            <a:r>
              <a:rPr lang="fr-BE" sz="9600" i="1" dirty="0">
                <a:solidFill>
                  <a:srgbClr val="FF0000"/>
                </a:solidFill>
              </a:rPr>
              <a:t>est exclu </a:t>
            </a:r>
            <a:r>
              <a:rPr lang="fr-BE" sz="9600" i="1" dirty="0"/>
              <a:t>du statut de réfugié:</a:t>
            </a:r>
          </a:p>
          <a:p>
            <a:pPr marL="0" indent="0" algn="just">
              <a:buNone/>
            </a:pPr>
            <a:r>
              <a:rPr lang="fr-BE" sz="9600" i="1" dirty="0"/>
              <a:t>[…]</a:t>
            </a:r>
          </a:p>
          <a:p>
            <a:pPr marL="0" indent="0" algn="just">
              <a:buNone/>
            </a:pPr>
            <a:r>
              <a:rPr lang="fr-BE" sz="9600" i="1" dirty="0"/>
              <a:t>a) </a:t>
            </a:r>
            <a:r>
              <a:rPr lang="fr-BE" sz="9600" i="1" dirty="0">
                <a:solidFill>
                  <a:srgbClr val="FF0000"/>
                </a:solidFill>
              </a:rPr>
              <a:t>lorsqu'il relève </a:t>
            </a:r>
            <a:r>
              <a:rPr lang="fr-BE" sz="9600" i="1" dirty="0"/>
              <a:t>de l'article 1er, section D, de la convention de Genève, concernant la </a:t>
            </a:r>
            <a:r>
              <a:rPr lang="fr-BE" sz="9600" i="1" dirty="0">
                <a:solidFill>
                  <a:srgbClr val="FF0000"/>
                </a:solidFill>
              </a:rPr>
              <a:t>protection ou l'assistance de la part d'un organisme ou d'une institution des Nations unies </a:t>
            </a:r>
            <a:r>
              <a:rPr lang="fr-BE" sz="9600" i="1" dirty="0"/>
              <a:t>autre que le UNHCR. </a:t>
            </a:r>
            <a:r>
              <a:rPr lang="fr-BE" sz="9600" i="1" dirty="0" smtClean="0"/>
              <a:t>Si cette protection </a:t>
            </a:r>
            <a:r>
              <a:rPr lang="fr-BE" sz="9600" i="1" dirty="0"/>
              <a:t>ou cette assistance </a:t>
            </a:r>
            <a:r>
              <a:rPr lang="fr-BE" sz="9600" i="1" dirty="0">
                <a:solidFill>
                  <a:srgbClr val="FF0000"/>
                </a:solidFill>
              </a:rPr>
              <a:t>cesse</a:t>
            </a:r>
            <a:r>
              <a:rPr lang="fr-BE" sz="9600" i="1" dirty="0"/>
              <a:t> pour quelque raison que ce soit</a:t>
            </a:r>
            <a:r>
              <a:rPr lang="fr-BE" sz="9600" i="1" dirty="0" smtClean="0"/>
              <a:t>, sans </a:t>
            </a:r>
            <a:r>
              <a:rPr lang="fr-BE" sz="9600" i="1" dirty="0"/>
              <a:t>que le sort de ces personnes ait été définitivement </a:t>
            </a:r>
            <a:r>
              <a:rPr lang="fr-BE" sz="9600" i="1" dirty="0" smtClean="0"/>
              <a:t>réglé conformément </a:t>
            </a:r>
            <a:r>
              <a:rPr lang="fr-BE" sz="9600" i="1" dirty="0"/>
              <a:t>aux résolutions pertinentes de l'assemblée générale </a:t>
            </a:r>
            <a:r>
              <a:rPr lang="fr-BE" sz="9600" i="1" dirty="0" smtClean="0"/>
              <a:t>des  N.U., </a:t>
            </a:r>
            <a:r>
              <a:rPr lang="fr-BE" sz="9600" i="1" dirty="0"/>
              <a:t>ces personnes pourront </a:t>
            </a:r>
            <a:r>
              <a:rPr lang="fr-BE" sz="9600" dirty="0">
                <a:solidFill>
                  <a:srgbClr val="FF0000"/>
                </a:solidFill>
              </a:rPr>
              <a:t>ipso facto </a:t>
            </a:r>
            <a:r>
              <a:rPr lang="fr-BE" sz="9600" i="1" dirty="0"/>
              <a:t>s</a:t>
            </a:r>
            <a:r>
              <a:rPr lang="fr-BE" sz="9600" dirty="0"/>
              <a:t>e prévaloir de </a:t>
            </a:r>
            <a:r>
              <a:rPr lang="fr-BE" sz="9600" dirty="0" smtClean="0"/>
              <a:t>la présente directive »;</a:t>
            </a:r>
            <a:r>
              <a:rPr lang="fr-BE" sz="9600" i="1" dirty="0" smtClean="0"/>
              <a:t>  </a:t>
            </a:r>
            <a:endParaRPr lang="fr-BE" sz="9600"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86</a:t>
            </a:fld>
            <a:endParaRPr lang="fr-BE"/>
          </a:p>
        </p:txBody>
      </p:sp>
    </p:spTree>
    <p:extLst>
      <p:ext uri="{BB962C8B-B14F-4D97-AF65-F5344CB8AC3E}">
        <p14:creationId xmlns:p14="http://schemas.microsoft.com/office/powerpoint/2010/main" val="428008790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a:t>
            </a:r>
            <a:r>
              <a:rPr lang="fr-BE" sz="3200" baseline="0" dirty="0" smtClean="0"/>
              <a:t>  </a:t>
            </a:r>
            <a:r>
              <a:rPr lang="fr-BE" sz="3200" dirty="0" smtClean="0"/>
              <a:t> (12)</a:t>
            </a:r>
            <a:endParaRPr lang="fr-BE" sz="3200" dirty="0"/>
          </a:p>
        </p:txBody>
      </p:sp>
      <p:sp>
        <p:nvSpPr>
          <p:cNvPr id="3" name="Espace réservé du contenu 2"/>
          <p:cNvSpPr>
            <a:spLocks noGrp="1"/>
          </p:cNvSpPr>
          <p:nvPr>
            <p:ph idx="1"/>
          </p:nvPr>
        </p:nvSpPr>
        <p:spPr>
          <a:xfrm>
            <a:off x="457200" y="1988840"/>
            <a:ext cx="8579296" cy="936104"/>
          </a:xfrm>
        </p:spPr>
        <p:txBody>
          <a:bodyPr>
            <a:normAutofit fontScale="25000" lnSpcReduction="20000"/>
          </a:bodyPr>
          <a:lstStyle/>
          <a:p>
            <a:pPr marL="0" indent="0">
              <a:buNone/>
            </a:pPr>
            <a:r>
              <a:rPr lang="en-GB" sz="10400" b="1" dirty="0"/>
              <a:t>CJUE (GC), 17 </a:t>
            </a:r>
            <a:r>
              <a:rPr lang="en-GB" sz="10400" b="1" dirty="0" err="1"/>
              <a:t>juin</a:t>
            </a:r>
            <a:r>
              <a:rPr lang="en-GB" sz="10400" b="1" dirty="0"/>
              <a:t> 2010, C-31/09, </a:t>
            </a:r>
            <a:r>
              <a:rPr lang="en-GB" sz="10400" b="1" i="1" dirty="0" err="1"/>
              <a:t>Bolbol</a:t>
            </a:r>
            <a:r>
              <a:rPr lang="en-GB" sz="10400" b="1" i="1" dirty="0"/>
              <a:t> </a:t>
            </a:r>
            <a:r>
              <a:rPr lang="en-GB" sz="10400" b="1" i="1" dirty="0" err="1" smtClean="0"/>
              <a:t>Nawras</a:t>
            </a:r>
            <a:endParaRPr lang="en-GB" sz="10400" b="1" i="1" dirty="0" smtClean="0"/>
          </a:p>
          <a:p>
            <a:pPr marL="0" indent="0">
              <a:buNone/>
            </a:pPr>
            <a:r>
              <a:rPr lang="sv-SE" sz="10400" b="1" dirty="0" smtClean="0"/>
              <a:t>CJUE, 19 décembre 2012, C-364/11, </a:t>
            </a:r>
            <a:r>
              <a:rPr lang="sv-SE" sz="10400" b="1" i="1" dirty="0"/>
              <a:t>Abed El Karem El Kott </a:t>
            </a:r>
            <a:endParaRPr lang="sv-SE" sz="10400" b="1" i="1" dirty="0" smtClean="0"/>
          </a:p>
          <a:p>
            <a:pPr marL="0" indent="0">
              <a:buNone/>
            </a:pPr>
            <a:endParaRPr lang="sv-SE" sz="2600" b="1" dirty="0" smtClean="0"/>
          </a:p>
          <a:p>
            <a:pPr marL="0" indent="0">
              <a:buNone/>
            </a:pPr>
            <a:r>
              <a:rPr lang="sv-SE" sz="9600" b="1" dirty="0" smtClean="0"/>
              <a:t> </a:t>
            </a:r>
          </a:p>
          <a:p>
            <a:pPr marL="0" indent="0">
              <a:buNone/>
            </a:pPr>
            <a:r>
              <a:rPr lang="fr-BE" sz="9600" dirty="0" smtClean="0"/>
              <a:t>En substance, </a:t>
            </a:r>
            <a:r>
              <a:rPr lang="fr-BE" sz="9600" i="1" dirty="0" smtClean="0"/>
              <a:t> </a:t>
            </a:r>
            <a:r>
              <a:rPr lang="fr-BE" sz="9600" dirty="0" smtClean="0"/>
              <a:t>la juridiction hongroise pose </a:t>
            </a:r>
            <a:r>
              <a:rPr lang="fr-BE" sz="9600" dirty="0" smtClean="0">
                <a:solidFill>
                  <a:srgbClr val="FF0000"/>
                </a:solidFill>
              </a:rPr>
              <a:t>3 questions </a:t>
            </a:r>
            <a:r>
              <a:rPr lang="fr-BE" sz="9600" dirty="0" smtClean="0"/>
              <a:t>à la Cour </a:t>
            </a:r>
            <a:r>
              <a:rPr lang="fr-BE" sz="9600" i="1" dirty="0" smtClean="0"/>
              <a:t>:</a:t>
            </a:r>
          </a:p>
          <a:p>
            <a:pPr marL="0" indent="0">
              <a:buNone/>
            </a:pPr>
            <a:endParaRPr lang="fr-BE" sz="9600" i="1" dirty="0"/>
          </a:p>
          <a:p>
            <a:pPr marL="0" indent="0">
              <a:buNone/>
            </a:pPr>
            <a:r>
              <a:rPr lang="fr-BE" sz="9600" dirty="0" smtClean="0"/>
              <a:t>1. </a:t>
            </a:r>
            <a:r>
              <a:rPr lang="fr-BE" sz="9600" dirty="0" smtClean="0">
                <a:solidFill>
                  <a:srgbClr val="FF0000"/>
                </a:solidFill>
              </a:rPr>
              <a:t>Qui</a:t>
            </a:r>
            <a:r>
              <a:rPr lang="fr-BE" sz="9600" dirty="0" smtClean="0"/>
              <a:t> </a:t>
            </a:r>
            <a:r>
              <a:rPr lang="fr-BE" sz="9600" dirty="0" smtClean="0">
                <a:solidFill>
                  <a:srgbClr val="FF0000"/>
                </a:solidFill>
              </a:rPr>
              <a:t>relève</a:t>
            </a:r>
            <a:r>
              <a:rPr lang="fr-BE" sz="9600" dirty="0" smtClean="0"/>
              <a:t> de l’art. 1, D de la Convention (12.1 directive)? (</a:t>
            </a:r>
            <a:r>
              <a:rPr lang="fr-BE" sz="9600" i="1" dirty="0" err="1" smtClean="0"/>
              <a:t>Bolbol</a:t>
            </a:r>
            <a:r>
              <a:rPr lang="fr-BE" sz="9600" dirty="0" smtClean="0"/>
              <a:t>)</a:t>
            </a:r>
          </a:p>
          <a:p>
            <a:pPr marL="0" indent="0">
              <a:buNone/>
            </a:pPr>
            <a:r>
              <a:rPr lang="fr-BE" sz="9600" dirty="0" smtClean="0"/>
              <a:t>2. Quand la protection UNRWA </a:t>
            </a:r>
            <a:r>
              <a:rPr lang="fr-BE" sz="9600" dirty="0" smtClean="0">
                <a:solidFill>
                  <a:srgbClr val="FF0000"/>
                </a:solidFill>
              </a:rPr>
              <a:t>cesse</a:t>
            </a:r>
            <a:r>
              <a:rPr lang="fr-BE" sz="9600" dirty="0" smtClean="0"/>
              <a:t>-t-elle? (</a:t>
            </a:r>
            <a:r>
              <a:rPr lang="fr-BE" sz="9600" i="1" dirty="0" smtClean="0"/>
              <a:t>El </a:t>
            </a:r>
            <a:r>
              <a:rPr lang="fr-BE" sz="9600" i="1" dirty="0" err="1" smtClean="0"/>
              <a:t>Kott</a:t>
            </a:r>
            <a:r>
              <a:rPr lang="fr-BE" sz="9600" dirty="0" smtClean="0"/>
              <a:t>)</a:t>
            </a:r>
          </a:p>
          <a:p>
            <a:pPr marL="0" indent="0">
              <a:buNone/>
            </a:pPr>
            <a:r>
              <a:rPr lang="fr-BE" sz="9600" dirty="0" smtClean="0"/>
              <a:t>3. Quelles </a:t>
            </a:r>
            <a:r>
              <a:rPr lang="fr-BE" sz="9600" dirty="0" smtClean="0">
                <a:solidFill>
                  <a:srgbClr val="FF0000"/>
                </a:solidFill>
              </a:rPr>
              <a:t>conséquences</a:t>
            </a:r>
            <a:r>
              <a:rPr lang="fr-BE" sz="9600" dirty="0" smtClean="0"/>
              <a:t> lorsque la protection cesse? (</a:t>
            </a:r>
            <a:r>
              <a:rPr lang="fr-BE" sz="9600" i="1" dirty="0" smtClean="0"/>
              <a:t>El </a:t>
            </a:r>
            <a:r>
              <a:rPr lang="fr-BE" sz="9600" i="1" dirty="0" err="1" smtClean="0"/>
              <a:t>Kott</a:t>
            </a:r>
            <a:r>
              <a:rPr lang="fr-BE" sz="9600" dirty="0" smtClean="0"/>
              <a:t>)</a:t>
            </a:r>
          </a:p>
          <a:p>
            <a:pPr lvl="1">
              <a:buFontTx/>
              <a:buChar char="-"/>
            </a:pPr>
            <a:r>
              <a:rPr lang="fr-BE" sz="9200" dirty="0" smtClean="0"/>
              <a:t>simple </a:t>
            </a:r>
            <a:r>
              <a:rPr lang="fr-BE" sz="9200" dirty="0" smtClean="0">
                <a:solidFill>
                  <a:srgbClr val="FF0000"/>
                </a:solidFill>
              </a:rPr>
              <a:t>possibilité</a:t>
            </a:r>
            <a:r>
              <a:rPr lang="fr-BE" sz="9200" dirty="0" smtClean="0"/>
              <a:t> de solliciter le statut de réfugié et de bénéficier d’un examen individuel ?</a:t>
            </a:r>
          </a:p>
          <a:p>
            <a:pPr marL="457200" lvl="1" indent="0">
              <a:buNone/>
            </a:pPr>
            <a:r>
              <a:rPr lang="fr-BE" sz="9200" i="1" dirty="0" smtClean="0">
                <a:solidFill>
                  <a:srgbClr val="FF0000"/>
                </a:solidFill>
              </a:rPr>
              <a:t>ou</a:t>
            </a:r>
          </a:p>
          <a:p>
            <a:pPr lvl="1">
              <a:buFontTx/>
              <a:buChar char="-"/>
            </a:pPr>
            <a:r>
              <a:rPr lang="fr-BE" sz="9200" dirty="0" smtClean="0"/>
              <a:t>reconnaissance </a:t>
            </a:r>
            <a:r>
              <a:rPr lang="fr-BE" sz="9200" dirty="0" smtClean="0">
                <a:solidFill>
                  <a:srgbClr val="FF0000"/>
                </a:solidFill>
              </a:rPr>
              <a:t>automatique</a:t>
            </a:r>
            <a:r>
              <a:rPr lang="fr-BE" sz="9200" dirty="0" smtClean="0"/>
              <a:t> du statut de réfugié ?</a:t>
            </a:r>
          </a:p>
          <a:p>
            <a:pPr>
              <a:buFontTx/>
              <a:buChar char="-"/>
            </a:pPr>
            <a:endParaRPr lang="fr-BE" sz="9600" i="1" dirty="0" smtClean="0"/>
          </a:p>
          <a:p>
            <a:pPr marL="0" indent="0">
              <a:buNone/>
            </a:pPr>
            <a:endParaRPr lang="fr-BE" sz="9600" i="1" dirty="0" smtClean="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87</a:t>
            </a:fld>
            <a:endParaRPr lang="fr-BE"/>
          </a:p>
        </p:txBody>
      </p:sp>
    </p:spTree>
    <p:extLst>
      <p:ext uri="{BB962C8B-B14F-4D97-AF65-F5344CB8AC3E}">
        <p14:creationId xmlns:p14="http://schemas.microsoft.com/office/powerpoint/2010/main" val="318426279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a:t>
            </a:r>
            <a:r>
              <a:rPr lang="fr-BE" sz="3200" baseline="0" dirty="0" smtClean="0"/>
              <a:t>  </a:t>
            </a:r>
            <a:r>
              <a:rPr lang="fr-BE" sz="3200" dirty="0" smtClean="0"/>
              <a:t> (13)</a:t>
            </a:r>
            <a:endParaRPr lang="fr-BE" sz="3200" dirty="0"/>
          </a:p>
        </p:txBody>
      </p:sp>
      <p:sp>
        <p:nvSpPr>
          <p:cNvPr id="3" name="Espace réservé du contenu 2"/>
          <p:cNvSpPr>
            <a:spLocks noGrp="1"/>
          </p:cNvSpPr>
          <p:nvPr>
            <p:ph idx="1"/>
          </p:nvPr>
        </p:nvSpPr>
        <p:spPr>
          <a:xfrm>
            <a:off x="539552" y="1988840"/>
            <a:ext cx="8496944" cy="576064"/>
          </a:xfrm>
        </p:spPr>
        <p:txBody>
          <a:bodyPr>
            <a:normAutofit fontScale="25000" lnSpcReduction="20000"/>
          </a:bodyPr>
          <a:lstStyle/>
          <a:p>
            <a:pPr marL="0" indent="0">
              <a:buNone/>
            </a:pPr>
            <a:r>
              <a:rPr lang="en-GB" sz="10400" b="1" dirty="0"/>
              <a:t>CJUE (GC), 17 </a:t>
            </a:r>
            <a:r>
              <a:rPr lang="en-GB" sz="10400" b="1" dirty="0" err="1"/>
              <a:t>juin</a:t>
            </a:r>
            <a:r>
              <a:rPr lang="en-GB" sz="10400" b="1" dirty="0"/>
              <a:t> 2010, C-31/09, </a:t>
            </a:r>
            <a:r>
              <a:rPr lang="en-GB" sz="10400" b="1" i="1" dirty="0" err="1"/>
              <a:t>Bolbol</a:t>
            </a:r>
            <a:r>
              <a:rPr lang="en-GB" sz="10400" b="1" i="1" dirty="0"/>
              <a:t> </a:t>
            </a:r>
            <a:r>
              <a:rPr lang="en-GB" sz="10400" b="1" i="1" dirty="0" err="1" smtClean="0"/>
              <a:t>Nawras</a:t>
            </a:r>
            <a:endParaRPr lang="en-GB" sz="10400" b="1" i="1" dirty="0"/>
          </a:p>
          <a:p>
            <a:pPr marL="0" indent="0">
              <a:buNone/>
            </a:pPr>
            <a:r>
              <a:rPr lang="sv-SE" sz="9600" b="1" dirty="0" smtClean="0"/>
              <a:t> </a:t>
            </a:r>
          </a:p>
          <a:p>
            <a:pPr marL="0" lvl="1" indent="0">
              <a:buNone/>
            </a:pPr>
            <a:r>
              <a:rPr lang="sv-SE" sz="9600" dirty="0" smtClean="0"/>
              <a:t>La Cour </a:t>
            </a:r>
            <a:r>
              <a:rPr lang="sv-SE" sz="9600" dirty="0" smtClean="0">
                <a:solidFill>
                  <a:srgbClr val="FF0000"/>
                </a:solidFill>
              </a:rPr>
              <a:t>répond</a:t>
            </a:r>
            <a:r>
              <a:rPr lang="sv-SE" sz="9600" dirty="0" smtClean="0"/>
              <a:t> en substance que :</a:t>
            </a:r>
          </a:p>
          <a:p>
            <a:pPr marL="0" lvl="1" indent="0">
              <a:buNone/>
            </a:pPr>
            <a:endParaRPr lang="sv-SE" sz="9600" dirty="0"/>
          </a:p>
          <a:p>
            <a:pPr marL="361950" lvl="1" indent="-361950" algn="just">
              <a:buFont typeface="+mj-lt"/>
              <a:buAutoNum type="arabicPeriod"/>
            </a:pPr>
            <a:r>
              <a:rPr lang="sv-SE" sz="9600" dirty="0" smtClean="0"/>
              <a:t>sont</a:t>
            </a:r>
            <a:r>
              <a:rPr lang="sv-SE" sz="9600" dirty="0" smtClean="0">
                <a:solidFill>
                  <a:srgbClr val="FF0000"/>
                </a:solidFill>
              </a:rPr>
              <a:t> </a:t>
            </a:r>
            <a:r>
              <a:rPr lang="fr-BE" sz="9600" dirty="0" smtClean="0">
                <a:solidFill>
                  <a:srgbClr val="FF0000"/>
                </a:solidFill>
              </a:rPr>
              <a:t>seules </a:t>
            </a:r>
            <a:r>
              <a:rPr lang="sv-SE" sz="9600" dirty="0" smtClean="0">
                <a:solidFill>
                  <a:srgbClr val="FF0000"/>
                </a:solidFill>
              </a:rPr>
              <a:t>concernées </a:t>
            </a:r>
            <a:r>
              <a:rPr lang="sv-SE" sz="9600" dirty="0" smtClean="0"/>
              <a:t>par l’exclusion de l’article 12.1 de la directive </a:t>
            </a:r>
            <a:r>
              <a:rPr lang="fr-BE" sz="9600" dirty="0" smtClean="0"/>
              <a:t>les personnes ayant </a:t>
            </a:r>
            <a:r>
              <a:rPr lang="fr-BE" sz="9600" dirty="0" smtClean="0">
                <a:solidFill>
                  <a:srgbClr val="FF0000"/>
                </a:solidFill>
              </a:rPr>
              <a:t>effectivement </a:t>
            </a:r>
            <a:r>
              <a:rPr lang="fr-BE" sz="9600" dirty="0">
                <a:solidFill>
                  <a:srgbClr val="FF0000"/>
                </a:solidFill>
              </a:rPr>
              <a:t>eu recours</a:t>
            </a:r>
            <a:r>
              <a:rPr lang="fr-BE" sz="9600" dirty="0"/>
              <a:t> à l’aide fournie par </a:t>
            </a:r>
            <a:r>
              <a:rPr lang="fr-BE" sz="9600" dirty="0" smtClean="0"/>
              <a:t>l’UNRWA,  </a:t>
            </a:r>
            <a:r>
              <a:rPr lang="fr-BE" sz="9600" dirty="0" smtClean="0">
                <a:solidFill>
                  <a:srgbClr val="FF0000"/>
                </a:solidFill>
              </a:rPr>
              <a:t>pas</a:t>
            </a:r>
            <a:r>
              <a:rPr lang="fr-BE" sz="9600" dirty="0" smtClean="0"/>
              <a:t> celles étant </a:t>
            </a:r>
            <a:r>
              <a:rPr lang="fr-BE" sz="9600" dirty="0"/>
              <a:t>seulement </a:t>
            </a:r>
            <a:r>
              <a:rPr lang="fr-BE" sz="9600" dirty="0">
                <a:solidFill>
                  <a:srgbClr val="FF0000"/>
                </a:solidFill>
              </a:rPr>
              <a:t>éligibles</a:t>
            </a:r>
            <a:r>
              <a:rPr lang="fr-BE" sz="9600" dirty="0"/>
              <a:t> </a:t>
            </a:r>
            <a:r>
              <a:rPr lang="fr-BE" sz="9600" dirty="0" smtClean="0"/>
              <a:t>au bénéfice </a:t>
            </a:r>
            <a:r>
              <a:rPr lang="fr-BE" sz="9600" dirty="0"/>
              <a:t>d’une protection ou d’une assistance </a:t>
            </a:r>
            <a:r>
              <a:rPr lang="fr-BE" sz="9600" dirty="0" err="1" smtClean="0"/>
              <a:t>del’UNRWA</a:t>
            </a:r>
            <a:r>
              <a:rPr lang="fr-BE" sz="9600" dirty="0" smtClean="0"/>
              <a:t>, les </a:t>
            </a:r>
            <a:r>
              <a:rPr lang="fr-BE" sz="9600" dirty="0" smtClean="0">
                <a:solidFill>
                  <a:srgbClr val="FF0000"/>
                </a:solidFill>
              </a:rPr>
              <a:t>autres</a:t>
            </a:r>
            <a:r>
              <a:rPr lang="fr-BE" sz="9600" dirty="0" smtClean="0"/>
              <a:t> demandeurs palestiniens ayant la </a:t>
            </a:r>
            <a:r>
              <a:rPr lang="fr-BE" sz="9600" dirty="0" smtClean="0">
                <a:solidFill>
                  <a:srgbClr val="FF0000"/>
                </a:solidFill>
              </a:rPr>
              <a:t>possibilité</a:t>
            </a:r>
            <a:r>
              <a:rPr lang="fr-BE" sz="9600" dirty="0" smtClean="0"/>
              <a:t> d’obtenir un </a:t>
            </a:r>
            <a:r>
              <a:rPr lang="fr-BE" sz="9600" dirty="0" smtClean="0">
                <a:solidFill>
                  <a:srgbClr val="FF0000"/>
                </a:solidFill>
              </a:rPr>
              <a:t>examen au fond </a:t>
            </a:r>
            <a:r>
              <a:rPr lang="fr-BE" sz="9600" dirty="0" smtClean="0"/>
              <a:t>de la demande d’asile sur base </a:t>
            </a:r>
            <a:r>
              <a:rPr lang="fr-BE" sz="9600" dirty="0" smtClean="0">
                <a:solidFill>
                  <a:srgbClr val="FF0000"/>
                </a:solidFill>
              </a:rPr>
              <a:t>individuelle</a:t>
            </a:r>
            <a:r>
              <a:rPr lang="fr-BE" sz="9600" dirty="0" smtClean="0"/>
              <a:t>;</a:t>
            </a:r>
          </a:p>
          <a:p>
            <a:pPr marL="0" lvl="1" indent="0">
              <a:buNone/>
            </a:pPr>
            <a:endParaRPr lang="fr-BE" sz="11200" dirty="0" smtClean="0"/>
          </a:p>
          <a:p>
            <a:pPr marL="0" lvl="1" indent="0">
              <a:buNone/>
            </a:pPr>
            <a:endParaRPr lang="fr-BE" sz="11200" dirty="0"/>
          </a:p>
          <a:p>
            <a:pPr marL="0" indent="0">
              <a:buNone/>
            </a:pPr>
            <a:endParaRPr lang="fr-BE" sz="9600" i="1" dirty="0" smtClean="0"/>
          </a:p>
          <a:p>
            <a:pPr marL="0" indent="0">
              <a:buNone/>
            </a:pPr>
            <a:endParaRPr lang="fr-BE" sz="9600" i="1" dirty="0" smtClean="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88</a:t>
            </a:fld>
            <a:endParaRPr lang="fr-BE"/>
          </a:p>
        </p:txBody>
      </p:sp>
    </p:spTree>
    <p:extLst>
      <p:ext uri="{BB962C8B-B14F-4D97-AF65-F5344CB8AC3E}">
        <p14:creationId xmlns:p14="http://schemas.microsoft.com/office/powerpoint/2010/main" val="112352737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a:t>
            </a:r>
            <a:r>
              <a:rPr lang="fr-BE" sz="3200" baseline="0" dirty="0" smtClean="0"/>
              <a:t>  </a:t>
            </a:r>
            <a:r>
              <a:rPr lang="fr-BE" sz="3200" dirty="0" smtClean="0"/>
              <a:t> (14)</a:t>
            </a:r>
            <a:endParaRPr lang="fr-BE" sz="3200" dirty="0"/>
          </a:p>
        </p:txBody>
      </p:sp>
      <p:sp>
        <p:nvSpPr>
          <p:cNvPr id="3" name="Espace réservé du contenu 2"/>
          <p:cNvSpPr>
            <a:spLocks noGrp="1"/>
          </p:cNvSpPr>
          <p:nvPr>
            <p:ph idx="1"/>
          </p:nvPr>
        </p:nvSpPr>
        <p:spPr>
          <a:xfrm>
            <a:off x="467544" y="1988840"/>
            <a:ext cx="8579296" cy="576064"/>
          </a:xfrm>
        </p:spPr>
        <p:txBody>
          <a:bodyPr>
            <a:normAutofit fontScale="25000" lnSpcReduction="20000"/>
          </a:bodyPr>
          <a:lstStyle/>
          <a:p>
            <a:pPr marL="0" indent="0">
              <a:buNone/>
            </a:pPr>
            <a:r>
              <a:rPr lang="sv-SE" sz="10400" b="1" dirty="0" smtClean="0"/>
              <a:t>CJUE, 19 décembre 2012, C-364/11, </a:t>
            </a:r>
            <a:r>
              <a:rPr lang="sv-SE" sz="10400" b="1" i="1" dirty="0"/>
              <a:t>Abed El Karem El Kott </a:t>
            </a:r>
          </a:p>
          <a:p>
            <a:pPr marL="0" indent="0">
              <a:buNone/>
            </a:pPr>
            <a:endParaRPr lang="sv-SE" sz="9600" b="1" dirty="0" smtClean="0"/>
          </a:p>
          <a:p>
            <a:pPr marL="0" lvl="1" indent="0">
              <a:buNone/>
            </a:pPr>
            <a:endParaRPr lang="sv-SE" sz="9600" dirty="0" smtClean="0"/>
          </a:p>
          <a:p>
            <a:pPr marL="0" lvl="1" indent="0">
              <a:buNone/>
            </a:pPr>
            <a:r>
              <a:rPr lang="sv-SE" sz="9600" dirty="0" smtClean="0"/>
              <a:t>2.</a:t>
            </a:r>
            <a:r>
              <a:rPr lang="sv-SE" sz="9600" dirty="0" smtClean="0">
                <a:solidFill>
                  <a:srgbClr val="FF0000"/>
                </a:solidFill>
              </a:rPr>
              <a:t> </a:t>
            </a:r>
            <a:r>
              <a:rPr lang="sv-SE" sz="9600" dirty="0" smtClean="0"/>
              <a:t>la protection (et l’exclusion) </a:t>
            </a:r>
            <a:r>
              <a:rPr lang="sv-SE" sz="9600" dirty="0" smtClean="0">
                <a:solidFill>
                  <a:srgbClr val="FF0000"/>
                </a:solidFill>
              </a:rPr>
              <a:t>cessent</a:t>
            </a:r>
            <a:r>
              <a:rPr lang="sv-SE" sz="9600" dirty="0"/>
              <a:t>:</a:t>
            </a:r>
            <a:endParaRPr lang="sv-SE" sz="9600" dirty="0" smtClean="0"/>
          </a:p>
          <a:p>
            <a:pPr marL="0" lvl="1" indent="0">
              <a:buNone/>
            </a:pPr>
            <a:endParaRPr lang="sv-SE" sz="9600" b="1" i="1" dirty="0">
              <a:solidFill>
                <a:srgbClr val="FF0000"/>
              </a:solidFill>
            </a:endParaRPr>
          </a:p>
          <a:p>
            <a:pPr marL="1371600" lvl="1" indent="-1106488" algn="just">
              <a:buFont typeface="+mj-lt"/>
              <a:buAutoNum type="arabicParenR"/>
              <a:tabLst>
                <a:tab pos="712788" algn="l"/>
              </a:tabLst>
            </a:pPr>
            <a:r>
              <a:rPr lang="fr-BE" sz="9600" dirty="0" smtClean="0"/>
              <a:t>lorsqu’un réfugié </a:t>
            </a:r>
            <a:r>
              <a:rPr lang="fr-BE" sz="9600" dirty="0" err="1" smtClean="0"/>
              <a:t>palestinen</a:t>
            </a:r>
            <a:r>
              <a:rPr lang="fr-BE" sz="9600" dirty="0" smtClean="0"/>
              <a:t> est « </a:t>
            </a:r>
            <a:r>
              <a:rPr lang="fr-BE" sz="9600" i="1" dirty="0" smtClean="0">
                <a:solidFill>
                  <a:srgbClr val="FF0000"/>
                </a:solidFill>
              </a:rPr>
              <a:t>contraint  </a:t>
            </a:r>
            <a:r>
              <a:rPr lang="fr-BE" sz="9600" i="1" dirty="0">
                <a:solidFill>
                  <a:srgbClr val="FF0000"/>
                </a:solidFill>
              </a:rPr>
              <a:t>de quitter </a:t>
            </a:r>
            <a:r>
              <a:rPr lang="fr-BE" sz="9600" i="1" dirty="0"/>
              <a:t>la zone d’opération de l’UNRWA lorsqu’il se trouve dans un </a:t>
            </a:r>
            <a:r>
              <a:rPr lang="fr-BE" sz="9600" i="1" dirty="0">
                <a:solidFill>
                  <a:srgbClr val="FF0000"/>
                </a:solidFill>
              </a:rPr>
              <a:t>état personnel d’insécurité </a:t>
            </a:r>
            <a:r>
              <a:rPr lang="fr-BE" sz="9600" i="1" dirty="0" smtClean="0">
                <a:solidFill>
                  <a:srgbClr val="FF0000"/>
                </a:solidFill>
              </a:rPr>
              <a:t>grave</a:t>
            </a:r>
            <a:r>
              <a:rPr lang="fr-BE" sz="9600" i="1" dirty="0" smtClean="0"/>
              <a:t> » </a:t>
            </a:r>
            <a:r>
              <a:rPr lang="fr-BE" sz="9600" dirty="0" smtClean="0">
                <a:solidFill>
                  <a:srgbClr val="FF0000"/>
                </a:solidFill>
              </a:rPr>
              <a:t>et</a:t>
            </a:r>
          </a:p>
          <a:p>
            <a:pPr marL="1371600" lvl="1" indent="-1106488" algn="just">
              <a:buFont typeface="+mj-lt"/>
              <a:buAutoNum type="arabicParenR"/>
            </a:pPr>
            <a:r>
              <a:rPr lang="fr-BE" sz="9600" dirty="0" smtClean="0"/>
              <a:t>«</a:t>
            </a:r>
            <a:r>
              <a:rPr lang="fr-BE" sz="9600" i="1" dirty="0" smtClean="0"/>
              <a:t>que </a:t>
            </a:r>
            <a:r>
              <a:rPr lang="fr-BE" sz="9600" i="1" dirty="0"/>
              <a:t>cet organisme est dans l’</a:t>
            </a:r>
            <a:r>
              <a:rPr lang="fr-BE" sz="9600" i="1" dirty="0">
                <a:solidFill>
                  <a:srgbClr val="FF0000"/>
                </a:solidFill>
              </a:rPr>
              <a:t>impossibilité</a:t>
            </a:r>
            <a:r>
              <a:rPr lang="fr-BE" sz="9600" i="1" dirty="0"/>
              <a:t> de lui assurer, dans cette zone, des </a:t>
            </a:r>
            <a:r>
              <a:rPr lang="fr-BE" sz="9600" i="1" dirty="0">
                <a:solidFill>
                  <a:srgbClr val="FF0000"/>
                </a:solidFill>
              </a:rPr>
              <a:t>conditions de vie conformes à la mission </a:t>
            </a:r>
            <a:r>
              <a:rPr lang="fr-BE" sz="9600" i="1" dirty="0"/>
              <a:t>dont ce dernier est </a:t>
            </a:r>
            <a:r>
              <a:rPr lang="fr-BE" sz="9600" i="1" dirty="0" smtClean="0"/>
              <a:t>chargé ».</a:t>
            </a:r>
            <a:r>
              <a:rPr lang="sv-SE" sz="9600" b="1" i="1" dirty="0" smtClean="0">
                <a:solidFill>
                  <a:srgbClr val="FF0000"/>
                </a:solidFill>
              </a:rPr>
              <a:t> </a:t>
            </a:r>
            <a:endParaRPr lang="fr-BE" sz="9600" i="1" dirty="0" smtClean="0">
              <a:solidFill>
                <a:srgbClr val="FF0000"/>
              </a:solidFill>
            </a:endParaRPr>
          </a:p>
          <a:p>
            <a:pPr marL="0" lvl="1" indent="0">
              <a:buNone/>
            </a:pPr>
            <a:endParaRPr lang="fr-BE" sz="11200" dirty="0"/>
          </a:p>
          <a:p>
            <a:pPr marL="0" indent="0">
              <a:buNone/>
            </a:pPr>
            <a:endParaRPr lang="fr-BE" sz="9600" i="1" dirty="0" smtClean="0"/>
          </a:p>
          <a:p>
            <a:pPr marL="0" indent="0">
              <a:buNone/>
            </a:pPr>
            <a:endParaRPr lang="fr-BE" sz="9600" i="1" dirty="0" smtClean="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89</a:t>
            </a:fld>
            <a:endParaRPr lang="fr-BE"/>
          </a:p>
        </p:txBody>
      </p:sp>
    </p:spTree>
    <p:extLst>
      <p:ext uri="{BB962C8B-B14F-4D97-AF65-F5344CB8AC3E}">
        <p14:creationId xmlns:p14="http://schemas.microsoft.com/office/powerpoint/2010/main" val="4122145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(5)</a:t>
            </a:r>
            <a:endParaRPr lang="fr-BE" dirty="0"/>
          </a:p>
        </p:txBody>
      </p:sp>
      <p:sp>
        <p:nvSpPr>
          <p:cNvPr id="3" name="Espace réservé du contenu 2"/>
          <p:cNvSpPr>
            <a:spLocks noGrp="1"/>
          </p:cNvSpPr>
          <p:nvPr>
            <p:ph idx="1"/>
          </p:nvPr>
        </p:nvSpPr>
        <p:spPr>
          <a:xfrm>
            <a:off x="457200" y="1988840"/>
            <a:ext cx="8435280" cy="4869160"/>
          </a:xfrm>
        </p:spPr>
        <p:txBody>
          <a:bodyPr>
            <a:normAutofit fontScale="85000" lnSpcReduction="20000"/>
          </a:bodyPr>
          <a:lstStyle/>
          <a:p>
            <a:pPr marL="0" indent="0">
              <a:buNone/>
            </a:pPr>
            <a:r>
              <a:rPr lang="en-GB" sz="3000" b="1" dirty="0"/>
              <a:t>CJUE (GC), 17 </a:t>
            </a:r>
            <a:r>
              <a:rPr lang="en-GB" sz="3000" b="1" dirty="0" err="1"/>
              <a:t>février</a:t>
            </a:r>
            <a:r>
              <a:rPr lang="en-GB" sz="3000" b="1" dirty="0"/>
              <a:t> 2009, C-465/07, </a:t>
            </a:r>
            <a:r>
              <a:rPr lang="en-GB" sz="3000" b="1" i="1" dirty="0" err="1" smtClean="0"/>
              <a:t>Elgafaji</a:t>
            </a:r>
            <a:endParaRPr lang="en-GB" sz="3000" b="1" i="1" dirty="0"/>
          </a:p>
          <a:p>
            <a:pPr marL="514350" indent="-514350" algn="just">
              <a:buFont typeface="+mj-lt"/>
              <a:buAutoNum type="arabicPeriod" startAt="2"/>
            </a:pPr>
            <a:r>
              <a:rPr lang="fr-BE" sz="2800" dirty="0" smtClean="0"/>
              <a:t>la «violence aveugle» de l’article 15, c) vise  </a:t>
            </a:r>
            <a:r>
              <a:rPr lang="fr-BE" sz="2800" dirty="0"/>
              <a:t>des situations </a:t>
            </a:r>
            <a:r>
              <a:rPr lang="fr-BE" sz="2800" dirty="0" smtClean="0">
                <a:solidFill>
                  <a:srgbClr val="FF0000"/>
                </a:solidFill>
              </a:rPr>
              <a:t>exceptionnelles</a:t>
            </a:r>
            <a:r>
              <a:rPr lang="fr-BE" sz="2800" dirty="0" smtClean="0"/>
              <a:t> où la violence résultant du conflit armé atteint </a:t>
            </a:r>
            <a:r>
              <a:rPr lang="fr-BE" sz="2800" dirty="0">
                <a:solidFill>
                  <a:srgbClr val="FF0000"/>
                </a:solidFill>
              </a:rPr>
              <a:t>un niveau si élevé </a:t>
            </a:r>
            <a:r>
              <a:rPr lang="fr-BE" sz="2800" dirty="0"/>
              <a:t>qu’il existe </a:t>
            </a:r>
            <a:r>
              <a:rPr lang="fr-BE" sz="2800" dirty="0" smtClean="0"/>
              <a:t> </a:t>
            </a:r>
            <a:r>
              <a:rPr lang="fr-BE" sz="2800" dirty="0"/>
              <a:t>des motifs sérieux et avérés de croire </a:t>
            </a:r>
            <a:r>
              <a:rPr lang="fr-BE" sz="2800" dirty="0" smtClean="0"/>
              <a:t>qu’un </a:t>
            </a:r>
            <a:r>
              <a:rPr lang="fr-BE" sz="2800" dirty="0" smtClean="0">
                <a:solidFill>
                  <a:srgbClr val="FF0000"/>
                </a:solidFill>
              </a:rPr>
              <a:t>civil </a:t>
            </a:r>
            <a:r>
              <a:rPr lang="fr-BE" sz="2800" dirty="0"/>
              <a:t>renvoyé dans le pays concerné ou, le cas échéant, dans la région concernée courrait </a:t>
            </a:r>
            <a:r>
              <a:rPr lang="fr-BE" sz="2800" dirty="0" smtClean="0"/>
              <a:t>un </a:t>
            </a:r>
            <a:r>
              <a:rPr lang="fr-BE" sz="2800" dirty="0"/>
              <a:t>risque réel </a:t>
            </a:r>
            <a:r>
              <a:rPr lang="fr-BE" sz="2800" dirty="0" smtClean="0"/>
              <a:t>d’atteinte grave </a:t>
            </a:r>
            <a:r>
              <a:rPr lang="fr-BE" sz="2800" dirty="0"/>
              <a:t>justifiant la protection subsidiaire, </a:t>
            </a:r>
            <a:r>
              <a:rPr lang="fr-BE" sz="2800" dirty="0">
                <a:solidFill>
                  <a:srgbClr val="FF0000"/>
                </a:solidFill>
              </a:rPr>
              <a:t>du seul fait de sa présence</a:t>
            </a:r>
            <a:r>
              <a:rPr lang="fr-BE" sz="2800" dirty="0"/>
              <a:t> sur le territoire </a:t>
            </a:r>
            <a:r>
              <a:rPr lang="fr-BE" sz="2800" dirty="0" smtClean="0"/>
              <a:t>concerné;</a:t>
            </a:r>
          </a:p>
          <a:p>
            <a:pPr marL="514350" indent="-514350" algn="just">
              <a:buFont typeface="+mj-lt"/>
              <a:buAutoNum type="arabicPeriod" startAt="2"/>
            </a:pPr>
            <a:r>
              <a:rPr lang="fr-BE" sz="2800" dirty="0" smtClean="0"/>
              <a:t>en dehors de ces situations exceptionnelles, </a:t>
            </a:r>
            <a:r>
              <a:rPr lang="fr-BE" sz="2800" dirty="0">
                <a:solidFill>
                  <a:srgbClr val="FF0000"/>
                </a:solidFill>
              </a:rPr>
              <a:t>plus</a:t>
            </a:r>
            <a:r>
              <a:rPr lang="fr-BE" sz="2800" dirty="0"/>
              <a:t> le demandeur est éventuellement apte à démontrer qu’il est affecté </a:t>
            </a:r>
            <a:r>
              <a:rPr lang="fr-BE" sz="2800" dirty="0">
                <a:solidFill>
                  <a:srgbClr val="FF0000"/>
                </a:solidFill>
              </a:rPr>
              <a:t>spécifiquement</a:t>
            </a:r>
            <a:r>
              <a:rPr lang="fr-BE" sz="2800" dirty="0"/>
              <a:t> en raison d’éléments propres à sa situation personnelle, </a:t>
            </a:r>
            <a:r>
              <a:rPr lang="fr-BE" sz="2800" dirty="0">
                <a:solidFill>
                  <a:srgbClr val="FF0000"/>
                </a:solidFill>
              </a:rPr>
              <a:t>moins sera élevé le degré de violence aveugle requis</a:t>
            </a:r>
            <a:r>
              <a:rPr lang="fr-BE" sz="2800" dirty="0"/>
              <a:t> pour qu’il puisse bénéficier de la protection </a:t>
            </a:r>
            <a:r>
              <a:rPr lang="fr-BE" sz="2800" dirty="0" smtClean="0"/>
              <a:t>subsidiaire</a:t>
            </a:r>
            <a:endParaRPr lang="fr-BE" sz="2800" dirty="0"/>
          </a:p>
          <a:p>
            <a:pPr marL="514350" indent="-514350" algn="just">
              <a:buFont typeface="+mj-lt"/>
              <a:buAutoNum type="arabicPeriod" startAt="2"/>
            </a:pPr>
            <a:endParaRPr lang="fr-BE" sz="2600"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9</a:t>
            </a:fld>
            <a:endParaRPr lang="fr-BE"/>
          </a:p>
        </p:txBody>
      </p:sp>
    </p:spTree>
    <p:extLst>
      <p:ext uri="{BB962C8B-B14F-4D97-AF65-F5344CB8AC3E}">
        <p14:creationId xmlns:p14="http://schemas.microsoft.com/office/powerpoint/2010/main" val="403486015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a:t>
            </a:r>
            <a:r>
              <a:rPr lang="fr-BE" sz="3200" baseline="0" dirty="0" smtClean="0"/>
              <a:t>   </a:t>
            </a:r>
            <a:r>
              <a:rPr lang="fr-BE" sz="3200" dirty="0" smtClean="0"/>
              <a:t> (15)</a:t>
            </a:r>
            <a:endParaRPr lang="fr-BE" sz="3200" dirty="0"/>
          </a:p>
        </p:txBody>
      </p:sp>
      <p:sp>
        <p:nvSpPr>
          <p:cNvPr id="3" name="Espace réservé du contenu 2"/>
          <p:cNvSpPr>
            <a:spLocks noGrp="1"/>
          </p:cNvSpPr>
          <p:nvPr>
            <p:ph idx="1"/>
          </p:nvPr>
        </p:nvSpPr>
        <p:spPr>
          <a:xfrm>
            <a:off x="467544" y="1988840"/>
            <a:ext cx="8579296" cy="576064"/>
          </a:xfrm>
        </p:spPr>
        <p:txBody>
          <a:bodyPr>
            <a:normAutofit fontScale="25000" lnSpcReduction="20000"/>
          </a:bodyPr>
          <a:lstStyle/>
          <a:p>
            <a:pPr marL="0" indent="0">
              <a:buNone/>
            </a:pPr>
            <a:r>
              <a:rPr lang="sv-SE" sz="10400" b="1" dirty="0" smtClean="0"/>
              <a:t>CJUE, 19 décembre 2012, C-364/11, </a:t>
            </a:r>
            <a:r>
              <a:rPr lang="sv-SE" sz="10400" b="1" i="1" dirty="0"/>
              <a:t>Abed El Karem El Kott </a:t>
            </a:r>
          </a:p>
          <a:p>
            <a:pPr marL="0" indent="0">
              <a:buNone/>
            </a:pPr>
            <a:endParaRPr lang="sv-SE" sz="9600" b="1" dirty="0" smtClean="0"/>
          </a:p>
          <a:p>
            <a:pPr marL="0" lvl="1" indent="0" algn="just">
              <a:buNone/>
            </a:pPr>
            <a:r>
              <a:rPr lang="sv-SE" sz="9600" dirty="0"/>
              <a:t>3</a:t>
            </a:r>
            <a:r>
              <a:rPr lang="sv-SE" sz="9600" dirty="0" smtClean="0"/>
              <a:t>. la cessation de la protection (c-à-d de l’exclusion) entraîne pour conséquence  la </a:t>
            </a:r>
            <a:r>
              <a:rPr lang="sv-SE" sz="9600" dirty="0" smtClean="0">
                <a:solidFill>
                  <a:srgbClr val="FF0000"/>
                </a:solidFill>
              </a:rPr>
              <a:t>reconnaissance automatique du statut de réfugié</a:t>
            </a:r>
            <a:r>
              <a:rPr lang="sv-SE" sz="9600" dirty="0" smtClean="0"/>
              <a:t>, tel étant le sens à donner au mots </a:t>
            </a:r>
            <a:r>
              <a:rPr lang="fr-BE" sz="9600" i="1" dirty="0"/>
              <a:t>« </a:t>
            </a:r>
            <a:r>
              <a:rPr lang="sv-SE" sz="9600" i="1" dirty="0" smtClean="0">
                <a:solidFill>
                  <a:srgbClr val="FF0000"/>
                </a:solidFill>
              </a:rPr>
              <a:t>pourront </a:t>
            </a:r>
            <a:r>
              <a:rPr lang="sv-SE" sz="9600" dirty="0" smtClean="0">
                <a:solidFill>
                  <a:srgbClr val="FF0000"/>
                </a:solidFill>
              </a:rPr>
              <a:t>ipso facto </a:t>
            </a:r>
            <a:r>
              <a:rPr lang="sv-SE" sz="9600" i="1" dirty="0" smtClean="0">
                <a:solidFill>
                  <a:srgbClr val="FF0000"/>
                </a:solidFill>
              </a:rPr>
              <a:t>se prévaloir de la  présente directive</a:t>
            </a:r>
            <a:r>
              <a:rPr lang="fr-BE" sz="9600" i="1" dirty="0" smtClean="0"/>
              <a:t>» </a:t>
            </a:r>
            <a:r>
              <a:rPr lang="fr-BE" sz="9600" dirty="0" smtClean="0"/>
              <a:t>figurant  l’article 12.1 a).</a:t>
            </a:r>
            <a:endParaRPr lang="fr-BE" sz="9600" i="1" dirty="0"/>
          </a:p>
          <a:p>
            <a:pPr marL="0" lvl="1" indent="0">
              <a:buNone/>
            </a:pPr>
            <a:endParaRPr lang="sv-SE" sz="9600" dirty="0"/>
          </a:p>
          <a:p>
            <a:pPr marL="0" lvl="1" indent="0">
              <a:buNone/>
            </a:pPr>
            <a:endParaRPr lang="sv-SE" sz="9600" b="1" i="1" dirty="0">
              <a:solidFill>
                <a:srgbClr val="FF0000"/>
              </a:solidFill>
            </a:endParaRPr>
          </a:p>
          <a:p>
            <a:pPr marL="0" lvl="1" indent="0">
              <a:buNone/>
            </a:pPr>
            <a:endParaRPr lang="sv-SE" sz="9600" b="1" i="1" dirty="0">
              <a:solidFill>
                <a:srgbClr val="FF0000"/>
              </a:solidFill>
            </a:endParaRPr>
          </a:p>
          <a:p>
            <a:pPr marL="0" lvl="1" indent="0">
              <a:buNone/>
            </a:pPr>
            <a:endParaRPr lang="sv-SE" sz="9600" b="1" i="1" dirty="0" smtClean="0">
              <a:solidFill>
                <a:srgbClr val="FF0000"/>
              </a:solidFill>
            </a:endParaRPr>
          </a:p>
          <a:p>
            <a:pPr marL="0" lvl="1" indent="0">
              <a:buNone/>
            </a:pPr>
            <a:endParaRPr lang="sv-SE" sz="9600" b="1" i="1" dirty="0">
              <a:solidFill>
                <a:srgbClr val="FF0000"/>
              </a:solidFill>
            </a:endParaRPr>
          </a:p>
          <a:p>
            <a:pPr marL="0" lvl="1" indent="0">
              <a:buNone/>
            </a:pPr>
            <a:endParaRPr lang="sv-SE" sz="9600" dirty="0">
              <a:solidFill>
                <a:srgbClr val="FF0000"/>
              </a:solidFill>
            </a:endParaRPr>
          </a:p>
          <a:p>
            <a:pPr marL="0" lvl="1" indent="0">
              <a:buNone/>
            </a:pPr>
            <a:endParaRPr lang="fr-BE" sz="11200" dirty="0"/>
          </a:p>
          <a:p>
            <a:pPr marL="0" indent="0">
              <a:buNone/>
            </a:pPr>
            <a:endParaRPr lang="fr-BE" sz="9600" i="1" dirty="0" smtClean="0"/>
          </a:p>
          <a:p>
            <a:pPr marL="0" indent="0">
              <a:buNone/>
            </a:pPr>
            <a:endParaRPr lang="fr-BE" sz="9600" i="1" dirty="0" smtClean="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90</a:t>
            </a:fld>
            <a:endParaRPr lang="fr-BE"/>
          </a:p>
        </p:txBody>
      </p:sp>
    </p:spTree>
    <p:extLst>
      <p:ext uri="{BB962C8B-B14F-4D97-AF65-F5344CB8AC3E}">
        <p14:creationId xmlns:p14="http://schemas.microsoft.com/office/powerpoint/2010/main" val="220815823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cessation–DIRECTIVE 2004/83</a:t>
            </a:r>
            <a:r>
              <a:rPr lang="fr-BE" baseline="0" dirty="0" smtClean="0"/>
              <a:t>   </a:t>
            </a:r>
            <a:r>
              <a:rPr lang="fr-BE" dirty="0" smtClean="0"/>
              <a:t>(1)</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91</a:t>
            </a:fld>
            <a:endParaRPr lang="fr-BE"/>
          </a:p>
        </p:txBody>
      </p:sp>
      <p:sp>
        <p:nvSpPr>
          <p:cNvPr id="9" name="ZoneTexte 8"/>
          <p:cNvSpPr txBox="1"/>
          <p:nvPr/>
        </p:nvSpPr>
        <p:spPr>
          <a:xfrm>
            <a:off x="494206" y="3073642"/>
            <a:ext cx="8138078" cy="830997"/>
          </a:xfrm>
          <a:prstGeom prst="rect">
            <a:avLst/>
          </a:prstGeom>
          <a:noFill/>
        </p:spPr>
        <p:txBody>
          <a:bodyPr wrap="square" rtlCol="0">
            <a:spAutoFit/>
          </a:bodyPr>
          <a:lstStyle/>
          <a:p>
            <a:r>
              <a:rPr lang="fr-BE" sz="2400" b="1" dirty="0" smtClean="0"/>
              <a:t>Article 11, e)  </a:t>
            </a:r>
            <a:r>
              <a:rPr lang="fr-BE" sz="2400" b="1" dirty="0" smtClean="0">
                <a:solidFill>
                  <a:srgbClr val="FF0000"/>
                </a:solidFill>
              </a:rPr>
              <a:t>Cessation du statut de réfugié </a:t>
            </a:r>
            <a:r>
              <a:rPr lang="fr-BE" sz="2400" dirty="0" smtClean="0"/>
              <a:t>si les </a:t>
            </a:r>
            <a:r>
              <a:rPr lang="fr-BE" sz="2400" dirty="0" smtClean="0">
                <a:solidFill>
                  <a:srgbClr val="FF0000"/>
                </a:solidFill>
              </a:rPr>
              <a:t>circonstances</a:t>
            </a:r>
            <a:r>
              <a:rPr lang="fr-BE" sz="2400" dirty="0" smtClean="0"/>
              <a:t>  la suite desquelles il a été reconnu réfugié </a:t>
            </a:r>
            <a:r>
              <a:rPr lang="fr-BE" sz="2400" dirty="0" smtClean="0">
                <a:solidFill>
                  <a:srgbClr val="FF0000"/>
                </a:solidFill>
              </a:rPr>
              <a:t>ont cessé d’exister </a:t>
            </a:r>
            <a:endParaRPr lang="fr-BE" sz="2400" dirty="0">
              <a:solidFill>
                <a:srgbClr val="FF0000"/>
              </a:solidFill>
            </a:endParaRPr>
          </a:p>
        </p:txBody>
      </p:sp>
    </p:spTree>
    <p:extLst>
      <p:ext uri="{BB962C8B-B14F-4D97-AF65-F5344CB8AC3E}">
        <p14:creationId xmlns:p14="http://schemas.microsoft.com/office/powerpoint/2010/main" val="301192559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 –DIRECTIVE 2004/83</a:t>
            </a:r>
            <a:r>
              <a:rPr lang="fr-BE" baseline="0" dirty="0" smtClean="0"/>
              <a:t>   </a:t>
            </a:r>
            <a:r>
              <a:rPr lang="fr-BE" dirty="0" smtClean="0"/>
              <a:t>(2)</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92</a:t>
            </a:fld>
            <a:endParaRPr lang="fr-BE"/>
          </a:p>
        </p:txBody>
      </p:sp>
      <p:sp>
        <p:nvSpPr>
          <p:cNvPr id="11" name="ZoneTexte 10"/>
          <p:cNvSpPr txBox="1"/>
          <p:nvPr/>
        </p:nvSpPr>
        <p:spPr>
          <a:xfrm>
            <a:off x="528798" y="3191401"/>
            <a:ext cx="7932044" cy="2308324"/>
          </a:xfrm>
          <a:prstGeom prst="rect">
            <a:avLst/>
          </a:prstGeom>
          <a:noFill/>
        </p:spPr>
        <p:txBody>
          <a:bodyPr wrap="square" rtlCol="0">
            <a:spAutoFit/>
          </a:bodyPr>
          <a:lstStyle/>
          <a:p>
            <a:pPr marL="0" lvl="1" algn="just"/>
            <a:r>
              <a:rPr lang="fr-BE" sz="2400" dirty="0"/>
              <a:t>Le </a:t>
            </a:r>
            <a:r>
              <a:rPr lang="fr-BE" sz="2400" i="1" dirty="0" err="1"/>
              <a:t>Bundesvervaltungsgericht</a:t>
            </a:r>
            <a:r>
              <a:rPr lang="fr-BE" sz="2400" dirty="0"/>
              <a:t> allemand </a:t>
            </a:r>
            <a:r>
              <a:rPr lang="fr-BE" sz="2400" dirty="0">
                <a:solidFill>
                  <a:srgbClr val="FF0000"/>
                </a:solidFill>
              </a:rPr>
              <a:t>demande</a:t>
            </a:r>
            <a:r>
              <a:rPr lang="fr-BE" sz="2400" dirty="0"/>
              <a:t> en substance à la à la Cour de Justice si, avant de faire cesser un statut de réfugié, il y a lieu de </a:t>
            </a:r>
            <a:r>
              <a:rPr lang="fr-BE" sz="2400" dirty="0">
                <a:solidFill>
                  <a:srgbClr val="FF0000"/>
                </a:solidFill>
              </a:rPr>
              <a:t>vérifier ou non </a:t>
            </a:r>
            <a:r>
              <a:rPr lang="fr-BE" sz="2400" dirty="0"/>
              <a:t>que le réfugié ne peut pas craindre avec raison d’être persécuté pour un </a:t>
            </a:r>
            <a:r>
              <a:rPr lang="fr-BE" sz="2400" dirty="0">
                <a:solidFill>
                  <a:srgbClr val="FF0000"/>
                </a:solidFill>
              </a:rPr>
              <a:t>autre motif </a:t>
            </a:r>
            <a:r>
              <a:rPr lang="fr-BE" sz="2400" dirty="0"/>
              <a:t>que celui pour lequel il a été reconnu initialement.</a:t>
            </a:r>
            <a:endParaRPr lang="sv-SE" sz="2400" dirty="0"/>
          </a:p>
          <a:p>
            <a:pPr algn="just"/>
            <a:endParaRPr lang="fr-BE" sz="2400" dirty="0"/>
          </a:p>
        </p:txBody>
      </p:sp>
    </p:spTree>
    <p:extLst>
      <p:ext uri="{BB962C8B-B14F-4D97-AF65-F5344CB8AC3E}">
        <p14:creationId xmlns:p14="http://schemas.microsoft.com/office/powerpoint/2010/main" val="1056081194"/>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 –DIRECTIVE 2004/83</a:t>
            </a:r>
            <a:r>
              <a:rPr lang="fr-BE" baseline="0" dirty="0" smtClean="0"/>
              <a:t>   </a:t>
            </a:r>
            <a:r>
              <a:rPr lang="fr-BE" dirty="0" smtClean="0"/>
              <a:t>(3)</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93</a:t>
            </a:fld>
            <a:endParaRPr lang="fr-BE"/>
          </a:p>
        </p:txBody>
      </p:sp>
      <p:sp>
        <p:nvSpPr>
          <p:cNvPr id="11" name="ZoneTexte 10"/>
          <p:cNvSpPr txBox="1"/>
          <p:nvPr/>
        </p:nvSpPr>
        <p:spPr>
          <a:xfrm>
            <a:off x="526170" y="3056866"/>
            <a:ext cx="7932044" cy="3416320"/>
          </a:xfrm>
          <a:prstGeom prst="rect">
            <a:avLst/>
          </a:prstGeom>
          <a:noFill/>
        </p:spPr>
        <p:txBody>
          <a:bodyPr wrap="square" rtlCol="0">
            <a:spAutoFit/>
          </a:bodyPr>
          <a:lstStyle/>
          <a:p>
            <a:pPr algn="just"/>
            <a:r>
              <a:rPr lang="fr-FR" sz="2400" dirty="0" smtClean="0"/>
              <a:t>La Cour </a:t>
            </a:r>
            <a:r>
              <a:rPr lang="fr-FR" sz="2400" dirty="0" smtClean="0">
                <a:solidFill>
                  <a:srgbClr val="FF0000"/>
                </a:solidFill>
              </a:rPr>
              <a:t>répond </a:t>
            </a:r>
            <a:r>
              <a:rPr lang="fr-FR" sz="2400" dirty="0" smtClean="0"/>
              <a:t>en substance que:</a:t>
            </a:r>
          </a:p>
          <a:p>
            <a:pPr marL="457200" indent="-457200" algn="just">
              <a:buFont typeface="+mj-lt"/>
              <a:buAutoNum type="arabicPeriod"/>
            </a:pPr>
            <a:endParaRPr lang="fr-FR" sz="2400" dirty="0"/>
          </a:p>
          <a:p>
            <a:pPr marL="457200" indent="-457200" algn="just">
              <a:buFont typeface="+mj-lt"/>
              <a:buAutoNum type="arabicPeriod"/>
            </a:pPr>
            <a:r>
              <a:rPr lang="fr-FR" sz="2400" dirty="0" smtClean="0"/>
              <a:t>le </a:t>
            </a:r>
            <a:r>
              <a:rPr lang="fr-FR" sz="2400" dirty="0"/>
              <a:t>statut de réfugié cesse lorsque, eu égard à un changement de circonstances ayant un </a:t>
            </a:r>
            <a:r>
              <a:rPr lang="fr-FR" sz="2400" dirty="0">
                <a:solidFill>
                  <a:srgbClr val="FF0000"/>
                </a:solidFill>
              </a:rPr>
              <a:t>caractère significatif et non provisoire</a:t>
            </a:r>
            <a:r>
              <a:rPr lang="fr-FR" sz="2400" dirty="0"/>
              <a:t>, intervenu dans le pays </a:t>
            </a:r>
            <a:r>
              <a:rPr lang="fr-FR" sz="2400" dirty="0" smtClean="0"/>
              <a:t>d’origine, </a:t>
            </a:r>
            <a:r>
              <a:rPr lang="fr-FR" sz="2400" dirty="0"/>
              <a:t>les circonstances ayant justifié la crainte </a:t>
            </a:r>
            <a:r>
              <a:rPr lang="fr-FR" sz="2400" dirty="0" smtClean="0"/>
              <a:t> persécuté </a:t>
            </a:r>
            <a:r>
              <a:rPr lang="fr-FR" sz="2400" dirty="0"/>
              <a:t>ont cessé d’exister </a:t>
            </a:r>
            <a:r>
              <a:rPr lang="fr-FR" sz="2400" dirty="0">
                <a:solidFill>
                  <a:srgbClr val="FF0000"/>
                </a:solidFill>
              </a:rPr>
              <a:t>et</a:t>
            </a:r>
            <a:r>
              <a:rPr lang="fr-FR" sz="2400" dirty="0"/>
              <a:t> </a:t>
            </a:r>
            <a:r>
              <a:rPr lang="fr-FR" sz="2400" dirty="0" smtClean="0"/>
              <a:t>qu’il n’y a </a:t>
            </a:r>
            <a:r>
              <a:rPr lang="fr-FR" sz="2400" dirty="0">
                <a:solidFill>
                  <a:srgbClr val="FF0000"/>
                </a:solidFill>
              </a:rPr>
              <a:t>pas d’autres raisons</a:t>
            </a:r>
            <a:r>
              <a:rPr lang="fr-FR" sz="2400" dirty="0"/>
              <a:t> de craindre </a:t>
            </a:r>
            <a:r>
              <a:rPr lang="fr-FR" sz="2400" dirty="0" smtClean="0"/>
              <a:t>une persécution au </a:t>
            </a:r>
            <a:r>
              <a:rPr lang="fr-FR" sz="2400" dirty="0"/>
              <a:t>sens de l’article 2, c), de la directive</a:t>
            </a:r>
            <a:r>
              <a:rPr lang="fr-FR" sz="2400" dirty="0" smtClean="0"/>
              <a:t>;</a:t>
            </a:r>
            <a:endParaRPr lang="fr-BE" dirty="0"/>
          </a:p>
        </p:txBody>
      </p:sp>
    </p:spTree>
    <p:extLst>
      <p:ext uri="{BB962C8B-B14F-4D97-AF65-F5344CB8AC3E}">
        <p14:creationId xmlns:p14="http://schemas.microsoft.com/office/powerpoint/2010/main" val="11244922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 –DIRECTIVE 2004/83</a:t>
            </a:r>
            <a:r>
              <a:rPr lang="fr-BE" baseline="0" dirty="0" smtClean="0"/>
              <a:t>   </a:t>
            </a:r>
            <a:r>
              <a:rPr lang="fr-BE" dirty="0" smtClean="0"/>
              <a:t>(4)</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94</a:t>
            </a:fld>
            <a:endParaRPr lang="fr-BE"/>
          </a:p>
        </p:txBody>
      </p:sp>
      <p:sp>
        <p:nvSpPr>
          <p:cNvPr id="11" name="ZoneTexte 10"/>
          <p:cNvSpPr txBox="1"/>
          <p:nvPr/>
        </p:nvSpPr>
        <p:spPr>
          <a:xfrm>
            <a:off x="473612" y="2998840"/>
            <a:ext cx="7932044" cy="3046988"/>
          </a:xfrm>
          <a:prstGeom prst="rect">
            <a:avLst/>
          </a:prstGeom>
          <a:noFill/>
        </p:spPr>
        <p:txBody>
          <a:bodyPr wrap="square" rtlCol="0">
            <a:spAutoFit/>
          </a:bodyPr>
          <a:lstStyle/>
          <a:p>
            <a:pPr marL="342900" indent="-342900" algn="just">
              <a:buFont typeface="+mj-lt"/>
              <a:buAutoNum type="arabicPeriod" startAt="2"/>
            </a:pPr>
            <a:r>
              <a:rPr lang="fr-FR" sz="2400" dirty="0" smtClean="0"/>
              <a:t>l’appréciation du </a:t>
            </a:r>
            <a:r>
              <a:rPr lang="fr-FR" sz="2400" dirty="0"/>
              <a:t>changement de </a:t>
            </a:r>
            <a:r>
              <a:rPr lang="fr-FR" sz="2400" dirty="0" smtClean="0"/>
              <a:t>circonstances implique de </a:t>
            </a:r>
            <a:r>
              <a:rPr lang="fr-FR" sz="2400" dirty="0"/>
              <a:t>vérifier, au regard de la situation individuelle du réfugié, que le ou les </a:t>
            </a:r>
            <a:r>
              <a:rPr lang="fr-FR" sz="2400" dirty="0" smtClean="0">
                <a:solidFill>
                  <a:srgbClr val="FF0000"/>
                </a:solidFill>
              </a:rPr>
              <a:t>acteurs </a:t>
            </a:r>
            <a:r>
              <a:rPr lang="fr-FR" sz="2400" dirty="0">
                <a:solidFill>
                  <a:srgbClr val="FF0000"/>
                </a:solidFill>
              </a:rPr>
              <a:t>de protection </a:t>
            </a:r>
            <a:r>
              <a:rPr lang="fr-FR" sz="2400" dirty="0"/>
              <a:t>visés à l’article </a:t>
            </a:r>
            <a:r>
              <a:rPr lang="fr-FR" sz="2400" dirty="0" smtClean="0"/>
              <a:t>7.1, </a:t>
            </a:r>
            <a:r>
              <a:rPr lang="fr-FR" sz="2400" dirty="0"/>
              <a:t>de la directive (l’État lui-même ou des partis ou organisations, y compris des organisations internationales, qui contrôlent l’État ou une partie importante du territoire de celui-ci) </a:t>
            </a:r>
            <a:r>
              <a:rPr lang="fr-FR" sz="2400" dirty="0">
                <a:solidFill>
                  <a:srgbClr val="FF0000"/>
                </a:solidFill>
              </a:rPr>
              <a:t>ont pris des mesures raisonnables pour empêcher la </a:t>
            </a:r>
            <a:r>
              <a:rPr lang="fr-FR" sz="2400" dirty="0" smtClean="0">
                <a:solidFill>
                  <a:srgbClr val="FF0000"/>
                </a:solidFill>
              </a:rPr>
              <a:t>persécution</a:t>
            </a:r>
            <a:r>
              <a:rPr lang="fr-FR" sz="2400" dirty="0" smtClean="0"/>
              <a:t>;</a:t>
            </a:r>
            <a:endParaRPr lang="fr-BE" dirty="0"/>
          </a:p>
        </p:txBody>
      </p:sp>
    </p:spTree>
    <p:extLst>
      <p:ext uri="{BB962C8B-B14F-4D97-AF65-F5344CB8AC3E}">
        <p14:creationId xmlns:p14="http://schemas.microsoft.com/office/powerpoint/2010/main" val="381608343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 –DIRECTIVE 2004/83   (5)</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95</a:t>
            </a:fld>
            <a:endParaRPr lang="fr-BE"/>
          </a:p>
        </p:txBody>
      </p:sp>
      <p:sp>
        <p:nvSpPr>
          <p:cNvPr id="11" name="ZoneTexte 10"/>
          <p:cNvSpPr txBox="1"/>
          <p:nvPr/>
        </p:nvSpPr>
        <p:spPr>
          <a:xfrm>
            <a:off x="567388" y="3760787"/>
            <a:ext cx="7915752" cy="2492990"/>
          </a:xfrm>
          <a:prstGeom prst="rect">
            <a:avLst/>
          </a:prstGeom>
          <a:noFill/>
        </p:spPr>
        <p:txBody>
          <a:bodyPr wrap="square" rtlCol="0">
            <a:spAutoFit/>
          </a:bodyPr>
          <a:lstStyle/>
          <a:p>
            <a:pPr marL="457200" indent="-457200" algn="just">
              <a:buFont typeface="+mj-lt"/>
              <a:buAutoNum type="arabicPeriod" startAt="3"/>
            </a:pPr>
            <a:r>
              <a:rPr lang="fr-BE" sz="2400" dirty="0" smtClean="0"/>
              <a:t>que </a:t>
            </a:r>
            <a:r>
              <a:rPr lang="fr-BE" sz="2400" dirty="0"/>
              <a:t>ces acteurs de protection </a:t>
            </a:r>
            <a:r>
              <a:rPr lang="fr-BE" sz="2400" dirty="0" smtClean="0"/>
              <a:t>doivent </a:t>
            </a:r>
            <a:r>
              <a:rPr lang="fr-BE" sz="2400" dirty="0"/>
              <a:t>ainsi, </a:t>
            </a:r>
            <a:r>
              <a:rPr lang="fr-BE" sz="2400" dirty="0" smtClean="0"/>
              <a:t>notamment, disposer </a:t>
            </a:r>
            <a:r>
              <a:rPr lang="fr-BE" sz="2400" dirty="0"/>
              <a:t>d’un </a:t>
            </a:r>
            <a:r>
              <a:rPr lang="fr-BE" sz="2400" dirty="0">
                <a:solidFill>
                  <a:srgbClr val="FF0000"/>
                </a:solidFill>
              </a:rPr>
              <a:t>système judiciaire effectif </a:t>
            </a:r>
            <a:r>
              <a:rPr lang="fr-BE" sz="2400" dirty="0"/>
              <a:t>permettant de déceler, de poursuivre et de sanctionner les actes constituant une </a:t>
            </a:r>
            <a:r>
              <a:rPr lang="fr-BE" sz="2400" dirty="0" smtClean="0"/>
              <a:t>persécution, étant entendu que l’ </a:t>
            </a:r>
            <a:r>
              <a:rPr lang="fr-BE" sz="2400" dirty="0"/>
              <a:t>intéressé </a:t>
            </a:r>
            <a:r>
              <a:rPr lang="fr-BE" sz="2400" dirty="0" smtClean="0"/>
              <a:t>devra pouvoir </a:t>
            </a:r>
            <a:r>
              <a:rPr lang="fr-BE" sz="2400" dirty="0" smtClean="0">
                <a:solidFill>
                  <a:srgbClr val="FF0000"/>
                </a:solidFill>
              </a:rPr>
              <a:t>avoir accès </a:t>
            </a:r>
            <a:r>
              <a:rPr lang="fr-BE" sz="2400" dirty="0"/>
              <a:t>à cette protection;</a:t>
            </a:r>
          </a:p>
          <a:p>
            <a:endParaRPr lang="fr-BE" dirty="0"/>
          </a:p>
          <a:p>
            <a:endParaRPr lang="fr-BE" dirty="0"/>
          </a:p>
        </p:txBody>
      </p:sp>
    </p:spTree>
    <p:extLst>
      <p:ext uri="{BB962C8B-B14F-4D97-AF65-F5344CB8AC3E}">
        <p14:creationId xmlns:p14="http://schemas.microsoft.com/office/powerpoint/2010/main" val="399768675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cessation–DIRECTIVE 2004/83</a:t>
            </a:r>
            <a:r>
              <a:rPr lang="fr-BE" baseline="0" dirty="0" smtClean="0"/>
              <a:t>   </a:t>
            </a:r>
            <a:r>
              <a:rPr lang="fr-BE" dirty="0" smtClean="0"/>
              <a:t>(6)</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96</a:t>
            </a:fld>
            <a:endParaRPr lang="fr-BE"/>
          </a:p>
        </p:txBody>
      </p:sp>
      <p:sp>
        <p:nvSpPr>
          <p:cNvPr id="11" name="ZoneTexte 10"/>
          <p:cNvSpPr txBox="1"/>
          <p:nvPr/>
        </p:nvSpPr>
        <p:spPr>
          <a:xfrm>
            <a:off x="249252" y="2713533"/>
            <a:ext cx="8306488" cy="4062651"/>
          </a:xfrm>
          <a:prstGeom prst="rect">
            <a:avLst/>
          </a:prstGeom>
          <a:noFill/>
        </p:spPr>
        <p:txBody>
          <a:bodyPr wrap="square" rtlCol="0">
            <a:spAutoFit/>
          </a:bodyPr>
          <a:lstStyle/>
          <a:p>
            <a:pPr marL="342900" indent="-342900" algn="just">
              <a:buFont typeface="+mj-lt"/>
              <a:buAutoNum type="arabicPeriod" startAt="4"/>
            </a:pPr>
            <a:r>
              <a:rPr lang="fr-BE" sz="2400" dirty="0"/>
              <a:t>q</a:t>
            </a:r>
            <a:r>
              <a:rPr lang="fr-BE" sz="2400" dirty="0" smtClean="0"/>
              <a:t>u’ </a:t>
            </a:r>
            <a:r>
              <a:rPr lang="fr-BE" sz="2400" dirty="0">
                <a:solidFill>
                  <a:srgbClr val="FF0000"/>
                </a:solidFill>
              </a:rPr>
              <a:t>avant</a:t>
            </a:r>
            <a:r>
              <a:rPr lang="fr-BE" sz="2400" dirty="0"/>
              <a:t> de constater la cessation du statut de réfugié, il y a lieu de vérifier si d’</a:t>
            </a:r>
            <a:r>
              <a:rPr lang="fr-BE" sz="2400" dirty="0">
                <a:solidFill>
                  <a:srgbClr val="FF0000"/>
                </a:solidFill>
              </a:rPr>
              <a:t>autres</a:t>
            </a:r>
            <a:r>
              <a:rPr lang="fr-BE" sz="2400" dirty="0"/>
              <a:t> circonstances justifient que l’intéressé puisse craindre avec raison d’être persécuté soit pour le même motif que celui en cause initialement, soit pour l’un des autres motifs </a:t>
            </a:r>
            <a:r>
              <a:rPr lang="fr-BE" sz="2400" dirty="0" smtClean="0"/>
              <a:t>de </a:t>
            </a:r>
            <a:r>
              <a:rPr lang="fr-BE" sz="2400" dirty="0"/>
              <a:t>l’article 2, c), </a:t>
            </a:r>
            <a:r>
              <a:rPr lang="fr-BE" sz="2400" dirty="0" smtClean="0"/>
              <a:t>avec pour conséquence qu’il peut éventuellement </a:t>
            </a:r>
            <a:r>
              <a:rPr lang="fr-BE" sz="2400" dirty="0"/>
              <a:t>de </a:t>
            </a:r>
            <a:r>
              <a:rPr lang="fr-BE" sz="2400" dirty="0">
                <a:solidFill>
                  <a:srgbClr val="FF0000"/>
                </a:solidFill>
              </a:rPr>
              <a:t>conserver</a:t>
            </a:r>
            <a:r>
              <a:rPr lang="fr-BE" sz="2400" dirty="0"/>
              <a:t> </a:t>
            </a:r>
            <a:r>
              <a:rPr lang="fr-BE" sz="2400" dirty="0" smtClean="0"/>
              <a:t>son statut, </a:t>
            </a:r>
            <a:r>
              <a:rPr lang="fr-BE" sz="2400" dirty="0"/>
              <a:t>le critère de probabilité servant ici à l’appréciation du risque résultant de ces autres circonstances </a:t>
            </a:r>
            <a:r>
              <a:rPr lang="fr-BE" sz="2400" dirty="0" smtClean="0"/>
              <a:t>étant identique à celui </a:t>
            </a:r>
            <a:r>
              <a:rPr lang="fr-BE" sz="2400" dirty="0"/>
              <a:t>appliqué lors de la reconnaissance du statut </a:t>
            </a:r>
            <a:r>
              <a:rPr lang="fr-BE" sz="2400" dirty="0" smtClean="0"/>
              <a:t>du </a:t>
            </a:r>
            <a:r>
              <a:rPr lang="fr-BE" sz="2400" dirty="0"/>
              <a:t>fait qu’ à ces deux stades de l’examen, l’appréciation porte sur la même </a:t>
            </a:r>
            <a:r>
              <a:rPr lang="fr-BE" sz="2400" dirty="0" smtClean="0"/>
              <a:t>question</a:t>
            </a:r>
            <a:r>
              <a:rPr lang="fr-BE" dirty="0"/>
              <a:t>,</a:t>
            </a:r>
            <a:r>
              <a:rPr lang="fr-BE" dirty="0" smtClean="0"/>
              <a:t> </a:t>
            </a:r>
            <a:endParaRPr lang="fr-BE" dirty="0"/>
          </a:p>
          <a:p>
            <a:endParaRPr lang="fr-BE" dirty="0"/>
          </a:p>
        </p:txBody>
      </p:sp>
    </p:spTree>
    <p:extLst>
      <p:ext uri="{BB962C8B-B14F-4D97-AF65-F5344CB8AC3E}">
        <p14:creationId xmlns:p14="http://schemas.microsoft.com/office/powerpoint/2010/main" val="2625862930"/>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 –DIRECTIVE 2004/83   (7)</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97</a:t>
            </a:fld>
            <a:endParaRPr lang="fr-BE"/>
          </a:p>
        </p:txBody>
      </p:sp>
      <p:sp>
        <p:nvSpPr>
          <p:cNvPr id="11" name="ZoneTexte 10"/>
          <p:cNvSpPr txBox="1"/>
          <p:nvPr/>
        </p:nvSpPr>
        <p:spPr>
          <a:xfrm>
            <a:off x="528798" y="3284984"/>
            <a:ext cx="7932044" cy="3046988"/>
          </a:xfrm>
          <a:prstGeom prst="rect">
            <a:avLst/>
          </a:prstGeom>
          <a:noFill/>
        </p:spPr>
        <p:txBody>
          <a:bodyPr wrap="square" rtlCol="0">
            <a:spAutoFit/>
          </a:bodyPr>
          <a:lstStyle/>
          <a:p>
            <a:pPr marL="457200" indent="-457200" algn="just">
              <a:buFont typeface="+mj-lt"/>
              <a:buAutoNum type="arabicPeriod" startAt="5"/>
            </a:pPr>
            <a:r>
              <a:rPr lang="fr-BE" sz="2400" dirty="0" smtClean="0"/>
              <a:t>que </a:t>
            </a:r>
            <a:r>
              <a:rPr lang="fr-BE" sz="2400" dirty="0"/>
              <a:t>la directive régissant deux régimes distincts de protection,  la cessation du statut de réfugié </a:t>
            </a:r>
            <a:r>
              <a:rPr lang="fr-BE" sz="2400" dirty="0">
                <a:solidFill>
                  <a:srgbClr val="FF0000"/>
                </a:solidFill>
              </a:rPr>
              <a:t>ne peut pas être subordonnée</a:t>
            </a:r>
            <a:r>
              <a:rPr lang="fr-BE" sz="2400" dirty="0"/>
              <a:t> à la constatation que les </a:t>
            </a:r>
            <a:r>
              <a:rPr lang="fr-BE" sz="2400" dirty="0">
                <a:solidFill>
                  <a:srgbClr val="FF0000"/>
                </a:solidFill>
              </a:rPr>
              <a:t>conditions d’application du statut de protection subsidiaire ne sont pas réunies</a:t>
            </a:r>
            <a:r>
              <a:rPr lang="fr-BE" sz="2400" dirty="0"/>
              <a:t> </a:t>
            </a:r>
            <a:r>
              <a:rPr lang="fr-BE" sz="2400" dirty="0" smtClean="0"/>
              <a:t>;</a:t>
            </a:r>
          </a:p>
          <a:p>
            <a:pPr marL="457200" indent="-457200" algn="just">
              <a:buFont typeface="+mj-lt"/>
              <a:buAutoNum type="arabicPeriod" startAt="5"/>
            </a:pPr>
            <a:r>
              <a:rPr lang="fr-BE" sz="2400" dirty="0" smtClean="0"/>
              <a:t> </a:t>
            </a:r>
            <a:r>
              <a:rPr lang="fr-BE" sz="2400" dirty="0"/>
              <a:t>que, cependant,  lors de la cessation de son statut de réfugié, l’intéressé </a:t>
            </a:r>
            <a:r>
              <a:rPr lang="fr-BE" sz="2400" dirty="0">
                <a:solidFill>
                  <a:srgbClr val="FF0000"/>
                </a:solidFill>
              </a:rPr>
              <a:t>doit pouvoir de solliciter l’octroi du statut de protection </a:t>
            </a:r>
            <a:r>
              <a:rPr lang="fr-BE" sz="2400" dirty="0" smtClean="0">
                <a:solidFill>
                  <a:srgbClr val="FF0000"/>
                </a:solidFill>
              </a:rPr>
              <a:t>subsidiaire</a:t>
            </a:r>
            <a:r>
              <a:rPr lang="fr-BE" sz="2400" dirty="0"/>
              <a:t>.</a:t>
            </a:r>
            <a:endParaRPr lang="fr-BE" dirty="0"/>
          </a:p>
        </p:txBody>
      </p:sp>
    </p:spTree>
    <p:extLst>
      <p:ext uri="{BB962C8B-B14F-4D97-AF65-F5344CB8AC3E}">
        <p14:creationId xmlns:p14="http://schemas.microsoft.com/office/powerpoint/2010/main" val="74261489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(1)</a:t>
            </a:r>
            <a:endParaRPr lang="fr-BE" dirty="0"/>
          </a:p>
        </p:txBody>
      </p:sp>
      <p:sp>
        <p:nvSpPr>
          <p:cNvPr id="3" name="Espace réservé du contenu 2"/>
          <p:cNvSpPr>
            <a:spLocks noGrp="1"/>
          </p:cNvSpPr>
          <p:nvPr>
            <p:ph idx="1"/>
          </p:nvPr>
        </p:nvSpPr>
        <p:spPr>
          <a:xfrm>
            <a:off x="457200" y="1988841"/>
            <a:ext cx="8229600" cy="648072"/>
          </a:xfrm>
        </p:spPr>
        <p:txBody>
          <a:bodyPr>
            <a:normAutofit/>
          </a:bodyPr>
          <a:lstStyle/>
          <a:p>
            <a:pPr marL="0" indent="0">
              <a:buNone/>
            </a:pPr>
            <a:r>
              <a:rPr lang="en-GB" sz="2600" b="1" dirty="0"/>
              <a:t>CJUE, 28 </a:t>
            </a:r>
            <a:r>
              <a:rPr lang="fr-BE" sz="2600" b="1" dirty="0"/>
              <a:t>juillet</a:t>
            </a:r>
            <a:r>
              <a:rPr lang="en-GB" sz="2600" b="1" dirty="0"/>
              <a:t> 2011, C-69/10, </a:t>
            </a:r>
            <a:r>
              <a:rPr lang="en-GB" sz="2600" b="1" i="1" dirty="0"/>
              <a:t>Samba </a:t>
            </a:r>
            <a:r>
              <a:rPr lang="en-GB" sz="2600" b="1" i="1" dirty="0" err="1"/>
              <a:t>Diouf</a:t>
            </a:r>
            <a:endParaRPr lang="sv-SE" sz="2600" b="1" i="1" dirty="0"/>
          </a:p>
          <a:p>
            <a:endParaRPr lang="fr-BE" dirty="0"/>
          </a:p>
        </p:txBody>
      </p:sp>
      <p:sp>
        <p:nvSpPr>
          <p:cNvPr id="4" name="ZoneTexte 3"/>
          <p:cNvSpPr txBox="1"/>
          <p:nvPr/>
        </p:nvSpPr>
        <p:spPr>
          <a:xfrm>
            <a:off x="575556" y="2492896"/>
            <a:ext cx="8064896" cy="2677656"/>
          </a:xfrm>
          <a:prstGeom prst="rect">
            <a:avLst/>
          </a:prstGeom>
          <a:noFill/>
        </p:spPr>
        <p:txBody>
          <a:bodyPr wrap="square" rtlCol="0">
            <a:spAutoFit/>
          </a:bodyPr>
          <a:lstStyle/>
          <a:p>
            <a:r>
              <a:rPr lang="fr-BE" sz="2400" b="1" dirty="0" smtClean="0"/>
              <a:t>Art. 47 de la Charte des droits fondamentaux</a:t>
            </a:r>
          </a:p>
          <a:p>
            <a:r>
              <a:rPr lang="fr-BE" sz="2400" dirty="0" smtClean="0"/>
              <a:t>« […]«</a:t>
            </a:r>
            <a:r>
              <a:rPr lang="fr-BE" sz="2400" i="1" dirty="0" smtClean="0"/>
              <a:t> </a:t>
            </a:r>
            <a:r>
              <a:rPr lang="fr-BE" sz="2400" i="1" dirty="0" smtClean="0">
                <a:solidFill>
                  <a:srgbClr val="FF0000"/>
                </a:solidFill>
              </a:rPr>
              <a:t>droit à un recours effectif</a:t>
            </a:r>
            <a:r>
              <a:rPr lang="fr-BE" sz="2400" i="1" dirty="0" smtClean="0"/>
              <a:t> </a:t>
            </a:r>
            <a:r>
              <a:rPr lang="fr-BE" sz="2400" dirty="0" smtClean="0"/>
              <a:t>»[…]</a:t>
            </a:r>
          </a:p>
          <a:p>
            <a:r>
              <a:rPr lang="fr-BE" sz="2400" b="1" dirty="0" smtClean="0"/>
              <a:t>Art.39 de la Directive 2005/85 </a:t>
            </a:r>
          </a:p>
          <a:p>
            <a:r>
              <a:rPr lang="fr-BE" sz="2400" dirty="0"/>
              <a:t>[…]«</a:t>
            </a:r>
            <a:r>
              <a:rPr lang="fr-BE" sz="2400" i="1" dirty="0"/>
              <a:t> droit à un recours effectif </a:t>
            </a:r>
            <a:r>
              <a:rPr lang="fr-BE" sz="2400" dirty="0"/>
              <a:t> </a:t>
            </a:r>
            <a:r>
              <a:rPr lang="fr-BE" sz="2400" i="1" dirty="0"/>
              <a:t>devant une </a:t>
            </a:r>
            <a:r>
              <a:rPr lang="fr-BE" sz="2400" i="1" dirty="0" smtClean="0"/>
              <a:t>juridiction » </a:t>
            </a:r>
            <a:r>
              <a:rPr lang="fr-BE" sz="2400" dirty="0"/>
              <a:t>[…]</a:t>
            </a:r>
            <a:endParaRPr lang="fr-BE" sz="2400" b="1" dirty="0"/>
          </a:p>
          <a:p>
            <a:r>
              <a:rPr lang="fr-BE" sz="2400" i="1" dirty="0" smtClean="0">
                <a:solidFill>
                  <a:srgbClr val="FF0000"/>
                </a:solidFill>
              </a:rPr>
              <a:t>contre </a:t>
            </a:r>
            <a:r>
              <a:rPr lang="fr-BE" sz="2400" i="1" dirty="0">
                <a:solidFill>
                  <a:srgbClr val="FF0000"/>
                </a:solidFill>
              </a:rPr>
              <a:t>une décision concernant la demande d’asile</a:t>
            </a:r>
            <a:r>
              <a:rPr lang="fr-BE" sz="2400" dirty="0" smtClean="0"/>
              <a:t>» […]</a:t>
            </a:r>
            <a:endParaRPr lang="fr-BE" sz="2400" b="1" dirty="0" smtClean="0"/>
          </a:p>
          <a:p>
            <a:endParaRPr lang="fr-BE" sz="2400" dirty="0" smtClean="0"/>
          </a:p>
          <a:p>
            <a:endParaRPr lang="fr-BE" sz="2400" dirty="0"/>
          </a:p>
        </p:txBody>
      </p:sp>
      <p:sp>
        <p:nvSpPr>
          <p:cNvPr id="5" name="ZoneTexte 4"/>
          <p:cNvSpPr txBox="1"/>
          <p:nvPr/>
        </p:nvSpPr>
        <p:spPr>
          <a:xfrm>
            <a:off x="323528" y="4149080"/>
            <a:ext cx="8568952" cy="2585323"/>
          </a:xfrm>
          <a:prstGeom prst="rect">
            <a:avLst/>
          </a:prstGeom>
          <a:noFill/>
        </p:spPr>
        <p:txBody>
          <a:bodyPr wrap="square" rtlCol="0">
            <a:spAutoFit/>
          </a:bodyPr>
          <a:lstStyle/>
          <a:p>
            <a:endParaRPr lang="fr-BE" sz="2400" dirty="0" smtClean="0">
              <a:solidFill>
                <a:srgbClr val="FF0000"/>
              </a:solidFill>
            </a:endParaRPr>
          </a:p>
          <a:p>
            <a:r>
              <a:rPr lang="fr-BE" sz="2400" dirty="0" smtClean="0">
                <a:solidFill>
                  <a:srgbClr val="FF0000"/>
                </a:solidFill>
              </a:rPr>
              <a:t>Question,  </a:t>
            </a:r>
            <a:r>
              <a:rPr lang="fr-BE" sz="2400" dirty="0" smtClean="0"/>
              <a:t>en substance, du</a:t>
            </a:r>
            <a:r>
              <a:rPr lang="fr-BE" sz="2400" dirty="0" smtClean="0">
                <a:solidFill>
                  <a:srgbClr val="FF0000"/>
                </a:solidFill>
              </a:rPr>
              <a:t> </a:t>
            </a:r>
            <a:r>
              <a:rPr lang="fr-BE" sz="2400" dirty="0" smtClean="0"/>
              <a:t> Tribunal administratif du Luxembourg:</a:t>
            </a:r>
          </a:p>
          <a:p>
            <a:pPr marL="342900" indent="-342900">
              <a:buFont typeface="Arial" panose="020B0604020202020204" pitchFamily="34" charset="0"/>
              <a:buChar char="•"/>
            </a:pPr>
            <a:endParaRPr lang="fr-BE" sz="2400" dirty="0" smtClean="0"/>
          </a:p>
          <a:p>
            <a:pPr marL="342900" indent="-342900">
              <a:buFont typeface="Arial" panose="020B0604020202020204" pitchFamily="34" charset="0"/>
              <a:buChar char="•"/>
            </a:pPr>
            <a:r>
              <a:rPr lang="fr-BE" sz="2400" dirty="0" smtClean="0"/>
              <a:t>la décision  de l’autorité tendant à faire traiter une demande d’asile </a:t>
            </a:r>
            <a:r>
              <a:rPr lang="fr-BE" sz="2400" i="1" dirty="0" smtClean="0"/>
              <a:t>via</a:t>
            </a:r>
            <a:r>
              <a:rPr lang="fr-BE" sz="2400" dirty="0" smtClean="0"/>
              <a:t> une procédure prioritaire et accélérée </a:t>
            </a:r>
            <a:r>
              <a:rPr lang="fr-BE" sz="2400" dirty="0" err="1" smtClean="0"/>
              <a:t>doit-elle</a:t>
            </a:r>
            <a:r>
              <a:rPr lang="fr-BE" sz="2400" dirty="0" smtClean="0"/>
              <a:t> donner lieu au recours visé à l’article 39 de la directive ?</a:t>
            </a:r>
          </a:p>
          <a:p>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98</a:t>
            </a:fld>
            <a:endParaRPr lang="fr-BE"/>
          </a:p>
        </p:txBody>
      </p:sp>
    </p:spTree>
    <p:extLst>
      <p:ext uri="{BB962C8B-B14F-4D97-AF65-F5344CB8AC3E}">
        <p14:creationId xmlns:p14="http://schemas.microsoft.com/office/powerpoint/2010/main" val="1392968729"/>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(2)</a:t>
            </a:r>
            <a:endParaRPr lang="fr-BE" dirty="0"/>
          </a:p>
        </p:txBody>
      </p:sp>
      <p:sp>
        <p:nvSpPr>
          <p:cNvPr id="3" name="Espace réservé du contenu 2"/>
          <p:cNvSpPr>
            <a:spLocks noGrp="1"/>
          </p:cNvSpPr>
          <p:nvPr>
            <p:ph idx="1"/>
          </p:nvPr>
        </p:nvSpPr>
        <p:spPr>
          <a:xfrm>
            <a:off x="457200" y="1988841"/>
            <a:ext cx="8229600" cy="648072"/>
          </a:xfrm>
        </p:spPr>
        <p:txBody>
          <a:bodyPr>
            <a:normAutofit/>
          </a:bodyPr>
          <a:lstStyle/>
          <a:p>
            <a:pPr marL="0" indent="0">
              <a:buNone/>
            </a:pPr>
            <a:r>
              <a:rPr lang="en-GB" sz="2600" b="1" dirty="0"/>
              <a:t>CJUE, 28 </a:t>
            </a:r>
            <a:r>
              <a:rPr lang="fr-BE" sz="2600" b="1" dirty="0"/>
              <a:t>juillet</a:t>
            </a:r>
            <a:r>
              <a:rPr lang="en-GB" sz="2600" b="1" dirty="0"/>
              <a:t> 2011, C-69/10, </a:t>
            </a:r>
            <a:r>
              <a:rPr lang="en-GB" sz="2600" b="1" i="1" dirty="0"/>
              <a:t>Samba </a:t>
            </a:r>
            <a:r>
              <a:rPr lang="en-GB" sz="2600" b="1" i="1" dirty="0" err="1"/>
              <a:t>Diouf</a:t>
            </a:r>
            <a:endParaRPr lang="sv-SE" sz="2600" b="1" i="1" dirty="0"/>
          </a:p>
          <a:p>
            <a:endParaRPr lang="fr-BE" dirty="0"/>
          </a:p>
        </p:txBody>
      </p:sp>
      <p:sp>
        <p:nvSpPr>
          <p:cNvPr id="4" name="ZoneTexte 3"/>
          <p:cNvSpPr txBox="1"/>
          <p:nvPr/>
        </p:nvSpPr>
        <p:spPr>
          <a:xfrm>
            <a:off x="395536" y="2636912"/>
            <a:ext cx="8280920" cy="4524315"/>
          </a:xfrm>
          <a:prstGeom prst="rect">
            <a:avLst/>
          </a:prstGeom>
          <a:noFill/>
        </p:spPr>
        <p:txBody>
          <a:bodyPr wrap="square" rtlCol="0">
            <a:spAutoFit/>
          </a:bodyPr>
          <a:lstStyle/>
          <a:p>
            <a:pPr marL="0" lvl="1" algn="just">
              <a:defRPr/>
            </a:pPr>
            <a:r>
              <a:rPr lang="sv-SE" sz="2400" dirty="0"/>
              <a:t>La Cour </a:t>
            </a:r>
            <a:r>
              <a:rPr lang="sv-SE" sz="2400" dirty="0">
                <a:solidFill>
                  <a:srgbClr val="FF0000"/>
                </a:solidFill>
              </a:rPr>
              <a:t>répond</a:t>
            </a:r>
            <a:r>
              <a:rPr lang="sv-SE" sz="2400" dirty="0"/>
              <a:t> que </a:t>
            </a:r>
            <a:r>
              <a:rPr lang="sv-SE" sz="2400" dirty="0" smtClean="0"/>
              <a:t>:</a:t>
            </a:r>
          </a:p>
          <a:p>
            <a:pPr marL="0" lvl="1" algn="just">
              <a:defRPr/>
            </a:pPr>
            <a:endParaRPr lang="fr-BE" sz="2400" dirty="0" smtClean="0"/>
          </a:p>
          <a:p>
            <a:pPr marL="278892" indent="-342900" algn="just">
              <a:buFont typeface="+mj-lt"/>
              <a:buAutoNum type="arabicPeriod"/>
              <a:defRPr/>
            </a:pPr>
            <a:r>
              <a:rPr lang="fr-BE" sz="2400" dirty="0" smtClean="0"/>
              <a:t>la directive 2005/85 </a:t>
            </a:r>
            <a:r>
              <a:rPr lang="fr-BE" sz="2400" dirty="0" smtClean="0">
                <a:solidFill>
                  <a:srgbClr val="FF0000"/>
                </a:solidFill>
              </a:rPr>
              <a:t>respecte </a:t>
            </a:r>
            <a:r>
              <a:rPr lang="fr-BE" sz="2400" dirty="0" smtClean="0"/>
              <a:t>les </a:t>
            </a:r>
            <a:r>
              <a:rPr lang="fr-BE" sz="2400" dirty="0"/>
              <a:t>droits fondamentaux et observe les principes reconnus notamment par la </a:t>
            </a:r>
            <a:r>
              <a:rPr lang="fr-BE" sz="2400" dirty="0" smtClean="0"/>
              <a:t>Charte, </a:t>
            </a:r>
            <a:r>
              <a:rPr lang="fr-BE" sz="2400" dirty="0"/>
              <a:t>dont le principe fondamental du </a:t>
            </a:r>
            <a:r>
              <a:rPr lang="fr-BE" sz="2400" dirty="0" smtClean="0"/>
              <a:t>droit au </a:t>
            </a:r>
            <a:r>
              <a:rPr lang="fr-BE" sz="2400" dirty="0">
                <a:solidFill>
                  <a:srgbClr val="FF0000"/>
                </a:solidFill>
              </a:rPr>
              <a:t>recours </a:t>
            </a:r>
            <a:r>
              <a:rPr lang="fr-BE" sz="2400" dirty="0" smtClean="0">
                <a:solidFill>
                  <a:srgbClr val="FF0000"/>
                </a:solidFill>
              </a:rPr>
              <a:t>effectif</a:t>
            </a:r>
            <a:r>
              <a:rPr lang="fr-BE" sz="2400" dirty="0" smtClean="0"/>
              <a:t>;</a:t>
            </a:r>
            <a:endParaRPr lang="fr-BE" sz="2400" dirty="0"/>
          </a:p>
          <a:p>
            <a:pPr marL="278892" indent="-342900" algn="just">
              <a:buFont typeface="+mj-lt"/>
              <a:buAutoNum type="arabicPeriod"/>
              <a:defRPr/>
            </a:pPr>
            <a:r>
              <a:rPr lang="fr-BE" sz="2400" dirty="0" smtClean="0"/>
              <a:t>les </a:t>
            </a:r>
            <a:r>
              <a:rPr lang="fr-BE" sz="2400" dirty="0">
                <a:solidFill>
                  <a:srgbClr val="FF0000"/>
                </a:solidFill>
              </a:rPr>
              <a:t>décisions préparatoires </a:t>
            </a:r>
            <a:r>
              <a:rPr lang="fr-BE" sz="2400" dirty="0"/>
              <a:t>à la décision au fond ou les </a:t>
            </a:r>
            <a:r>
              <a:rPr lang="fr-BE" sz="2400" dirty="0">
                <a:solidFill>
                  <a:srgbClr val="FF0000"/>
                </a:solidFill>
              </a:rPr>
              <a:t>décisions d’organisation de la procédure</a:t>
            </a:r>
            <a:r>
              <a:rPr lang="fr-BE" sz="2400" dirty="0"/>
              <a:t> ne sont </a:t>
            </a:r>
            <a:r>
              <a:rPr lang="fr-BE" sz="2400" dirty="0">
                <a:solidFill>
                  <a:srgbClr val="FF0000"/>
                </a:solidFill>
              </a:rPr>
              <a:t>pas</a:t>
            </a:r>
            <a:r>
              <a:rPr lang="fr-BE" sz="2400" dirty="0"/>
              <a:t> visées par l’article </a:t>
            </a:r>
            <a:r>
              <a:rPr lang="fr-BE" sz="2400" dirty="0" smtClean="0"/>
              <a:t>39</a:t>
            </a:r>
            <a:r>
              <a:rPr lang="fr-BE" sz="2400" dirty="0"/>
              <a:t>.</a:t>
            </a:r>
            <a:r>
              <a:rPr lang="fr-BE" sz="2400" dirty="0" smtClean="0"/>
              <a:t> </a:t>
            </a:r>
            <a:r>
              <a:rPr lang="fr-BE" sz="2400" dirty="0"/>
              <a:t>1, de la </a:t>
            </a:r>
            <a:r>
              <a:rPr lang="fr-BE" sz="2400" dirty="0" smtClean="0"/>
              <a:t>directive avec pour conséquence que le droit national </a:t>
            </a:r>
            <a:r>
              <a:rPr lang="fr-BE" sz="2400" dirty="0" smtClean="0">
                <a:solidFill>
                  <a:srgbClr val="FF0000"/>
                </a:solidFill>
              </a:rPr>
              <a:t>ne</a:t>
            </a:r>
            <a:r>
              <a:rPr lang="fr-BE" sz="2400" dirty="0" smtClean="0"/>
              <a:t> doit </a:t>
            </a:r>
            <a:r>
              <a:rPr lang="fr-BE" sz="2400" dirty="0" smtClean="0">
                <a:solidFill>
                  <a:srgbClr val="FF0000"/>
                </a:solidFill>
              </a:rPr>
              <a:t>pas prévoir un </a:t>
            </a:r>
            <a:r>
              <a:rPr lang="fr-BE" sz="2400" dirty="0">
                <a:solidFill>
                  <a:srgbClr val="FF0000"/>
                </a:solidFill>
              </a:rPr>
              <a:t>recours spécifique ou autonome </a:t>
            </a:r>
            <a:r>
              <a:rPr lang="fr-BE" sz="2400" dirty="0"/>
              <a:t>à l’encontre de la décision d’examiner une demande d’asile dans le cadre d’une procédure accélérée </a:t>
            </a:r>
            <a:r>
              <a:rPr lang="fr-BE" sz="2400" dirty="0" smtClean="0"/>
              <a:t>;</a:t>
            </a:r>
            <a:endParaRPr lang="fr-BE" sz="2400" dirty="0"/>
          </a:p>
          <a:p>
            <a:endParaRPr lang="fr-BE" sz="2400" dirty="0" smtClean="0"/>
          </a:p>
        </p:txBody>
      </p:sp>
      <p:sp>
        <p:nvSpPr>
          <p:cNvPr id="5" name="ZoneTexte 4"/>
          <p:cNvSpPr txBox="1"/>
          <p:nvPr/>
        </p:nvSpPr>
        <p:spPr>
          <a:xfrm>
            <a:off x="539552" y="3986480"/>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99</a:t>
            </a:fld>
            <a:endParaRPr lang="fr-BE"/>
          </a:p>
        </p:txBody>
      </p:sp>
    </p:spTree>
    <p:extLst>
      <p:ext uri="{BB962C8B-B14F-4D97-AF65-F5344CB8AC3E}">
        <p14:creationId xmlns:p14="http://schemas.microsoft.com/office/powerpoint/2010/main" val="82128942"/>
      </p:ext>
    </p:extLst>
  </p:cSld>
  <p:clrMapOvr>
    <a:masterClrMapping/>
  </p:clrMapOvr>
</p:sld>
</file>

<file path=ppt/theme/theme1.xml><?xml version="1.0" encoding="utf-8"?>
<a:theme xmlns:a="http://schemas.openxmlformats.org/drawingml/2006/main" name="Ifa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3E29E223BC4394AB938486C539252D9" ma:contentTypeVersion="1" ma:contentTypeDescription="Create a new document." ma:contentTypeScope="" ma:versionID="ec51ea8f5d33d21c27c7e202ca348d12">
  <xsd:schema xmlns:xsd="http://www.w3.org/2001/XMLSchema" xmlns:xs="http://www.w3.org/2001/XMLSchema" xmlns:p="http://schemas.microsoft.com/office/2006/metadata/properties" xmlns:ns2="0c039a72-29c5-401d-896f-604f3dbe6102" xmlns:ns3="d4b8094a-6551-4d30-9b14-8eff279dbcc5" targetNamespace="http://schemas.microsoft.com/office/2006/metadata/properties" ma:root="true" ma:fieldsID="6fa000aba0fc11d53feafdcb55344948" ns2:_="" ns3:_="">
    <xsd:import namespace="0c039a72-29c5-401d-896f-604f3dbe6102"/>
    <xsd:import namespace="d4b8094a-6551-4d30-9b14-8eff279dbcc5"/>
    <xsd:element name="properties">
      <xsd:complexType>
        <xsd:sequence>
          <xsd:element name="documentManagement">
            <xsd:complexType>
              <xsd:all>
                <xsd:element ref="ns2:ordre"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039a72-29c5-401d-896f-604f3dbe6102" elementFormDefault="qualified">
    <xsd:import namespace="http://schemas.microsoft.com/office/2006/documentManagement/types"/>
    <xsd:import namespace="http://schemas.microsoft.com/office/infopath/2007/PartnerControls"/>
    <xsd:element name="ordre" ma:index="8" nillable="true" ma:displayName="ordre" ma:decimals="0" ma:internalName="ordre">
      <xsd:simpleType>
        <xsd:restriction base="dms:Number">
          <xsd:minInclusive value="1"/>
        </xsd:restriction>
      </xsd:simpleType>
    </xsd:element>
  </xsd:schema>
  <xsd:schema xmlns:xsd="http://www.w3.org/2001/XMLSchema" xmlns:xs="http://www.w3.org/2001/XMLSchema" xmlns:dms="http://schemas.microsoft.com/office/2006/documentManagement/types" xmlns:pc="http://schemas.microsoft.com/office/infopath/2007/PartnerControls" targetNamespace="d4b8094a-6551-4d30-9b14-8eff279dbcc5" elementFormDefault="qualified">
    <xsd:import namespace="http://schemas.microsoft.com/office/2006/documentManagement/types"/>
    <xsd:import namespace="http://schemas.microsoft.com/office/infopath/2007/PartnerControls"/>
    <xsd:element name="_dlc_DocId" ma:index="9" nillable="true" ma:displayName="Valeur d’ID de document" ma:description="Valeur de l’ID de document affecté à cet élément." ma:internalName="_dlc_DocId" ma:readOnly="true">
      <xsd:simpleType>
        <xsd:restriction base="dms:Text"/>
      </xsd:simpleType>
    </xsd:element>
    <xsd:element name="_dlc_DocIdUrl" ma:index="10"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rdre xmlns="0c039a72-29c5-401d-896f-604f3dbe6102" xsi:nil="true"/>
    <_dlc_DocId xmlns="d4b8094a-6551-4d30-9b14-8eff279dbcc5" xsi:nil="true"/>
    <_dlc_DocIdUrl xmlns="d4b8094a-6551-4d30-9b14-8eff279dbcc5">
      <Url xsi:nil="true"/>
      <Description xsi:nil="true"/>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3B92D4C-B94A-427C-A4CF-AA3526F5E715}">
  <ds:schemaRefs>
    <ds:schemaRef ds:uri="http://schemas.microsoft.com/sharepoint/v3/contenttype/forms"/>
  </ds:schemaRefs>
</ds:datastoreItem>
</file>

<file path=customXml/itemProps2.xml><?xml version="1.0" encoding="utf-8"?>
<ds:datastoreItem xmlns:ds="http://schemas.openxmlformats.org/officeDocument/2006/customXml" ds:itemID="{F5C675AB-E73C-47AB-A6C5-7FD35DF86F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039a72-29c5-401d-896f-604f3dbe6102"/>
    <ds:schemaRef ds:uri="d4b8094a-6551-4d30-9b14-8eff279dbc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DBE821-6F0D-4A64-BD44-0AC57AFAF45C}">
  <ds:schemaRefs>
    <ds:schemaRef ds:uri="http://purl.org/dc/dcmitype/"/>
    <ds:schemaRef ds:uri="0c039a72-29c5-401d-896f-604f3dbe6102"/>
    <ds:schemaRef ds:uri="http://schemas.microsoft.com/office/2006/metadata/properties"/>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d4b8094a-6551-4d30-9b14-8eff279dbcc5"/>
    <ds:schemaRef ds:uri="http://purl.org/dc/terms/"/>
    <ds:schemaRef ds:uri="http://purl.org/dc/elements/1.1/"/>
  </ds:schemaRefs>
</ds:datastoreItem>
</file>

<file path=customXml/itemProps4.xml><?xml version="1.0" encoding="utf-8"?>
<ds:datastoreItem xmlns:ds="http://schemas.openxmlformats.org/officeDocument/2006/customXml" ds:itemID="{5C22204E-40F6-4B02-A1CF-89F2FAE933F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Ifa PPT template</Template>
  <TotalTime>9505</TotalTime>
  <Words>7062</Words>
  <Application>Microsoft Office PowerPoint</Application>
  <PresentationFormat>Diavoorstelling (4:3)</PresentationFormat>
  <Paragraphs>1226</Paragraphs>
  <Slides>113</Slides>
  <Notes>106</Notes>
  <HiddenSlides>0</HiddenSlides>
  <MMClips>0</MMClips>
  <ScaleCrop>false</ScaleCrop>
  <HeadingPairs>
    <vt:vector size="4" baseType="variant">
      <vt:variant>
        <vt:lpstr>Thema</vt:lpstr>
      </vt:variant>
      <vt:variant>
        <vt:i4>1</vt:i4>
      </vt:variant>
      <vt:variant>
        <vt:lpstr>Diatitels</vt:lpstr>
      </vt:variant>
      <vt:variant>
        <vt:i4>113</vt:i4>
      </vt:variant>
    </vt:vector>
  </HeadingPairs>
  <TitlesOfParts>
    <vt:vector size="114" baseType="lpstr">
      <vt:lpstr>Ifa PPT template</vt:lpstr>
      <vt:lpstr>La jurisprudence de la Cour de justice de l’U.E. en matiere d’asile</vt:lpstr>
      <vt:lpstr>PLAN</vt:lpstr>
      <vt:lpstr>1. AVANT-PROPOS</vt:lpstr>
      <vt:lpstr>2. Le mecanisme du renvoi prejudiciel</vt:lpstr>
      <vt:lpstr>3. L’inclusiON – directive 2004/83   (1)</vt:lpstr>
      <vt:lpstr>3. L’inclusiON–directive 2004/83   (2)</vt:lpstr>
      <vt:lpstr>3. L’inclusiON -directive 2004/83  (3)</vt:lpstr>
      <vt:lpstr>3. L’inclusiON -directive 2004/83   (4)</vt:lpstr>
      <vt:lpstr>3. L’inclusiON -directive 2004/83   (5)</vt:lpstr>
      <vt:lpstr>3. L’inclusiON -directive 2004/83  (6)</vt:lpstr>
      <vt:lpstr>4.L’inclusion –DIRECTIVE 2004/83   (7)</vt:lpstr>
      <vt:lpstr>4.L’inclusion –DIRECTIVE 2004/83   (8)</vt:lpstr>
      <vt:lpstr>4.L’inclusion –DIRECTIVE 2004/83   (9)</vt:lpstr>
      <vt:lpstr>4.L’inclusion –DIRECTIVE 2004/83   (10)</vt:lpstr>
      <vt:lpstr>4.L’inclusion –DIRECTIVE 2004/83   (11)</vt:lpstr>
      <vt:lpstr>4.L’inclusion –DIRECTIVE 2004/83   (12)</vt:lpstr>
      <vt:lpstr>4.L’inclusion –DIRECTIVE 2004/83   (13)</vt:lpstr>
      <vt:lpstr>4.L’inclusion –DIRECTIVE 2004/83   (14)</vt:lpstr>
      <vt:lpstr>4.L’inclusion –DIRECTIVE 2004/83   (15)</vt:lpstr>
      <vt:lpstr>4.L’inclusion –DIRECTIVE 2004/83   (16)</vt:lpstr>
      <vt:lpstr>4.L’inclusion –DIRECTIVE 2004/83   (17)</vt:lpstr>
      <vt:lpstr>4.L’inclusion –DIRECTIVE 2004/83   (18)</vt:lpstr>
      <vt:lpstr>4.L’inclusion –DIRECTIVE 2004/83   (19)</vt:lpstr>
      <vt:lpstr>3. L’inclusiON -directive 2004/83   (20)</vt:lpstr>
      <vt:lpstr>3. L’inclusiON -directive 2004/83   (21)</vt:lpstr>
      <vt:lpstr>3. L’inclusiON -directive 2004/83   (22)</vt:lpstr>
      <vt:lpstr>3. L’inclusiON -directive 2004/83   (23)</vt:lpstr>
      <vt:lpstr>3. L’inclusiON -directive 2004/83  (24)</vt:lpstr>
      <vt:lpstr>3. L’inclusiON-directive 2004/83   (25)</vt:lpstr>
      <vt:lpstr>3. L’inclusiON -directive 2004/83   (26)</vt:lpstr>
      <vt:lpstr>3. L’inclusion –DIRECTIVE 2004/83   (27)</vt:lpstr>
      <vt:lpstr>3. L’inclusion –DIRECTIVE 2004/83   (28)</vt:lpstr>
      <vt:lpstr>3.L’inclusion –DIRECTIVE 2004/83   (29)</vt:lpstr>
      <vt:lpstr>3.L’inclusion –DIRECTIVE 2004/83   (30)</vt:lpstr>
      <vt:lpstr>3.L’inclusion –DIRECTIVE 2004/83   (31)</vt:lpstr>
      <vt:lpstr>3. L’inclusion –DIRECTIVE 2004/83   (32)</vt:lpstr>
      <vt:lpstr>3. L’inclusion –DIRECTIVE 2004/83   (33)</vt:lpstr>
      <vt:lpstr>3. L’inclusion –DIRECTIVE 2004/83   (34)</vt:lpstr>
      <vt:lpstr>3.L’inclusion –DIRECTIVE 2004/83   (35)</vt:lpstr>
      <vt:lpstr>3.L’inclusion –DIRECTIVE 2004/83  (36)</vt:lpstr>
      <vt:lpstr>3.L’inclusion –DIRECTIVE 2004/83  (37)</vt:lpstr>
      <vt:lpstr>3.L’inclusion –DIRECTIVE 2004/83  (38)</vt:lpstr>
      <vt:lpstr>3. L’inclusion –DIRECTIVE 2004/83   (39)</vt:lpstr>
      <vt:lpstr>3. L’inclusion –DIRECTIVE 2004/83   (40)</vt:lpstr>
      <vt:lpstr>3. L’inclusion –DIRECTIVE 2004/83  (41)</vt:lpstr>
      <vt:lpstr>3. L’inclusion –DIRECTIVE 2004/83  (42)</vt:lpstr>
      <vt:lpstr>3. L’inclusion –DIRECTIVE 2004/83  (43)</vt:lpstr>
      <vt:lpstr>3. L’inclusion –DIRECTIVE 2004/83  (44)</vt:lpstr>
      <vt:lpstr>3 .L’inclusion –DIRECTIVE 2004/83  (45)</vt:lpstr>
      <vt:lpstr>3. L’inclusion –DIRECTIVE 2004/83   (46)</vt:lpstr>
      <vt:lpstr>3. L’inclusion –DIRECTIVE 2004/83   (47)</vt:lpstr>
      <vt:lpstr>3. L’inclusion –DIRECTIVE 2004/83   (48)</vt:lpstr>
      <vt:lpstr>3 .L’inclusion –DIRECTIVE 2004/83   (49)</vt:lpstr>
      <vt:lpstr>3. L’inclusion –DIRECTIVE 2004/83   (50)</vt:lpstr>
      <vt:lpstr>3. L’inclusion –DIRECTIVE 2004/83   (51)</vt:lpstr>
      <vt:lpstr>3. L’inclusion –DIRECTIVE 2004/83  (52)</vt:lpstr>
      <vt:lpstr>3. L’inclusion –DIRECTIVE 2004/83  (53)</vt:lpstr>
      <vt:lpstr>3. L’inclusion –DIRECTIVE 2004/83  (54)</vt:lpstr>
      <vt:lpstr>3. L’inclusion –DIRECTIVE 2004/83   (55)</vt:lpstr>
      <vt:lpstr>3. L’inclusion –DIRECTIVE 2004/83   (56)</vt:lpstr>
      <vt:lpstr>3. L’inclusion –DIRECTIVE 2004/83  (57)</vt:lpstr>
      <vt:lpstr>3. L’inclusion –DIRECTIVE 2004/83   (58)</vt:lpstr>
      <vt:lpstr>3. L’inclusion –DIRECTIVE 2004/83  (59)</vt:lpstr>
      <vt:lpstr>3. L’inclusion –DIRECTIVE 2004/83  (60)</vt:lpstr>
      <vt:lpstr>3. L’inclusion –DIRECTIVE 2004/83   (61)</vt:lpstr>
      <vt:lpstr>3. L’inclusion –DIRECTIVE 2004/83  (62)</vt:lpstr>
      <vt:lpstr>3. L’inclusion –DIRECTIVE 2004/83   (63)</vt:lpstr>
      <vt:lpstr>3. L’inclusion –DIRECTIVE 2004/83   (64)</vt:lpstr>
      <vt:lpstr>3. L’inclusion –DIRECTIVE 2004/83   (65)</vt:lpstr>
      <vt:lpstr>3. L’inclusion –DIRECTIVE 2004/83  (66)</vt:lpstr>
      <vt:lpstr>3. L’inclusion –DIRECTIVE 2004/83   (67)</vt:lpstr>
      <vt:lpstr>3. L’inclusion –DIRECTIVE 2004/83   (68)</vt:lpstr>
      <vt:lpstr>3. L’inclusion –DIRECTIVE 2004/83   (69)</vt:lpstr>
      <vt:lpstr>3. L’inclusion –DIRECTIVE 2004/83   (70)</vt:lpstr>
      <vt:lpstr>3. L’inclusion –DIRECTIVE 2004/83   (71)</vt:lpstr>
      <vt:lpstr>4. L’exclusion –DIRECTIVE 2004/83   (1)</vt:lpstr>
      <vt:lpstr>4.L’exclusion –DIRECTIVE 2004/83   (2)</vt:lpstr>
      <vt:lpstr>4.L’exclusion –DIRECTIVE 2004/83   (3)</vt:lpstr>
      <vt:lpstr>4. L’exclusion –DIRECTIVE 2004/83   (4)</vt:lpstr>
      <vt:lpstr>4. L’exclusion –DIRECTIVE 2004/83   (5)</vt:lpstr>
      <vt:lpstr>4. L’exclusion –DIRECTIVE 2004/83   (6)</vt:lpstr>
      <vt:lpstr>4.L’exclusion –DIRECTIVE 2004/83   (7)</vt:lpstr>
      <vt:lpstr>4.L’exclusion –DIRECTIVE 2004/83   (8)</vt:lpstr>
      <vt:lpstr>4. L’exclusion –DIRECTIVE 2004/83   (9)</vt:lpstr>
      <vt:lpstr>4. L’exclusiON -directive 2004/83  (10)</vt:lpstr>
      <vt:lpstr>4. L’exclusiON -directive 2004/83   (11)</vt:lpstr>
      <vt:lpstr>4. L’exclusiON -directive 2004/83   (12)</vt:lpstr>
      <vt:lpstr>4. L’exclusiON -directive 2004/83   (13)</vt:lpstr>
      <vt:lpstr>4. L’exclusiON -directive 2004/83   (14)</vt:lpstr>
      <vt:lpstr>4. L’exclusiON -directive 2004/83    (15)</vt:lpstr>
      <vt:lpstr> 5. La cessation–DIRECTIVE 2004/83   (1)</vt:lpstr>
      <vt:lpstr> 5. La cessation –DIRECTIVE 2004/83   (2)</vt:lpstr>
      <vt:lpstr> 5. La cessation –DIRECTIVE 2004/83   (3)</vt:lpstr>
      <vt:lpstr> 5. La cessation –DIRECTIVE 2004/83   (4)</vt:lpstr>
      <vt:lpstr> 5. La cessation –DIRECTIVE 2004/83   (5)</vt:lpstr>
      <vt:lpstr> 5. La cessation–DIRECTIVE 2004/83   (6)</vt:lpstr>
      <vt:lpstr> 5. La cessation –DIRECTIVE 2004/83   (7)</vt:lpstr>
      <vt:lpstr>6. La procedure–DIRECTIVE 2005/85   (1)</vt:lpstr>
      <vt:lpstr>6. La procedure–DIRECTIVE 2005/85   (2)</vt:lpstr>
      <vt:lpstr>6. La procedure–DIRECTIVE 2005/85   (3)</vt:lpstr>
      <vt:lpstr>6. La procedure–DIRECTIVE 2005/85   (4)</vt:lpstr>
      <vt:lpstr>6. La procedure–DIRECTIVE 2005/85   (5)</vt:lpstr>
      <vt:lpstr>6. La procedure–DIRECTIVE 2005/85   (6)</vt:lpstr>
      <vt:lpstr>6. La procedure–DIRECTIVE 2005/85   (7)</vt:lpstr>
      <vt:lpstr>6. La procedure–DIRECTIVE 2005/85   (8)</vt:lpstr>
      <vt:lpstr>6. La procedure–DIRECTIVE 2005/85   (9)</vt:lpstr>
      <vt:lpstr>6. La procedure–DIRECTIVE 2005/85   (10)</vt:lpstr>
      <vt:lpstr>7. BIBLIoGRAPHIE  (1)</vt:lpstr>
      <vt:lpstr>7. BIBLIoGRAPHIE  (2)</vt:lpstr>
      <vt:lpstr>8. Liens web vers les arrêts CJUE (1)</vt:lpstr>
      <vt:lpstr>7. Liens web vers les arrêts CUE  (2)</vt:lpstr>
      <vt:lpstr>8. Liens web vers les arrêts CJUE (3) </vt:lpstr>
      <vt:lpstr>8. Liens web vers les arrêts CJUE (4)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Gisèle Simon</dc:creator>
  <cp:lastModifiedBy>brlau01</cp:lastModifiedBy>
  <cp:revision>284</cp:revision>
  <dcterms:created xsi:type="dcterms:W3CDTF">2015-08-11T07:56:44Z</dcterms:created>
  <dcterms:modified xsi:type="dcterms:W3CDTF">2015-10-15T09:26:21Z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0x01010023E29E223BC4394AB938486C539252D9</vt:lpwstr>
  </property>
  <property fmtid="{D5CDD505-2E9C-101B-9397-08002B2CF9AE}" pid="3" name="_dlc_DocIdItemGuid">
    <vt:lpwstr>246f1526-51d7-4bb5-93ab-f89c2407a501</vt:lpwstr>
  </property>
</Properties>
</file>