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91" r:id="rId2"/>
    <p:sldId id="300" r:id="rId3"/>
    <p:sldId id="302" r:id="rId4"/>
    <p:sldId id="295" r:id="rId5"/>
    <p:sldId id="281" r:id="rId6"/>
    <p:sldId id="282" r:id="rId7"/>
    <p:sldId id="304" r:id="rId8"/>
    <p:sldId id="303" r:id="rId9"/>
    <p:sldId id="313" r:id="rId10"/>
    <p:sldId id="314" r:id="rId11"/>
    <p:sldId id="301" r:id="rId12"/>
    <p:sldId id="305" r:id="rId13"/>
    <p:sldId id="306" r:id="rId14"/>
    <p:sldId id="307" r:id="rId15"/>
    <p:sldId id="309" r:id="rId16"/>
    <p:sldId id="308" r:id="rId17"/>
    <p:sldId id="310" r:id="rId18"/>
    <p:sldId id="311" r:id="rId19"/>
    <p:sldId id="312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AC73D0-7FFD-4668-A501-1D83F0EF3589}" type="datetimeFigureOut">
              <a:rPr lang="en-US"/>
              <a:pPr>
                <a:defRPr/>
              </a:pPr>
              <a:t>6/3/2015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E24AA-EA32-4AF7-90B8-FA3FB8AFA5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3068960"/>
            <a:ext cx="5184576" cy="1584176"/>
          </a:xfr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5771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9081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9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6A2B63-E5AB-45FC-A204-4D82DE834C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interi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 smtClean="0"/>
              <a:t>Cliquez pour modifier les styles du texte du masque</a:t>
            </a:r>
          </a:p>
          <a:p>
            <a:pPr lvl="1"/>
            <a:r>
              <a:rPr lang="fr-FR" altLang="nl-BE" smtClean="0"/>
              <a:t>Deuxième niveau</a:t>
            </a:r>
          </a:p>
          <a:p>
            <a:pPr lvl="2"/>
            <a:r>
              <a:rPr lang="fr-FR" altLang="nl-BE" smtClean="0"/>
              <a:t>Troisième niveau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404813"/>
            <a:ext cx="6707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 smtClean="0"/>
              <a:t>Ajouter un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62194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87888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7888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7888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755650" y="1844675"/>
            <a:ext cx="8208963" cy="3243263"/>
          </a:xfrm>
        </p:spPr>
        <p:txBody>
          <a:bodyPr/>
          <a:lstStyle/>
          <a:p>
            <a:pPr algn="ctr" eaLnBrk="1" hangingPunct="1"/>
            <a:r>
              <a:rPr lang="nl-BE" altLang="nl-BE" dirty="0" smtClean="0"/>
              <a:t>De nieuwe e-Campus</a:t>
            </a:r>
            <a:br>
              <a:rPr lang="nl-BE" altLang="nl-BE" dirty="0" smtClean="0"/>
            </a:br>
            <a:r>
              <a:rPr lang="nl-BE" altLang="nl-BE" dirty="0" smtClean="0"/>
              <a:t/>
            </a:r>
            <a:br>
              <a:rPr lang="nl-BE" altLang="nl-BE" dirty="0" smtClean="0"/>
            </a:br>
            <a:endParaRPr lang="en-US" altLang="nl-BE" sz="1400" dirty="0" smtClean="0"/>
          </a:p>
        </p:txBody>
      </p:sp>
      <p:sp>
        <p:nvSpPr>
          <p:cNvPr id="4099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rgbClr val="62194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87888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7888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7888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7888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BDBADC7-AD81-4EE1-9EF5-1C01750F2F18}" type="slidenum">
              <a:rPr lang="en-US" altLang="nl-BE" sz="18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nl-BE" sz="1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CAYS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H</a:t>
            </a:r>
            <a:r>
              <a:rPr lang="nl-BE" dirty="0" smtClean="0"/>
              <a:t>osting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On the </a:t>
            </a:r>
            <a:r>
              <a:rPr lang="nl-BE" dirty="0" err="1" smtClean="0"/>
              <a:t>shelf</a:t>
            </a:r>
            <a:endParaRPr lang="nl-BE" dirty="0" smtClean="0"/>
          </a:p>
          <a:p>
            <a:r>
              <a:rPr lang="nl-BE" dirty="0" smtClean="0"/>
              <a:t>Externe ontwikkeling</a:t>
            </a:r>
          </a:p>
          <a:p>
            <a:r>
              <a:rPr lang="nl-BE" dirty="0" smtClean="0"/>
              <a:t>Eigen ontwikkeling</a:t>
            </a:r>
          </a:p>
          <a:p>
            <a:r>
              <a:rPr lang="nl-BE" dirty="0" smtClean="0"/>
              <a:t>Hosting</a:t>
            </a:r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683508" cy="17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079259"/>
            <a:ext cx="4061688" cy="57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Didactische principes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2908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	Anders Leren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E-campus is maar één tool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 err="1" smtClean="0"/>
              <a:t>Blended</a:t>
            </a:r>
            <a:r>
              <a:rPr lang="nl-BE" dirty="0" smtClean="0"/>
              <a:t> Learning</a:t>
            </a:r>
          </a:p>
          <a:p>
            <a:pPr>
              <a:buFontTx/>
              <a:buChar char="-"/>
            </a:pPr>
            <a:r>
              <a:rPr lang="nl-BE" dirty="0" smtClean="0"/>
              <a:t>Werkplekleren</a:t>
            </a:r>
          </a:p>
          <a:p>
            <a:pPr>
              <a:buFontTx/>
              <a:buChar char="-"/>
            </a:pPr>
            <a:r>
              <a:rPr lang="nl-BE" dirty="0" smtClean="0"/>
              <a:t>Klassikaal leren</a:t>
            </a:r>
          </a:p>
          <a:p>
            <a:pPr>
              <a:buFontTx/>
              <a:buChar char="-"/>
            </a:pPr>
            <a:r>
              <a:rPr lang="nl-BE" dirty="0" smtClean="0"/>
              <a:t>Coaching</a:t>
            </a:r>
          </a:p>
          <a:p>
            <a:pPr>
              <a:buFontTx/>
              <a:buChar char="-"/>
            </a:pPr>
            <a:r>
              <a:rPr lang="nl-BE" dirty="0" smtClean="0"/>
              <a:t>E-</a:t>
            </a:r>
            <a:r>
              <a:rPr lang="nl-BE" dirty="0" err="1" smtClean="0"/>
              <a:t>learning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 err="1" smtClean="0"/>
              <a:t>Flipped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Modulair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392487" cy="4392487"/>
          </a:xfrm>
        </p:spPr>
      </p:pic>
    </p:spTree>
    <p:extLst>
      <p:ext uri="{BB962C8B-B14F-4D97-AF65-F5344CB8AC3E}">
        <p14:creationId xmlns:p14="http://schemas.microsoft.com/office/powerpoint/2010/main" val="8721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			Push or Pull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1. Trainer plaatst gevalideerde inhoud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2. </a:t>
            </a:r>
            <a:r>
              <a:rPr lang="nl-BE" dirty="0"/>
              <a:t>W</a:t>
            </a:r>
            <a:r>
              <a:rPr lang="nl-BE" dirty="0" smtClean="0"/>
              <a:t>erkgroep deelt informatie</a:t>
            </a:r>
          </a:p>
          <a:p>
            <a:pPr>
              <a:buFont typeface="Wingdings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Community manager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3. Mix van beide 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9000"/>
            <a:ext cx="2320533" cy="23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61" y="1124744"/>
            <a:ext cx="4053335" cy="2813690"/>
          </a:xfrm>
          <a:prstGeom prst="rect">
            <a:avLst/>
          </a:prstGeom>
        </p:spPr>
      </p:pic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BE" altLang="nl-BE" dirty="0" smtClean="0"/>
              <a:t>Veilige leeromgeving</a:t>
            </a:r>
            <a:endParaRPr lang="en-US" alt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181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nl-BE" dirty="0" smtClean="0"/>
          </a:p>
          <a:p>
            <a:pPr marL="0" indent="0" eaLnBrk="1" hangingPunct="1">
              <a:buNone/>
            </a:pPr>
            <a:endParaRPr lang="en-US" altLang="nl-BE" dirty="0" smtClean="0"/>
          </a:p>
          <a:p>
            <a:pPr marL="0" indent="0" eaLnBrk="1" hangingPunct="1">
              <a:buNone/>
            </a:pPr>
            <a:endParaRPr lang="en-US" altLang="nl-BE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395536" y="1783357"/>
            <a:ext cx="86409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6219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87888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7888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87888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7888A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kern="0" dirty="0" smtClean="0"/>
          </a:p>
          <a:p>
            <a:pPr marL="0" indent="0">
              <a:buFontTx/>
              <a:buNone/>
            </a:pPr>
            <a:r>
              <a:rPr lang="nl-BE" kern="0" dirty="0" smtClean="0"/>
              <a:t>Gast toegang (iedereen)</a:t>
            </a:r>
          </a:p>
          <a:p>
            <a:pPr marL="0" indent="0">
              <a:buFontTx/>
              <a:buNone/>
            </a:pPr>
            <a:endParaRPr lang="nl-BE" kern="0" dirty="0"/>
          </a:p>
          <a:p>
            <a:pPr marL="0" indent="0">
              <a:buFontTx/>
              <a:buNone/>
            </a:pPr>
            <a:r>
              <a:rPr lang="nl-BE" kern="0" dirty="0" smtClean="0"/>
              <a:t>Zelfregistratie (federale ambtenaren + klanten)</a:t>
            </a:r>
          </a:p>
          <a:p>
            <a:pPr marL="0" indent="0">
              <a:buFontTx/>
              <a:buNone/>
            </a:pPr>
            <a:endParaRPr lang="nl-BE" kern="0" dirty="0"/>
          </a:p>
          <a:p>
            <a:pPr marL="0" indent="0">
              <a:buFontTx/>
              <a:buNone/>
            </a:pPr>
            <a:r>
              <a:rPr lang="nl-BE" kern="0" dirty="0" smtClean="0"/>
              <a:t>Via ITMA of lijst (beperkt publiek)</a:t>
            </a:r>
          </a:p>
          <a:p>
            <a:pPr marL="0" indent="0">
              <a:buFontTx/>
              <a:buNone/>
            </a:pPr>
            <a:endParaRPr lang="nl-BE" kern="0" dirty="0"/>
          </a:p>
        </p:txBody>
      </p:sp>
    </p:spTree>
    <p:extLst>
      <p:ext uri="{BB962C8B-B14F-4D97-AF65-F5344CB8AC3E}">
        <p14:creationId xmlns:p14="http://schemas.microsoft.com/office/powerpoint/2010/main" val="18303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Didactisch concept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Lesvoorbereiding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Blokken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Mini – website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Reflecteren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34" y="2132856"/>
            <a:ext cx="3701462" cy="24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Output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3178696" cy="1972816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Resultaat gericht</a:t>
            </a:r>
          </a:p>
          <a:p>
            <a:pPr marL="0" indent="0" algn="ctr">
              <a:buNone/>
            </a:pPr>
            <a:r>
              <a:rPr lang="nl-BE" dirty="0" smtClean="0"/>
              <a:t>versus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Procesgericht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5521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5116066" cy="39791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3. Kennis opbouwen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dirty="0" smtClean="0"/>
              <a:t>PPT, PDF</a:t>
            </a:r>
          </a:p>
          <a:p>
            <a:pPr>
              <a:buFontTx/>
              <a:buChar char="-"/>
            </a:pPr>
            <a:r>
              <a:rPr lang="nl-BE" dirty="0" smtClean="0"/>
              <a:t>Tekst</a:t>
            </a:r>
          </a:p>
          <a:p>
            <a:pPr>
              <a:buFontTx/>
              <a:buChar char="-"/>
            </a:pPr>
            <a:r>
              <a:rPr lang="nl-BE" dirty="0" smtClean="0"/>
              <a:t>Links</a:t>
            </a:r>
          </a:p>
          <a:p>
            <a:pPr>
              <a:buFontTx/>
              <a:buChar char="-"/>
            </a:pPr>
            <a:r>
              <a:rPr lang="nl-BE" dirty="0" smtClean="0"/>
              <a:t>SOME tools</a:t>
            </a:r>
          </a:p>
          <a:p>
            <a:pPr>
              <a:buFontTx/>
              <a:buChar char="-"/>
            </a:pPr>
            <a:r>
              <a:rPr lang="nl-BE" dirty="0" smtClean="0"/>
              <a:t>Video, afbeeldingen</a:t>
            </a:r>
          </a:p>
          <a:p>
            <a:pPr>
              <a:buFontTx/>
              <a:buChar char="-"/>
            </a:pPr>
            <a:r>
              <a:rPr lang="nl-BE" dirty="0" smtClean="0"/>
              <a:t>e-</a:t>
            </a:r>
            <a:r>
              <a:rPr lang="nl-BE" dirty="0" err="1" smtClean="0"/>
              <a:t>Learnings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 err="1" smtClean="0"/>
              <a:t>Moodle</a:t>
            </a:r>
            <a:r>
              <a:rPr lang="nl-BE" dirty="0" smtClean="0"/>
              <a:t> tools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44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4. Begeleiding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Opstart 2x2 uur coaching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Zelf bouwen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Zelf beheren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34169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1. Technische aspecten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2. Didactische principes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3. Kennis opbouwen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4. Begeleiding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58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 voor uw aandacht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748756"/>
            <a:ext cx="1905000" cy="2228850"/>
          </a:xfrm>
        </p:spPr>
      </p:pic>
    </p:spTree>
    <p:extLst>
      <p:ext uri="{BB962C8B-B14F-4D97-AF65-F5344CB8AC3E}">
        <p14:creationId xmlns:p14="http://schemas.microsoft.com/office/powerpoint/2010/main" val="10760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1. Technische Aspecten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91" y="2276872"/>
            <a:ext cx="3026469" cy="3026469"/>
          </a:xfrm>
        </p:spPr>
      </p:pic>
    </p:spTree>
    <p:extLst>
      <p:ext uri="{BB962C8B-B14F-4D97-AF65-F5344CB8AC3E}">
        <p14:creationId xmlns:p14="http://schemas.microsoft.com/office/powerpoint/2010/main" val="26836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BE" altLang="nl-BE" dirty="0"/>
              <a:t>I</a:t>
            </a:r>
            <a:r>
              <a:rPr lang="nl-BE" altLang="nl-BE" dirty="0" smtClean="0"/>
              <a:t>nsteek</a:t>
            </a:r>
            <a:endParaRPr lang="en-US" altLang="nl-BE" dirty="0" smtClean="0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BE" altLang="nl-BE" dirty="0" smtClean="0"/>
          </a:p>
          <a:p>
            <a:pPr eaLnBrk="1" hangingPunct="1"/>
            <a:r>
              <a:rPr lang="nl-BE" altLang="nl-BE" dirty="0" err="1" smtClean="0"/>
              <a:t>Responsive</a:t>
            </a:r>
            <a:endParaRPr lang="nl-BE" altLang="nl-BE" dirty="0"/>
          </a:p>
          <a:p>
            <a:pPr marL="0" indent="0" eaLnBrk="1" hangingPunct="1">
              <a:buNone/>
            </a:pPr>
            <a:r>
              <a:rPr lang="nl-BE" altLang="nl-BE" dirty="0" smtClean="0"/>
              <a:t> </a:t>
            </a:r>
          </a:p>
          <a:p>
            <a:pPr eaLnBrk="1" hangingPunct="1"/>
            <a:r>
              <a:rPr lang="nl-BE" altLang="nl-BE" dirty="0" smtClean="0"/>
              <a:t>Sociaal leren</a:t>
            </a:r>
          </a:p>
          <a:p>
            <a:pPr eaLnBrk="1" hangingPunct="1"/>
            <a:endParaRPr lang="nl-BE" altLang="nl-BE" dirty="0" smtClean="0"/>
          </a:p>
          <a:p>
            <a:pPr marL="0" indent="0" eaLnBrk="1" hangingPunct="1">
              <a:buNone/>
            </a:pPr>
            <a:endParaRPr lang="nl-BE" altLang="nl-BE" dirty="0" smtClean="0"/>
          </a:p>
          <a:p>
            <a:pPr eaLnBrk="1" hangingPunct="1"/>
            <a:r>
              <a:rPr lang="nl-BE" altLang="nl-BE" dirty="0" smtClean="0"/>
              <a:t>Browser </a:t>
            </a:r>
            <a:r>
              <a:rPr lang="nl-BE" altLang="nl-BE" dirty="0" err="1" smtClean="0"/>
              <a:t>Compability</a:t>
            </a:r>
            <a:endParaRPr lang="en-US" altLang="nl-BE" dirty="0" smtClean="0"/>
          </a:p>
        </p:txBody>
      </p:sp>
      <p:pic>
        <p:nvPicPr>
          <p:cNvPr id="7174" name="Picture 6" descr="http://zeitgeist-ny.com/files/2010/11/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42" y="2641831"/>
            <a:ext cx="166211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76" y="1700808"/>
            <a:ext cx="2128675" cy="94102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88" y="4869160"/>
            <a:ext cx="4216160" cy="8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Veiligheid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https:// verbinding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err="1" smtClean="0"/>
              <a:t>Geencrypteerd</a:t>
            </a:r>
            <a:r>
              <a:rPr lang="nl-BE" dirty="0" smtClean="0"/>
              <a:t> 128 bit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e-ID </a:t>
            </a:r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6085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0" y="4742805"/>
            <a:ext cx="1898972" cy="189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err="1" smtClean="0"/>
              <a:t>Embedding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Via </a:t>
            </a:r>
            <a:r>
              <a:rPr lang="nl-BE" dirty="0" err="1" smtClean="0"/>
              <a:t>Iframe</a:t>
            </a:r>
            <a:r>
              <a:rPr lang="nl-BE" dirty="0" smtClean="0"/>
              <a:t> technologie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https://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21" y="3861048"/>
            <a:ext cx="2221409" cy="13796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30" y="3954525"/>
            <a:ext cx="1204118" cy="12041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58119"/>
            <a:ext cx="1309117" cy="78547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46" y="3943065"/>
            <a:ext cx="1215578" cy="121557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21088"/>
            <a:ext cx="1573064" cy="5931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00" y="5373216"/>
            <a:ext cx="1547664" cy="6045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4" y="5158891"/>
            <a:ext cx="1066800" cy="1066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22" y="5240660"/>
            <a:ext cx="1474224" cy="7371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6" y="5087074"/>
            <a:ext cx="1525067" cy="15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ITMA - </a:t>
            </a:r>
            <a:r>
              <a:rPr lang="nl-BE" dirty="0" err="1" smtClean="0"/>
              <a:t>ecampus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63" y="1600200"/>
            <a:ext cx="6421274" cy="4525963"/>
          </a:xfrm>
        </p:spPr>
      </p:pic>
    </p:spTree>
    <p:extLst>
      <p:ext uri="{BB962C8B-B14F-4D97-AF65-F5344CB8AC3E}">
        <p14:creationId xmlns:p14="http://schemas.microsoft.com/office/powerpoint/2010/main" val="40399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CAYS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Campus </a:t>
            </a:r>
            <a:r>
              <a:rPr lang="nl-BE" dirty="0"/>
              <a:t>At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smtClean="0"/>
              <a:t>Service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interne </a:t>
            </a:r>
            <a:r>
              <a:rPr lang="nl-BE" dirty="0"/>
              <a:t>opleidingen en </a:t>
            </a:r>
            <a:r>
              <a:rPr lang="nl-BE" dirty="0" smtClean="0"/>
              <a:t>leerevenementen</a:t>
            </a:r>
          </a:p>
          <a:p>
            <a:r>
              <a:rPr lang="nl-BE" dirty="0" smtClean="0"/>
              <a:t>digitale </a:t>
            </a:r>
            <a:r>
              <a:rPr lang="nl-BE" dirty="0"/>
              <a:t>ruimte </a:t>
            </a:r>
            <a:endParaRPr lang="nl-BE" dirty="0" smtClean="0"/>
          </a:p>
          <a:p>
            <a:r>
              <a:rPr lang="nl-BE" dirty="0" smtClean="0"/>
              <a:t>centrale plaats</a:t>
            </a:r>
          </a:p>
          <a:p>
            <a:r>
              <a:rPr lang="nl-BE" dirty="0" smtClean="0"/>
              <a:t>documenten </a:t>
            </a:r>
            <a:r>
              <a:rPr lang="nl-BE" dirty="0"/>
              <a:t>, filmpjes, fora, </a:t>
            </a:r>
            <a:r>
              <a:rPr lang="nl-BE" dirty="0" smtClean="0"/>
              <a:t>e-</a:t>
            </a:r>
            <a:r>
              <a:rPr lang="nl-BE" dirty="0" err="1" smtClean="0"/>
              <a:t>learnings</a:t>
            </a:r>
            <a:endParaRPr lang="nl-BE" dirty="0" smtClean="0"/>
          </a:p>
          <a:p>
            <a:r>
              <a:rPr lang="nl-BE" dirty="0"/>
              <a:t>e</a:t>
            </a:r>
            <a:r>
              <a:rPr lang="nl-BE" dirty="0" smtClean="0"/>
              <a:t>igen look </a:t>
            </a:r>
            <a:r>
              <a:rPr lang="nl-BE" dirty="0" err="1" smtClean="0"/>
              <a:t>and</a:t>
            </a:r>
            <a:r>
              <a:rPr lang="nl-BE" dirty="0" smtClean="0"/>
              <a:t> feel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43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BE" dirty="0" smtClean="0"/>
              <a:t>CAYS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Ontwikkelen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E-</a:t>
            </a:r>
            <a:r>
              <a:rPr lang="nl-BE" dirty="0" err="1" smtClean="0"/>
              <a:t>learnings</a:t>
            </a:r>
            <a:endParaRPr lang="nl-BE" dirty="0" smtClean="0"/>
          </a:p>
          <a:p>
            <a:r>
              <a:rPr lang="nl-BE" dirty="0" err="1" smtClean="0"/>
              <a:t>Captivate</a:t>
            </a:r>
            <a:r>
              <a:rPr lang="nl-BE" dirty="0" smtClean="0"/>
              <a:t>, e-</a:t>
            </a:r>
            <a:r>
              <a:rPr lang="nl-BE" dirty="0" err="1" smtClean="0"/>
              <a:t>doceo</a:t>
            </a:r>
            <a:endParaRPr lang="nl-BE" dirty="0" smtClean="0"/>
          </a:p>
          <a:p>
            <a:r>
              <a:rPr lang="nl-BE" dirty="0" smtClean="0"/>
              <a:t>Samenwerking</a:t>
            </a:r>
          </a:p>
          <a:p>
            <a:r>
              <a:rPr lang="nl-BE" dirty="0" smtClean="0"/>
              <a:t>Ondersteuning</a:t>
            </a:r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683508" cy="17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PPT%20NL</Template>
  <TotalTime>762</TotalTime>
  <Words>192</Words>
  <Application>Microsoft Office PowerPoint</Application>
  <PresentationFormat>Diavoorstelling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Modèle par défaut</vt:lpstr>
      <vt:lpstr>De nieuwe e-Campus  </vt:lpstr>
      <vt:lpstr>PowerPoint-presentatie</vt:lpstr>
      <vt:lpstr> 1. Technische Aspecten</vt:lpstr>
      <vt:lpstr>Insteek</vt:lpstr>
      <vt:lpstr>Veiligheid</vt:lpstr>
      <vt:lpstr>Embedding</vt:lpstr>
      <vt:lpstr>ITMA - ecampus</vt:lpstr>
      <vt:lpstr>CAYS</vt:lpstr>
      <vt:lpstr>CAYS</vt:lpstr>
      <vt:lpstr>CAYS</vt:lpstr>
      <vt:lpstr>2. Didactische principes </vt:lpstr>
      <vt:lpstr> Anders Leren</vt:lpstr>
      <vt:lpstr>Modulair</vt:lpstr>
      <vt:lpstr>   Push or Pull</vt:lpstr>
      <vt:lpstr>Veilige leeromgeving</vt:lpstr>
      <vt:lpstr>Didactisch concept</vt:lpstr>
      <vt:lpstr>Output</vt:lpstr>
      <vt:lpstr>3. Kennis opbouwen</vt:lpstr>
      <vt:lpstr>4. Begeleiding </vt:lpstr>
      <vt:lpstr>Bedankt voor uw aandacht</vt:lpstr>
    </vt:vector>
  </TitlesOfParts>
  <Company>OFOIFA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veranderen van Leerplatform</dc:title>
  <dc:creator>brlau01</dc:creator>
  <cp:lastModifiedBy>Julie Van Der Gucht</cp:lastModifiedBy>
  <cp:revision>85</cp:revision>
  <dcterms:created xsi:type="dcterms:W3CDTF">2013-04-24T11:24:28Z</dcterms:created>
  <dcterms:modified xsi:type="dcterms:W3CDTF">2015-06-03T11:10:01Z</dcterms:modified>
</cp:coreProperties>
</file>