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9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60" r:id="rId23"/>
  </p:sldIdLst>
  <p:sldSz cx="9144000" cy="6858000" type="screen4x3"/>
  <p:notesSz cx="6765925" cy="98679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88A"/>
    <a:srgbClr val="621944"/>
    <a:srgbClr val="C10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3108"/>
        <p:guide pos="2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32458" y="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C095B4-CDFE-4A98-B35A-B787678628D1}" type="datetimeFigureOut">
              <a:rPr lang="fr-BE"/>
              <a:pPr>
                <a:defRPr/>
              </a:pPr>
              <a:t>27/05/2015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32458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21EE92-1726-47EF-856B-3E29C39B8559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8640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32458" y="0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91D56D-476F-488F-9F8D-41AE6F54DF49}" type="datetimeFigureOut">
              <a:rPr lang="fr-BE"/>
              <a:pPr>
                <a:defRPr/>
              </a:pPr>
              <a:t>27/05/2015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6593" y="4687253"/>
            <a:ext cx="541274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32458" y="9372792"/>
            <a:ext cx="2931901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B9BDE8-D211-4727-9EBD-F2C44894523E}" type="slidenum">
              <a:rPr lang="fr-BE"/>
              <a:pPr>
                <a:defRPr/>
              </a:pPr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1191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Déroulement</a:t>
            </a:r>
            <a:r>
              <a:rPr lang="fr-BE" baseline="0" dirty="0" smtClean="0"/>
              <a:t> du WS :</a:t>
            </a:r>
          </a:p>
          <a:p>
            <a:endParaRPr lang="fr-BE" baseline="0" dirty="0" smtClean="0"/>
          </a:p>
          <a:p>
            <a:r>
              <a:rPr lang="fr-BE" baseline="0" dirty="0" smtClean="0"/>
              <a:t>1). Cours ex-cathedra : qu’est-ce que l’ergonomie ? (2,5 mn)</a:t>
            </a:r>
          </a:p>
          <a:p>
            <a:r>
              <a:rPr lang="fr-BE" baseline="0" dirty="0" smtClean="0"/>
              <a:t>2). Cours ex-cathedra : quelle est l’utilité de l’ergonomie ? (2,5 mn)</a:t>
            </a:r>
          </a:p>
          <a:p>
            <a:r>
              <a:rPr lang="fr-BE" baseline="0" dirty="0" smtClean="0"/>
              <a:t>3). Jeu par équipe – Quizz (10 mn)</a:t>
            </a:r>
          </a:p>
          <a:p>
            <a:r>
              <a:rPr lang="fr-BE" baseline="0" dirty="0" smtClean="0"/>
              <a:t>4). Poser les 4 questions (5 mn)</a:t>
            </a:r>
          </a:p>
          <a:p>
            <a:r>
              <a:rPr lang="fr-BE" baseline="0" dirty="0" smtClean="0"/>
              <a:t>5). Résumé de ce qui a été </a:t>
            </a:r>
            <a:r>
              <a:rPr lang="fr-BE" baseline="0" smtClean="0"/>
              <a:t>dit durant </a:t>
            </a:r>
            <a:r>
              <a:rPr lang="fr-BE" baseline="0" dirty="0" smtClean="0"/>
              <a:t>le WS (Définition + </a:t>
            </a:r>
            <a:r>
              <a:rPr lang="fr-BE" baseline="0" dirty="0" err="1" smtClean="0"/>
              <a:t>utiité</a:t>
            </a:r>
            <a:r>
              <a:rPr lang="fr-BE" baseline="0" dirty="0" smtClean="0"/>
              <a:t>) (5mn)</a:t>
            </a:r>
          </a:p>
          <a:p>
            <a:r>
              <a:rPr lang="fr-BE" baseline="0" dirty="0" smtClean="0"/>
              <a:t>6). Explication message clé</a:t>
            </a:r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Poser</a:t>
            </a:r>
            <a:r>
              <a:rPr lang="fr-BE" baseline="0" dirty="0" smtClean="0"/>
              <a:t> les questions :</a:t>
            </a:r>
          </a:p>
          <a:p>
            <a:endParaRPr lang="fr-BE" baseline="0" dirty="0" smtClean="0"/>
          </a:p>
          <a:p>
            <a:r>
              <a:rPr lang="fr-BE" baseline="0" dirty="0" smtClean="0"/>
              <a:t>Pourquoi faire cette activité ?</a:t>
            </a:r>
          </a:p>
          <a:p>
            <a:r>
              <a:rPr lang="fr-BE" baseline="0" dirty="0" smtClean="0"/>
              <a:t>Comment aurions-nous pu faire autrement ?</a:t>
            </a:r>
          </a:p>
          <a:p>
            <a:r>
              <a:rPr lang="fr-BE" baseline="0" dirty="0" smtClean="0"/>
              <a:t>Que faites-vous actuellement  en tant que formateur ?</a:t>
            </a:r>
          </a:p>
          <a:p>
            <a:r>
              <a:rPr lang="fr-BE" baseline="0" dirty="0" smtClean="0"/>
              <a:t>Qu’allez-vous faire dans le futur 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DA680-5191-4892-ADBD-99222CD5C6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Pole COMMU\En cours\IFA\IFA-11-10250-Identité visuelle phase 2\04 PDF client\IFA-11-10250-PPT bilingue-1-r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3068960"/>
            <a:ext cx="5184576" cy="1584176"/>
          </a:xfr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endParaRPr lang="fr-FR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M:\Pole COMMU\En cours\IFA\IFA-11-10250-Identité visuelle phase 2\04 PDF client\IFA-11-10250-PPT bilingue-2-r2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91513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404813"/>
            <a:ext cx="61309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Ajouter un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2" r:id="rId2"/>
    <p:sldLayoutId id="214748369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1022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62194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87888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7888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7888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7888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7888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7888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7888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7888A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888" y="2780928"/>
            <a:ext cx="5184775" cy="1584325"/>
          </a:xfrm>
        </p:spPr>
        <p:txBody>
          <a:bodyPr/>
          <a:lstStyle/>
          <a:p>
            <a:pPr eaLnBrk="1" hangingPunct="1"/>
            <a:r>
              <a:rPr lang="en-US" noProof="1" smtClean="0"/>
              <a:t>Workshop: Pas Compris? Ok!</a:t>
            </a:r>
          </a:p>
          <a:p>
            <a:pPr eaLnBrk="1" hangingPunct="1"/>
            <a:r>
              <a:rPr lang="nl-BE" sz="2000" noProof="1" smtClean="0"/>
              <a:t>Séraphin Mukendi et Annemie Janssens</a:t>
            </a:r>
            <a:endParaRPr lang="en-US" sz="2000" noProof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1 – </a:t>
            </a:r>
            <a:r>
              <a:rPr lang="nl-BE" dirty="0" err="1" smtClean="0"/>
              <a:t>Question</a:t>
            </a:r>
            <a:r>
              <a:rPr lang="nl-BE" dirty="0" smtClean="0"/>
              <a:t> 1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 err="1" smtClean="0">
                <a:solidFill>
                  <a:srgbClr val="0070C0"/>
                </a:solidFill>
              </a:rPr>
              <a:t>Ergos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</a:rPr>
              <a:t>betekent</a:t>
            </a:r>
            <a:r>
              <a:rPr lang="fr-BE" sz="2800" dirty="0" smtClean="0">
                <a:solidFill>
                  <a:srgbClr val="0070C0"/>
                </a:solidFill>
              </a:rPr>
              <a:t>  </a:t>
            </a:r>
            <a:r>
              <a:rPr lang="fr-BE" sz="2800" dirty="0" smtClean="0"/>
              <a:t>- </a:t>
            </a:r>
            <a:r>
              <a:rPr lang="fr-BE" sz="2800" dirty="0" err="1" smtClean="0">
                <a:solidFill>
                  <a:srgbClr val="00B050"/>
                </a:solidFill>
              </a:rPr>
              <a:t>Ergos</a:t>
            </a:r>
            <a:r>
              <a:rPr lang="fr-BE" sz="2800" dirty="0" smtClean="0">
                <a:solidFill>
                  <a:srgbClr val="00B050"/>
                </a:solidFill>
              </a:rPr>
              <a:t> signifie :</a:t>
            </a:r>
            <a:br>
              <a:rPr lang="fr-BE" sz="2800" dirty="0" smtClean="0">
                <a:solidFill>
                  <a:srgbClr val="00B050"/>
                </a:solidFill>
              </a:rPr>
            </a:b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>
                <a:solidFill>
                  <a:srgbClr val="0070C0"/>
                </a:solidFill>
              </a:rPr>
              <a:t>1. Systeem – </a:t>
            </a:r>
            <a:r>
              <a:rPr lang="fr-BE" sz="2800" dirty="0" smtClean="0">
                <a:solidFill>
                  <a:srgbClr val="00B050"/>
                </a:solidFill>
              </a:rPr>
              <a:t>Système</a:t>
            </a:r>
            <a:r>
              <a:rPr lang="fr-BE" sz="2800" dirty="0" smtClean="0">
                <a:solidFill>
                  <a:srgbClr val="0070C0"/>
                </a:solidFill>
              </a:rPr>
              <a:t/>
            </a:r>
            <a:br>
              <a:rPr lang="fr-BE" sz="2800" dirty="0" smtClean="0">
                <a:solidFill>
                  <a:srgbClr val="0070C0"/>
                </a:solidFill>
              </a:rPr>
            </a:br>
            <a:r>
              <a:rPr lang="fr-BE" sz="2800" dirty="0" smtClean="0">
                <a:solidFill>
                  <a:srgbClr val="0070C0"/>
                </a:solidFill>
              </a:rPr>
              <a:t>2. </a:t>
            </a:r>
            <a:r>
              <a:rPr lang="fr-BE" sz="2800" dirty="0" err="1" smtClean="0">
                <a:solidFill>
                  <a:srgbClr val="0070C0"/>
                </a:solidFill>
              </a:rPr>
              <a:t>Comfort</a:t>
            </a:r>
            <a:r>
              <a:rPr lang="fr-BE" sz="2800" dirty="0" smtClean="0">
                <a:solidFill>
                  <a:srgbClr val="0070C0"/>
                </a:solidFill>
              </a:rPr>
              <a:t> –</a:t>
            </a:r>
            <a:r>
              <a:rPr lang="fr-BE" sz="2800" dirty="0" smtClean="0">
                <a:solidFill>
                  <a:srgbClr val="00B050"/>
                </a:solidFill>
              </a:rPr>
              <a:t> Confort</a:t>
            </a:r>
            <a:r>
              <a:rPr lang="fr-BE" sz="2800" dirty="0" smtClean="0">
                <a:solidFill>
                  <a:srgbClr val="0070C0"/>
                </a:solidFill>
              </a:rPr>
              <a:t/>
            </a:r>
            <a:br>
              <a:rPr lang="fr-BE" sz="2800" dirty="0" smtClean="0">
                <a:solidFill>
                  <a:srgbClr val="0070C0"/>
                </a:solidFill>
              </a:rPr>
            </a:br>
            <a:r>
              <a:rPr lang="fr-BE" sz="2800" dirty="0" smtClean="0">
                <a:solidFill>
                  <a:srgbClr val="0070C0"/>
                </a:solidFill>
              </a:rPr>
              <a:t>3. </a:t>
            </a:r>
            <a:r>
              <a:rPr lang="fr-BE" sz="2800" dirty="0" err="1" smtClean="0">
                <a:solidFill>
                  <a:srgbClr val="0070C0"/>
                </a:solidFill>
              </a:rPr>
              <a:t>Werk</a:t>
            </a:r>
            <a:r>
              <a:rPr lang="fr-BE" sz="2800" dirty="0" smtClean="0">
                <a:solidFill>
                  <a:srgbClr val="0070C0"/>
                </a:solidFill>
              </a:rPr>
              <a:t> – </a:t>
            </a:r>
            <a:r>
              <a:rPr lang="fr-BE" sz="2800" dirty="0" smtClean="0">
                <a:solidFill>
                  <a:srgbClr val="00B050"/>
                </a:solidFill>
              </a:rPr>
              <a:t>Travail</a:t>
            </a:r>
            <a:r>
              <a:rPr lang="fr-BE" sz="2800" dirty="0" smtClean="0">
                <a:solidFill>
                  <a:srgbClr val="0070C0"/>
                </a:solidFill>
              </a:rPr>
              <a:t/>
            </a:r>
            <a:br>
              <a:rPr lang="fr-BE" sz="2800" dirty="0" smtClean="0">
                <a:solidFill>
                  <a:srgbClr val="0070C0"/>
                </a:solidFill>
              </a:rPr>
            </a:br>
            <a:r>
              <a:rPr lang="fr-BE" sz="2800" dirty="0" smtClean="0">
                <a:solidFill>
                  <a:srgbClr val="0070C0"/>
                </a:solidFill>
              </a:rPr>
              <a:t>4. Mens </a:t>
            </a:r>
            <a:r>
              <a:rPr lang="fr-BE" sz="2800" dirty="0" smtClean="0"/>
              <a:t>– </a:t>
            </a:r>
            <a:r>
              <a:rPr lang="fr-BE" sz="2800" dirty="0" smtClean="0">
                <a:solidFill>
                  <a:srgbClr val="00B050"/>
                </a:solidFill>
              </a:rPr>
              <a:t>Gens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2 – </a:t>
            </a:r>
            <a:r>
              <a:rPr lang="nl-BE" dirty="0" err="1" smtClean="0"/>
              <a:t>Question</a:t>
            </a:r>
            <a:r>
              <a:rPr lang="nl-BE" dirty="0" smtClean="0"/>
              <a:t> 2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 err="1" smtClean="0">
                <a:solidFill>
                  <a:srgbClr val="0070C0"/>
                </a:solidFill>
              </a:rPr>
              <a:t>Cognitieve</a:t>
            </a:r>
            <a:r>
              <a:rPr lang="fr-BE" sz="1800" dirty="0" smtClean="0">
                <a:solidFill>
                  <a:srgbClr val="0070C0"/>
                </a:solidFill>
              </a:rPr>
              <a:t> ergonomie </a:t>
            </a:r>
            <a:r>
              <a:rPr lang="fr-BE" sz="1800" dirty="0" err="1" smtClean="0">
                <a:solidFill>
                  <a:srgbClr val="0070C0"/>
                </a:solidFill>
              </a:rPr>
              <a:t>beoogt</a:t>
            </a:r>
            <a:r>
              <a:rPr lang="fr-BE" sz="1800" dirty="0" smtClean="0">
                <a:solidFill>
                  <a:srgbClr val="0070C0"/>
                </a:solidFill>
              </a:rPr>
              <a:t> :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>
                <a:solidFill>
                  <a:srgbClr val="00B050"/>
                </a:solidFill>
              </a:rPr>
              <a:t>L’ergonomie cognitive vise à :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/>
              <a:t>1. </a:t>
            </a:r>
            <a:r>
              <a:rPr lang="nl-BE" sz="1800" dirty="0" smtClean="0">
                <a:solidFill>
                  <a:srgbClr val="0070C0"/>
                </a:solidFill>
              </a:rPr>
              <a:t>Mentale processen af te stemmen op systemen om</a:t>
            </a:r>
            <a:br>
              <a:rPr lang="nl-BE" sz="1800" dirty="0" smtClean="0">
                <a:solidFill>
                  <a:srgbClr val="0070C0"/>
                </a:solidFill>
              </a:rPr>
            </a:br>
            <a:r>
              <a:rPr lang="nl-BE" sz="1800" dirty="0" smtClean="0">
                <a:solidFill>
                  <a:srgbClr val="0070C0"/>
                </a:solidFill>
              </a:rPr>
              <a:t>    beter te presteren</a:t>
            </a:r>
          </a:p>
          <a:p>
            <a:pPr>
              <a:buNone/>
            </a:pPr>
            <a:r>
              <a:rPr lang="nl-BE" sz="1800" dirty="0" smtClean="0"/>
              <a:t>	    </a:t>
            </a:r>
            <a:r>
              <a:rPr lang="fr-BE" sz="1800" dirty="0" smtClean="0">
                <a:solidFill>
                  <a:srgbClr val="00B050"/>
                </a:solidFill>
              </a:rPr>
              <a:t>Adapter les processus mentaux </a:t>
            </a:r>
            <a:br>
              <a:rPr lang="fr-BE" sz="1800" dirty="0" smtClean="0">
                <a:solidFill>
                  <a:srgbClr val="00B050"/>
                </a:solidFill>
              </a:rPr>
            </a:br>
            <a:r>
              <a:rPr lang="fr-BE" sz="1800" dirty="0" smtClean="0">
                <a:solidFill>
                  <a:srgbClr val="00B050"/>
                </a:solidFill>
              </a:rPr>
              <a:t>    aux systèmes pour de meilleures prestations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/>
              <a:t>2. </a:t>
            </a:r>
            <a:r>
              <a:rPr lang="nl-BE" sz="1800" dirty="0" smtClean="0">
                <a:solidFill>
                  <a:srgbClr val="0070C0"/>
                </a:solidFill>
              </a:rPr>
              <a:t>Mentale processen af te stemmen op systemen om</a:t>
            </a:r>
            <a:br>
              <a:rPr lang="nl-BE" sz="1800" dirty="0" smtClean="0">
                <a:solidFill>
                  <a:srgbClr val="0070C0"/>
                </a:solidFill>
              </a:rPr>
            </a:br>
            <a:r>
              <a:rPr lang="nl-BE" sz="1800" dirty="0" smtClean="0">
                <a:solidFill>
                  <a:srgbClr val="0070C0"/>
                </a:solidFill>
              </a:rPr>
              <a:t>    meer comfort te hebben</a:t>
            </a:r>
          </a:p>
          <a:p>
            <a:pPr>
              <a:buNone/>
            </a:pPr>
            <a:r>
              <a:rPr lang="nl-BE" sz="1800" dirty="0" smtClean="0">
                <a:solidFill>
                  <a:srgbClr val="00B050"/>
                </a:solidFill>
              </a:rPr>
              <a:t>         </a:t>
            </a:r>
            <a:r>
              <a:rPr lang="fr-BE" sz="1800" dirty="0" smtClean="0">
                <a:solidFill>
                  <a:srgbClr val="00B050"/>
                </a:solidFill>
              </a:rPr>
              <a:t>Adapter les processus mentaux</a:t>
            </a:r>
            <a:br>
              <a:rPr lang="fr-BE" sz="1800" dirty="0" smtClean="0">
                <a:solidFill>
                  <a:srgbClr val="00B050"/>
                </a:solidFill>
              </a:rPr>
            </a:br>
            <a:r>
              <a:rPr lang="fr-BE" sz="1800" dirty="0" smtClean="0">
                <a:solidFill>
                  <a:srgbClr val="00B050"/>
                </a:solidFill>
              </a:rPr>
              <a:t>    aux systèmes pour plus de confort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/>
              <a:t>3. </a:t>
            </a:r>
            <a:r>
              <a:rPr lang="nl-BE" sz="1800" dirty="0" smtClean="0">
                <a:solidFill>
                  <a:srgbClr val="0070C0"/>
                </a:solidFill>
              </a:rPr>
              <a:t>Systemen af te stemmen op mentale processen om beter te</a:t>
            </a:r>
            <a:br>
              <a:rPr lang="nl-BE" sz="1800" dirty="0" smtClean="0">
                <a:solidFill>
                  <a:srgbClr val="0070C0"/>
                </a:solidFill>
              </a:rPr>
            </a:br>
            <a:r>
              <a:rPr lang="nl-BE" sz="1800" dirty="0" smtClean="0">
                <a:solidFill>
                  <a:srgbClr val="0070C0"/>
                </a:solidFill>
              </a:rPr>
              <a:t>     presteren</a:t>
            </a:r>
          </a:p>
          <a:p>
            <a:pPr>
              <a:buNone/>
            </a:pPr>
            <a:r>
              <a:rPr lang="nl-BE" sz="1800" dirty="0" smtClean="0"/>
              <a:t>          </a:t>
            </a:r>
            <a:r>
              <a:rPr lang="fr-BE" sz="1800" dirty="0" smtClean="0">
                <a:solidFill>
                  <a:srgbClr val="00B050"/>
                </a:solidFill>
              </a:rPr>
              <a:t>Adapter les systèmes aux processus mentaux </a:t>
            </a:r>
            <a:br>
              <a:rPr lang="fr-BE" sz="1800" dirty="0" smtClean="0">
                <a:solidFill>
                  <a:srgbClr val="00B050"/>
                </a:solidFill>
              </a:rPr>
            </a:br>
            <a:r>
              <a:rPr lang="fr-BE" sz="1800" dirty="0" smtClean="0">
                <a:solidFill>
                  <a:srgbClr val="00B050"/>
                </a:solidFill>
              </a:rPr>
              <a:t>     pour de meilleures prestations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3 – </a:t>
            </a:r>
            <a:r>
              <a:rPr lang="nl-BE" dirty="0" err="1" smtClean="0"/>
              <a:t>Question</a:t>
            </a:r>
            <a:r>
              <a:rPr lang="nl-BE" dirty="0" smtClean="0"/>
              <a:t> 3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smtClean="0">
                <a:solidFill>
                  <a:srgbClr val="0070C0"/>
                </a:solidFill>
              </a:rPr>
              <a:t>De mens  en zijn mentale processen worden bestudeerd in de cognitieve ergonomie omdat de mens een systeem op zich is 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fr-BE" sz="2400" dirty="0" smtClean="0">
                <a:solidFill>
                  <a:srgbClr val="00B050"/>
                </a:solidFill>
              </a:rPr>
              <a:t>Les individus et leurs processus mentaux sont étudiés par l’ergonomie cognitive parce que l’homme est un système en soi.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 </a:t>
            </a:r>
            <a:r>
              <a:rPr lang="en-US" sz="2400" dirty="0" err="1" smtClean="0">
                <a:solidFill>
                  <a:srgbClr val="0070C0"/>
                </a:solidFill>
              </a:rPr>
              <a:t>Waar</a:t>
            </a:r>
            <a:r>
              <a:rPr lang="en-US" sz="2400" dirty="0" smtClean="0"/>
              <a:t> - </a:t>
            </a:r>
            <a:r>
              <a:rPr lang="en-US" sz="2400" dirty="0" err="1" smtClean="0">
                <a:solidFill>
                  <a:srgbClr val="00B050"/>
                </a:solidFill>
              </a:rPr>
              <a:t>Vrai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2. </a:t>
            </a:r>
            <a:r>
              <a:rPr lang="en-US" sz="2400" dirty="0" err="1" smtClean="0">
                <a:solidFill>
                  <a:srgbClr val="0070C0"/>
                </a:solidFill>
              </a:rPr>
              <a:t>Niet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waar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– </a:t>
            </a:r>
            <a:r>
              <a:rPr lang="en-US" sz="2400" dirty="0" smtClean="0">
                <a:solidFill>
                  <a:srgbClr val="00B050"/>
                </a:solidFill>
              </a:rPr>
              <a:t>Faux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4 – </a:t>
            </a:r>
            <a:r>
              <a:rPr lang="nl-BE" dirty="0" err="1" smtClean="0"/>
              <a:t>Question</a:t>
            </a:r>
            <a:r>
              <a:rPr lang="nl-BE" dirty="0" smtClean="0"/>
              <a:t> 4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err="1" smtClean="0">
                <a:solidFill>
                  <a:srgbClr val="00B050"/>
                </a:solidFill>
              </a:rPr>
              <a:t>Quelle</a:t>
            </a:r>
            <a:r>
              <a:rPr lang="nl-BE" sz="2400" dirty="0" smtClean="0">
                <a:solidFill>
                  <a:srgbClr val="00B050"/>
                </a:solidFill>
              </a:rPr>
              <a:t> est </a:t>
            </a:r>
            <a:r>
              <a:rPr lang="nl-BE" sz="2400" dirty="0" err="1" smtClean="0">
                <a:solidFill>
                  <a:srgbClr val="00B050"/>
                </a:solidFill>
              </a:rPr>
              <a:t>l’utilité</a:t>
            </a:r>
            <a:r>
              <a:rPr lang="nl-BE" sz="2400" dirty="0" smtClean="0">
                <a:solidFill>
                  <a:srgbClr val="00B050"/>
                </a:solidFill>
              </a:rPr>
              <a:t> de </a:t>
            </a:r>
            <a:r>
              <a:rPr lang="nl-BE" sz="2400" dirty="0" err="1" smtClean="0">
                <a:solidFill>
                  <a:srgbClr val="00B050"/>
                </a:solidFill>
              </a:rPr>
              <a:t>l’ergonomie</a:t>
            </a:r>
            <a:r>
              <a:rPr lang="nl-BE" sz="2400" dirty="0" smtClean="0">
                <a:solidFill>
                  <a:srgbClr val="00B050"/>
                </a:solidFill>
              </a:rPr>
              <a:t> </a:t>
            </a:r>
            <a:r>
              <a:rPr lang="nl-BE" sz="2400" dirty="0" err="1" smtClean="0">
                <a:solidFill>
                  <a:srgbClr val="00B050"/>
                </a:solidFill>
              </a:rPr>
              <a:t>cognitive</a:t>
            </a:r>
            <a:r>
              <a:rPr lang="nl-BE" sz="2400" dirty="0" smtClean="0">
                <a:solidFill>
                  <a:srgbClr val="00B050"/>
                </a:solidFill>
              </a:rPr>
              <a:t> ?</a:t>
            </a:r>
          </a:p>
          <a:p>
            <a:pPr>
              <a:buNone/>
            </a:pPr>
            <a:r>
              <a:rPr lang="nl-BE" sz="2400" dirty="0" smtClean="0"/>
              <a:t>     </a:t>
            </a:r>
            <a:r>
              <a:rPr lang="nl-BE" sz="2400" dirty="0" smtClean="0">
                <a:solidFill>
                  <a:srgbClr val="0070C0"/>
                </a:solidFill>
              </a:rPr>
              <a:t>Waarom is de cognitieve ergonomie nuttig 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 </a:t>
            </a:r>
            <a:r>
              <a:rPr lang="fr-BE" sz="2400" dirty="0" smtClean="0">
                <a:solidFill>
                  <a:srgbClr val="00B050"/>
                </a:solidFill>
              </a:rPr>
              <a:t>Un apprentissage plus rapide </a:t>
            </a:r>
            <a:r>
              <a:rPr lang="fr-BE" sz="2400" dirty="0" smtClean="0"/>
              <a:t>– </a:t>
            </a:r>
            <a:r>
              <a:rPr lang="fr-BE" sz="2400" dirty="0" err="1" smtClean="0">
                <a:solidFill>
                  <a:srgbClr val="0070C0"/>
                </a:solidFill>
              </a:rPr>
              <a:t>Sneller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r>
              <a:rPr lang="fr-BE" sz="2400" dirty="0" err="1" smtClean="0">
                <a:solidFill>
                  <a:srgbClr val="0070C0"/>
                </a:solidFill>
              </a:rPr>
              <a:t>leren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br>
              <a:rPr lang="fr-BE" sz="2400" dirty="0" smtClean="0">
                <a:solidFill>
                  <a:srgbClr val="0070C0"/>
                </a:solidFill>
              </a:rPr>
            </a:b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smtClean="0"/>
              <a:t>2. </a:t>
            </a:r>
            <a:r>
              <a:rPr lang="fr-BE" sz="2400" dirty="0" smtClean="0">
                <a:solidFill>
                  <a:srgbClr val="00B050"/>
                </a:solidFill>
              </a:rPr>
              <a:t>Isoler l’apprenant </a:t>
            </a:r>
            <a:r>
              <a:rPr lang="fr-BE" sz="2400" dirty="0" smtClean="0"/>
              <a:t>– </a:t>
            </a:r>
            <a:r>
              <a:rPr lang="fr-BE" sz="2400" dirty="0" smtClean="0">
                <a:solidFill>
                  <a:srgbClr val="0070C0"/>
                </a:solidFill>
              </a:rPr>
              <a:t>De </a:t>
            </a:r>
            <a:r>
              <a:rPr lang="fr-BE" sz="2400" dirty="0" err="1" smtClean="0">
                <a:solidFill>
                  <a:srgbClr val="0070C0"/>
                </a:solidFill>
              </a:rPr>
              <a:t>cursist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r>
              <a:rPr lang="fr-BE" sz="2400" dirty="0" err="1" smtClean="0">
                <a:solidFill>
                  <a:srgbClr val="0070C0"/>
                </a:solidFill>
              </a:rPr>
              <a:t>isoleren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3. </a:t>
            </a:r>
            <a:r>
              <a:rPr lang="fr-BE" sz="2400" dirty="0" smtClean="0">
                <a:solidFill>
                  <a:srgbClr val="00B050"/>
                </a:solidFill>
              </a:rPr>
              <a:t>Guider l’usager </a:t>
            </a:r>
            <a:r>
              <a:rPr lang="fr-BE" sz="2400" dirty="0" smtClean="0"/>
              <a:t>– </a:t>
            </a:r>
            <a:r>
              <a:rPr lang="fr-BE" sz="2400" dirty="0" smtClean="0">
                <a:solidFill>
                  <a:srgbClr val="0070C0"/>
                </a:solidFill>
              </a:rPr>
              <a:t>De </a:t>
            </a:r>
            <a:r>
              <a:rPr lang="fr-BE" sz="2400" dirty="0" err="1" smtClean="0">
                <a:solidFill>
                  <a:srgbClr val="0070C0"/>
                </a:solidFill>
              </a:rPr>
              <a:t>gebruiker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r>
              <a:rPr lang="fr-BE" sz="2400" dirty="0" err="1" smtClean="0">
                <a:solidFill>
                  <a:srgbClr val="0070C0"/>
                </a:solidFill>
              </a:rPr>
              <a:t>begeleiden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5 – </a:t>
            </a:r>
            <a:r>
              <a:rPr lang="nl-BE" dirty="0" err="1" smtClean="0"/>
              <a:t>Question</a:t>
            </a:r>
            <a:r>
              <a:rPr lang="nl-BE" dirty="0" smtClean="0"/>
              <a:t> 5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err="1" smtClean="0">
                <a:solidFill>
                  <a:srgbClr val="00B050"/>
                </a:solidFill>
              </a:rPr>
              <a:t>Pour</a:t>
            </a:r>
            <a:r>
              <a:rPr lang="nl-BE" sz="2400" dirty="0" smtClean="0">
                <a:solidFill>
                  <a:srgbClr val="00B050"/>
                </a:solidFill>
              </a:rPr>
              <a:t> </a:t>
            </a:r>
            <a:r>
              <a:rPr lang="nl-BE" sz="2400" dirty="0" err="1" smtClean="0">
                <a:solidFill>
                  <a:srgbClr val="00B050"/>
                </a:solidFill>
              </a:rPr>
              <a:t>faciliter</a:t>
            </a:r>
            <a:r>
              <a:rPr lang="nl-BE" sz="2400" dirty="0" smtClean="0">
                <a:solidFill>
                  <a:srgbClr val="00B050"/>
                </a:solidFill>
              </a:rPr>
              <a:t> la </a:t>
            </a:r>
            <a:r>
              <a:rPr lang="nl-BE" sz="2400" dirty="0" err="1" smtClean="0">
                <a:solidFill>
                  <a:srgbClr val="00B050"/>
                </a:solidFill>
              </a:rPr>
              <a:t>compréhension</a:t>
            </a:r>
            <a:r>
              <a:rPr lang="nl-BE" sz="2400" dirty="0" smtClean="0">
                <a:solidFill>
                  <a:srgbClr val="00B050"/>
                </a:solidFill>
              </a:rPr>
              <a:t> des </a:t>
            </a:r>
            <a:r>
              <a:rPr lang="nl-BE" sz="2400" dirty="0" err="1" smtClean="0">
                <a:solidFill>
                  <a:srgbClr val="00B050"/>
                </a:solidFill>
              </a:rPr>
              <a:t>usagers</a:t>
            </a:r>
            <a:r>
              <a:rPr lang="nl-BE" sz="2400" dirty="0" smtClean="0">
                <a:solidFill>
                  <a:srgbClr val="00B050"/>
                </a:solidFill>
              </a:rPr>
              <a:t>, </a:t>
            </a:r>
            <a:r>
              <a:rPr lang="nl-BE" sz="2400" dirty="0" err="1" smtClean="0">
                <a:solidFill>
                  <a:srgbClr val="00B050"/>
                </a:solidFill>
              </a:rPr>
              <a:t>l’ergonomie</a:t>
            </a:r>
            <a:r>
              <a:rPr lang="nl-BE" sz="2400" dirty="0" smtClean="0">
                <a:solidFill>
                  <a:srgbClr val="00B050"/>
                </a:solidFill>
              </a:rPr>
              <a:t> </a:t>
            </a:r>
            <a:r>
              <a:rPr lang="nl-BE" sz="2400" dirty="0" err="1" smtClean="0">
                <a:solidFill>
                  <a:srgbClr val="00B050"/>
                </a:solidFill>
              </a:rPr>
              <a:t>cognitive</a:t>
            </a:r>
            <a:r>
              <a:rPr lang="nl-BE" sz="2400" dirty="0" smtClean="0">
                <a:solidFill>
                  <a:srgbClr val="00B050"/>
                </a:solidFill>
              </a:rPr>
              <a:t> </a:t>
            </a:r>
            <a:r>
              <a:rPr lang="nl-BE" sz="2400" dirty="0" err="1" smtClean="0">
                <a:solidFill>
                  <a:srgbClr val="00B050"/>
                </a:solidFill>
              </a:rPr>
              <a:t>adapte</a:t>
            </a:r>
            <a:r>
              <a:rPr lang="nl-BE" sz="2400" dirty="0" smtClean="0">
                <a:solidFill>
                  <a:srgbClr val="00B050"/>
                </a:solidFill>
              </a:rPr>
              <a:t>:</a:t>
            </a:r>
          </a:p>
          <a:p>
            <a:pPr>
              <a:buNone/>
            </a:pPr>
            <a:r>
              <a:rPr lang="nl-BE" sz="2400" dirty="0" smtClean="0">
                <a:solidFill>
                  <a:srgbClr val="0070C0"/>
                </a:solidFill>
              </a:rPr>
              <a:t>    Wat past de cognitieve ergonomie aan om de gebruiker gemakkelijker te doen begrijpen ?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 </a:t>
            </a:r>
            <a:r>
              <a:rPr lang="fr-BE" sz="2400" dirty="0" smtClean="0">
                <a:solidFill>
                  <a:srgbClr val="00B050"/>
                </a:solidFill>
              </a:rPr>
              <a:t>Une méthode de récolte de données </a:t>
            </a:r>
            <a:r>
              <a:rPr lang="fr-BE" sz="2400" dirty="0" smtClean="0"/>
              <a:t>– </a:t>
            </a:r>
          </a:p>
          <a:p>
            <a:pPr>
              <a:buNone/>
            </a:pPr>
            <a:r>
              <a:rPr lang="fr-BE" sz="2400" dirty="0" smtClean="0"/>
              <a:t>        </a:t>
            </a:r>
            <a:r>
              <a:rPr lang="fr-BE" sz="2400" dirty="0" err="1" smtClean="0">
                <a:solidFill>
                  <a:srgbClr val="0070C0"/>
                </a:solidFill>
              </a:rPr>
              <a:t>Een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r>
              <a:rPr lang="fr-BE" sz="2400" dirty="0" err="1" smtClean="0">
                <a:solidFill>
                  <a:srgbClr val="0070C0"/>
                </a:solidFill>
              </a:rPr>
              <a:t>methode</a:t>
            </a:r>
            <a:r>
              <a:rPr lang="fr-BE" sz="2400" dirty="0" smtClean="0">
                <a:solidFill>
                  <a:srgbClr val="0070C0"/>
                </a:solidFill>
              </a:rPr>
              <a:t> om data te </a:t>
            </a:r>
            <a:r>
              <a:rPr lang="fr-BE" sz="2400" dirty="0" err="1" smtClean="0">
                <a:solidFill>
                  <a:srgbClr val="0070C0"/>
                </a:solidFill>
              </a:rPr>
              <a:t>verzamelen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</a:t>
            </a:r>
            <a:r>
              <a:rPr lang="en-US" sz="2400" dirty="0" smtClean="0">
                <a:solidFill>
                  <a:srgbClr val="00B050"/>
                </a:solidFill>
              </a:rPr>
              <a:t>. </a:t>
            </a:r>
            <a:r>
              <a:rPr lang="fr-BE" sz="2400" dirty="0" smtClean="0">
                <a:solidFill>
                  <a:srgbClr val="00B050"/>
                </a:solidFill>
              </a:rPr>
              <a:t>Un processus </a:t>
            </a:r>
            <a:r>
              <a:rPr lang="fr-BE" sz="2400" dirty="0" smtClean="0"/>
              <a:t>– </a:t>
            </a:r>
            <a:r>
              <a:rPr lang="fr-BE" sz="2400" dirty="0" err="1" smtClean="0">
                <a:solidFill>
                  <a:srgbClr val="0070C0"/>
                </a:solidFill>
              </a:rPr>
              <a:t>Een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r>
              <a:rPr lang="fr-BE" sz="2400" dirty="0" err="1" smtClean="0">
                <a:solidFill>
                  <a:srgbClr val="0070C0"/>
                </a:solidFill>
              </a:rPr>
              <a:t>proces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3. </a:t>
            </a:r>
            <a:r>
              <a:rPr lang="fr-BE" sz="2400" dirty="0" smtClean="0">
                <a:solidFill>
                  <a:srgbClr val="00B050"/>
                </a:solidFill>
              </a:rPr>
              <a:t>Une interface </a:t>
            </a:r>
            <a:r>
              <a:rPr lang="fr-BE" sz="2400" dirty="0" smtClean="0"/>
              <a:t>– </a:t>
            </a:r>
            <a:r>
              <a:rPr lang="fr-BE" sz="2400" dirty="0" err="1" smtClean="0">
                <a:solidFill>
                  <a:srgbClr val="0070C0"/>
                </a:solidFill>
              </a:rPr>
              <a:t>Een</a:t>
            </a:r>
            <a:r>
              <a:rPr lang="fr-BE" sz="2400" dirty="0" smtClean="0">
                <a:solidFill>
                  <a:srgbClr val="0070C0"/>
                </a:solidFill>
              </a:rPr>
              <a:t> interface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Vraag 6 – </a:t>
            </a:r>
            <a:r>
              <a:rPr lang="nl-BE" dirty="0" err="1" smtClean="0"/>
              <a:t>Question</a:t>
            </a:r>
            <a:r>
              <a:rPr lang="nl-BE" dirty="0" smtClean="0"/>
              <a:t> 6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 smtClean="0">
                <a:solidFill>
                  <a:srgbClr val="00B050"/>
                </a:solidFill>
              </a:rPr>
              <a:t>Quels mots-clés peut-on attribuer à l’ergonomie cognitive </a:t>
            </a:r>
            <a:r>
              <a:rPr lang="nl-BE" sz="2400" dirty="0" smtClean="0">
                <a:solidFill>
                  <a:srgbClr val="0070C0"/>
                </a:solidFill>
              </a:rPr>
              <a:t>Welke </a:t>
            </a:r>
            <a:r>
              <a:rPr lang="nl-BE" sz="2400" dirty="0" err="1" smtClean="0">
                <a:solidFill>
                  <a:srgbClr val="0070C0"/>
                </a:solidFill>
              </a:rPr>
              <a:t>sleutelworden</a:t>
            </a:r>
            <a:r>
              <a:rPr lang="nl-BE" sz="2400" dirty="0" smtClean="0">
                <a:solidFill>
                  <a:srgbClr val="0070C0"/>
                </a:solidFill>
              </a:rPr>
              <a:t> horen bij de cognitieve ergonomie? 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 </a:t>
            </a:r>
            <a:r>
              <a:rPr lang="fr-BE" sz="2400" dirty="0" smtClean="0">
                <a:solidFill>
                  <a:srgbClr val="00B050"/>
                </a:solidFill>
              </a:rPr>
              <a:t>Liberté, fraternité et égalité</a:t>
            </a:r>
            <a:endParaRPr lang="fr-BE" sz="2400" dirty="0" smtClean="0"/>
          </a:p>
          <a:p>
            <a:pPr>
              <a:buNone/>
            </a:pPr>
            <a:r>
              <a:rPr lang="fr-BE" sz="2400" dirty="0" smtClean="0">
                <a:solidFill>
                  <a:srgbClr val="0070C0"/>
                </a:solidFill>
              </a:rPr>
              <a:t>        </a:t>
            </a:r>
            <a:r>
              <a:rPr lang="fr-BE" sz="2400" dirty="0" err="1" smtClean="0">
                <a:solidFill>
                  <a:srgbClr val="0070C0"/>
                </a:solidFill>
              </a:rPr>
              <a:t>Vrijheid</a:t>
            </a:r>
            <a:r>
              <a:rPr lang="fr-BE" sz="2400" dirty="0" smtClean="0">
                <a:solidFill>
                  <a:srgbClr val="0070C0"/>
                </a:solidFill>
              </a:rPr>
              <a:t>, </a:t>
            </a:r>
            <a:r>
              <a:rPr lang="fr-BE" sz="2400" dirty="0" err="1" smtClean="0">
                <a:solidFill>
                  <a:srgbClr val="0070C0"/>
                </a:solidFill>
              </a:rPr>
              <a:t>broederschap</a:t>
            </a:r>
            <a:r>
              <a:rPr lang="fr-BE" sz="2400" dirty="0" smtClean="0">
                <a:solidFill>
                  <a:srgbClr val="0070C0"/>
                </a:solidFill>
              </a:rPr>
              <a:t> en </a:t>
            </a:r>
            <a:r>
              <a:rPr lang="fr-BE" sz="2400" dirty="0" err="1" smtClean="0">
                <a:solidFill>
                  <a:srgbClr val="0070C0"/>
                </a:solidFill>
              </a:rPr>
              <a:t>gelijkheid</a:t>
            </a:r>
            <a:r>
              <a:rPr lang="fr-BE" sz="2400" dirty="0" smtClean="0">
                <a:solidFill>
                  <a:srgbClr val="0070C0"/>
                </a:solidFill>
              </a:rPr>
              <a:t> 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2. </a:t>
            </a:r>
            <a:r>
              <a:rPr lang="fr-BE" sz="2400" dirty="0" smtClean="0">
                <a:solidFill>
                  <a:srgbClr val="00B050"/>
                </a:solidFill>
              </a:rPr>
              <a:t>Contraintes, système et respect</a:t>
            </a:r>
          </a:p>
          <a:p>
            <a:pPr>
              <a:buNone/>
            </a:pPr>
            <a:r>
              <a:rPr lang="fr-BE" sz="2400" dirty="0" smtClean="0">
                <a:solidFill>
                  <a:srgbClr val="0070C0"/>
                </a:solidFill>
              </a:rPr>
              <a:t>        </a:t>
            </a:r>
            <a:r>
              <a:rPr lang="fr-BE" sz="2400" dirty="0" err="1" smtClean="0">
                <a:solidFill>
                  <a:srgbClr val="0070C0"/>
                </a:solidFill>
              </a:rPr>
              <a:t>knelpunten</a:t>
            </a:r>
            <a:r>
              <a:rPr lang="fr-BE" sz="2400" dirty="0" smtClean="0">
                <a:solidFill>
                  <a:srgbClr val="0070C0"/>
                </a:solidFill>
              </a:rPr>
              <a:t>, systeem en respect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3. </a:t>
            </a:r>
            <a:r>
              <a:rPr lang="fr-BE" sz="2400" dirty="0" smtClean="0">
                <a:solidFill>
                  <a:srgbClr val="00B050"/>
                </a:solidFill>
              </a:rPr>
              <a:t>Entraînement, motivation, succès</a:t>
            </a:r>
          </a:p>
          <a:p>
            <a:pPr>
              <a:buNone/>
            </a:pPr>
            <a:r>
              <a:rPr lang="fr-BE" sz="2400" dirty="0" smtClean="0">
                <a:solidFill>
                  <a:srgbClr val="0070C0"/>
                </a:solidFill>
              </a:rPr>
              <a:t>        Training, </a:t>
            </a:r>
            <a:r>
              <a:rPr lang="fr-BE" sz="2400" dirty="0" err="1" smtClean="0">
                <a:solidFill>
                  <a:srgbClr val="0070C0"/>
                </a:solidFill>
              </a:rPr>
              <a:t>motivatie</a:t>
            </a:r>
            <a:r>
              <a:rPr lang="fr-BE" sz="2400" dirty="0" smtClean="0">
                <a:solidFill>
                  <a:srgbClr val="0070C0"/>
                </a:solidFill>
              </a:rPr>
              <a:t>, </a:t>
            </a:r>
            <a:r>
              <a:rPr lang="fr-BE" sz="2400" dirty="0" err="1" smtClean="0">
                <a:solidFill>
                  <a:srgbClr val="0070C0"/>
                </a:solidFill>
              </a:rPr>
              <a:t>succes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424935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2620888"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._.</a:t>
                      </a: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err="1" smtClean="0">
                          <a:solidFill>
                            <a:schemeClr val="tx1"/>
                          </a:solidFill>
                        </a:rPr>
                        <a:t>Lesgeven</a:t>
                      </a:r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Donner cours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fr-BE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_ _</a:t>
                      </a: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err="1" smtClean="0">
                          <a:solidFill>
                            <a:schemeClr val="tx1"/>
                          </a:solidFill>
                        </a:rPr>
                        <a:t>Testen</a:t>
                      </a:r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Tester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_ _ .</a:t>
                      </a: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err="1" smtClean="0">
                          <a:solidFill>
                            <a:schemeClr val="tx1"/>
                          </a:solidFill>
                        </a:rPr>
                        <a:t>Aanpassen</a:t>
                      </a:r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Adapter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err="1" smtClean="0">
                          <a:solidFill>
                            <a:schemeClr val="tx1"/>
                          </a:solidFill>
                        </a:rPr>
                        <a:t>Lesgeven</a:t>
                      </a:r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Donner cours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smtClean="0">
                          <a:solidFill>
                            <a:schemeClr val="tx1"/>
                          </a:solidFill>
                        </a:rPr>
                        <a:t>._.</a:t>
                      </a: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err="1" smtClean="0">
                          <a:solidFill>
                            <a:schemeClr val="tx1"/>
                          </a:solidFill>
                        </a:rPr>
                        <a:t>Testen</a:t>
                      </a:r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B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BE" sz="2000" dirty="0" err="1" smtClean="0">
                          <a:solidFill>
                            <a:schemeClr val="tx1"/>
                          </a:solidFill>
                        </a:rPr>
                        <a:t>Aanpassen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Flèche droite 4"/>
          <p:cNvSpPr/>
          <p:nvPr/>
        </p:nvSpPr>
        <p:spPr>
          <a:xfrm>
            <a:off x="1475656" y="4509120"/>
            <a:ext cx="864096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droite 5"/>
          <p:cNvSpPr/>
          <p:nvPr/>
        </p:nvSpPr>
        <p:spPr>
          <a:xfrm>
            <a:off x="3059832" y="4509120"/>
            <a:ext cx="864096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droite 6"/>
          <p:cNvSpPr/>
          <p:nvPr/>
        </p:nvSpPr>
        <p:spPr>
          <a:xfrm>
            <a:off x="4716016" y="4509120"/>
            <a:ext cx="864096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èche droite 7"/>
          <p:cNvSpPr/>
          <p:nvPr/>
        </p:nvSpPr>
        <p:spPr>
          <a:xfrm>
            <a:off x="6372200" y="4509120"/>
            <a:ext cx="864096" cy="3600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Onze sleutelboodschap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3600" dirty="0" err="1" smtClean="0"/>
              <a:t>Compris</a:t>
            </a:r>
            <a:r>
              <a:rPr lang="nl-BE" sz="3600" dirty="0" smtClean="0"/>
              <a:t>? </a:t>
            </a:r>
            <a:r>
              <a:rPr lang="nl-BE" sz="3600" dirty="0" err="1" smtClean="0"/>
              <a:t>Alors</a:t>
            </a:r>
            <a:r>
              <a:rPr lang="nl-BE" sz="3600" dirty="0" smtClean="0"/>
              <a:t> </a:t>
            </a:r>
            <a:r>
              <a:rPr lang="nl-BE" sz="3600" dirty="0" err="1" smtClean="0"/>
              <a:t>c’est</a:t>
            </a:r>
            <a:r>
              <a:rPr lang="nl-BE" sz="3600" dirty="0" smtClean="0"/>
              <a:t> OK!</a:t>
            </a:r>
          </a:p>
          <a:p>
            <a:pPr algn="ctr">
              <a:buNone/>
            </a:pPr>
            <a:endParaRPr lang="nl-BE" sz="3600" dirty="0" smtClean="0"/>
          </a:p>
          <a:p>
            <a:pPr algn="ctr">
              <a:buNone/>
            </a:pPr>
            <a:endParaRPr lang="nl-BE" sz="3600" dirty="0" smtClean="0"/>
          </a:p>
          <a:p>
            <a:pPr algn="ctr">
              <a:buNone/>
            </a:pPr>
            <a:r>
              <a:rPr lang="nl-BE" sz="3600" dirty="0" smtClean="0"/>
              <a:t>Begrepen? Dan is het OK!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:\Pole COMMU\En cours\IFA\IFA-11-10250-Identité visuelle phase 2\04 PDF client\IFA-11-10250-PPT bilingue-3-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Image 2" descr="happy learning_sans fo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4450"/>
            <a:ext cx="59055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1" smtClean="0"/>
              <a:t/>
            </a:r>
            <a:br>
              <a:rPr lang="en-US" noProof="1" smtClean="0"/>
            </a:br>
            <a:endParaRPr lang="en-US" noProof="1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425950"/>
          </a:xfrm>
        </p:spPr>
        <p:txBody>
          <a:bodyPr/>
          <a:lstStyle/>
          <a:p>
            <a:pPr lvl="1" eaLnBrk="1" hangingPunct="1">
              <a:buNone/>
            </a:pPr>
            <a:endParaRPr lang="nl-BE" noProof="1" smtClean="0"/>
          </a:p>
          <a:p>
            <a:pPr lvl="1" eaLnBrk="1" hangingPunct="1">
              <a:buNone/>
            </a:pPr>
            <a:endParaRPr lang="nl-BE" noProof="1" smtClean="0"/>
          </a:p>
          <a:p>
            <a:pPr lvl="1" algn="ctr" eaLnBrk="1" hangingPunct="1">
              <a:buNone/>
            </a:pPr>
            <a:endParaRPr lang="nl-BE" noProof="1" smtClean="0"/>
          </a:p>
          <a:p>
            <a:pPr lvl="1" eaLnBrk="1" hangingPunct="1">
              <a:buNone/>
            </a:pPr>
            <a:endParaRPr lang="nl-BE" noProof="1" smtClean="0"/>
          </a:p>
          <a:p>
            <a:pPr lvl="1" eaLnBrk="1" hangingPunct="1">
              <a:buNone/>
            </a:pPr>
            <a:endParaRPr lang="nl-BE" noProof="1" smtClean="0"/>
          </a:p>
          <a:p>
            <a:pPr lvl="1" eaLnBrk="1" hangingPunct="1">
              <a:buNone/>
            </a:pPr>
            <a:endParaRPr lang="nl-BE" noProof="1" smtClean="0"/>
          </a:p>
          <a:p>
            <a:pPr lvl="1" eaLnBrk="1" hangingPunct="1">
              <a:buNone/>
            </a:pPr>
            <a:endParaRPr lang="nl-BE" noProof="1" smtClean="0"/>
          </a:p>
        </p:txBody>
      </p:sp>
      <p:sp>
        <p:nvSpPr>
          <p:cNvPr id="4" name="Tekstvak 3"/>
          <p:cNvSpPr txBox="1"/>
          <p:nvPr/>
        </p:nvSpPr>
        <p:spPr>
          <a:xfrm>
            <a:off x="1547664" y="177281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smtClean="0"/>
              <a:t>WELCOME TO THE WORKSHOP</a:t>
            </a:r>
            <a:endParaRPr lang="en-US" sz="2800" dirty="0"/>
          </a:p>
        </p:txBody>
      </p:sp>
      <p:pic>
        <p:nvPicPr>
          <p:cNvPr id="5" name="Image 4" descr="imagesU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92896"/>
            <a:ext cx="3500438" cy="290036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195736" y="56612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 smtClean="0"/>
              <a:t>ROGER?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Définitions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 smtClean="0"/>
              <a:t>Ergonomie</a:t>
            </a:r>
            <a:r>
              <a:rPr lang="en-US" sz="2400" dirty="0" smtClean="0"/>
              <a:t>  </a:t>
            </a:r>
            <a:r>
              <a:rPr lang="en-US" sz="2400" b="1" dirty="0" err="1" smtClean="0"/>
              <a:t>ethymologie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ergo (travail) et </a:t>
            </a:r>
            <a:r>
              <a:rPr lang="en-US" sz="2400" dirty="0" err="1" smtClean="0"/>
              <a:t>nomos</a:t>
            </a:r>
            <a:r>
              <a:rPr lang="en-US" sz="2400" dirty="0" smtClean="0"/>
              <a:t> (</a:t>
            </a:r>
            <a:r>
              <a:rPr lang="en-US" sz="2400" dirty="0" err="1" smtClean="0"/>
              <a:t>règles</a:t>
            </a:r>
            <a:r>
              <a:rPr lang="en-US" sz="2400" dirty="0" smtClean="0"/>
              <a:t>): la science du travail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err="1" smtClean="0"/>
              <a:t>L’ergonomie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définition</a:t>
            </a:r>
            <a:r>
              <a:rPr lang="en-US" sz="2400" b="1" dirty="0" smtClean="0"/>
              <a:t> : </a:t>
            </a:r>
            <a:r>
              <a:rPr lang="en-US" sz="2400" dirty="0" smtClean="0"/>
              <a:t>plus large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dirty="0" smtClean="0"/>
              <a:t>interactions entre les </a:t>
            </a:r>
            <a:r>
              <a:rPr lang="en-US" sz="2400" dirty="0" err="1" smtClean="0"/>
              <a:t>humains</a:t>
            </a:r>
            <a:r>
              <a:rPr lang="en-US" sz="2400" dirty="0" smtClean="0"/>
              <a:t> et les </a:t>
            </a:r>
            <a:r>
              <a:rPr lang="en-US" sz="2400" dirty="0" err="1" smtClean="0"/>
              <a:t>autres</a:t>
            </a:r>
            <a:r>
              <a:rPr lang="en-US" sz="2400" dirty="0" smtClean="0"/>
              <a:t> </a:t>
            </a:r>
            <a:r>
              <a:rPr lang="en-US" sz="2400" dirty="0" err="1" smtClean="0"/>
              <a:t>composants</a:t>
            </a:r>
            <a:r>
              <a:rPr lang="en-US" sz="2400" dirty="0" smtClean="0"/>
              <a:t> d’un </a:t>
            </a:r>
            <a:r>
              <a:rPr lang="en-US" sz="2400" dirty="0" err="1" smtClean="0"/>
              <a:t>système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u="sng" dirty="0" err="1" smtClean="0"/>
              <a:t>exemple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d’application</a:t>
            </a:r>
            <a:r>
              <a:rPr lang="en-US" sz="2400" dirty="0" smtClean="0"/>
              <a:t>: adaptation de </a:t>
            </a:r>
            <a:r>
              <a:rPr lang="en-US" sz="2400" dirty="0" err="1" smtClean="0"/>
              <a:t>l’environnement</a:t>
            </a:r>
            <a:r>
              <a:rPr lang="en-US" sz="2400" dirty="0" smtClean="0"/>
              <a:t> de travail au </a:t>
            </a:r>
            <a:r>
              <a:rPr lang="en-US" sz="2400" dirty="0" err="1" smtClean="0"/>
              <a:t>confort</a:t>
            </a:r>
            <a:r>
              <a:rPr lang="en-US" sz="2400" dirty="0" smtClean="0"/>
              <a:t> et à la performance de </a:t>
            </a:r>
            <a:r>
              <a:rPr lang="en-US" sz="2400" dirty="0" err="1" smtClean="0"/>
              <a:t>l’utilisateur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Définitions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err="1" smtClean="0">
                <a:latin typeface="Calibri" pitchFamily="34" charset="0"/>
              </a:rPr>
              <a:t>L’ergonomie</a:t>
            </a:r>
            <a:r>
              <a:rPr lang="en-US" sz="2200" b="1" dirty="0" smtClean="0">
                <a:latin typeface="Calibri" pitchFamily="34" charset="0"/>
              </a:rPr>
              <a:t> cognitive: </a:t>
            </a:r>
            <a:r>
              <a:rPr lang="en-US" sz="2200" dirty="0" err="1" smtClean="0">
                <a:latin typeface="Calibri" pitchFamily="34" charset="0"/>
              </a:rPr>
              <a:t>processus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mentaux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tels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que</a:t>
            </a:r>
            <a:endParaRPr lang="en-US" sz="2200" dirty="0" smtClean="0">
              <a:latin typeface="Calibri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l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a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perception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de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l’information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par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nos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sens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la memoire,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la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compréhension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</a:p>
          <a:p>
            <a:pPr lvl="1"/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l’interprétation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le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traitementque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l’on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en fait </a:t>
            </a:r>
          </a:p>
          <a:p>
            <a:pPr>
              <a:buNone/>
            </a:pPr>
            <a:endParaRPr lang="en-US" sz="2200" dirty="0" smtClean="0"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l’ergonomie</a:t>
            </a:r>
            <a:r>
              <a:rPr lang="en-US" sz="2200" b="1" dirty="0" smtClean="0">
                <a:latin typeface="Calibri" pitchFamily="34" charset="0"/>
              </a:rPr>
              <a:t> cognitive: </a:t>
            </a:r>
            <a:r>
              <a:rPr lang="en-US" sz="2200" dirty="0" err="1" smtClean="0">
                <a:latin typeface="Calibri" pitchFamily="34" charset="0"/>
              </a:rPr>
              <a:t>l’étude</a:t>
            </a:r>
            <a:r>
              <a:rPr lang="en-US" sz="2200" dirty="0" smtClean="0">
                <a:latin typeface="Calibri" pitchFamily="34" charset="0"/>
              </a:rPr>
              <a:t> des interactions avec un </a:t>
            </a:r>
          </a:p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      </a:t>
            </a:r>
            <a:r>
              <a:rPr lang="en-US" sz="2200" dirty="0" err="1" smtClean="0">
                <a:latin typeface="Calibri" pitchFamily="34" charset="0"/>
              </a:rPr>
              <a:t>dispositif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ou</a:t>
            </a:r>
            <a:r>
              <a:rPr lang="en-US" sz="2200" dirty="0" smtClean="0">
                <a:latin typeface="Calibri" pitchFamily="34" charset="0"/>
              </a:rPr>
              <a:t> un </a:t>
            </a:r>
            <a:r>
              <a:rPr lang="en-US" sz="2200" dirty="0" err="1" smtClean="0">
                <a:latin typeface="Calibri" pitchFamily="34" charset="0"/>
              </a:rPr>
              <a:t>produit</a:t>
            </a:r>
            <a:r>
              <a:rPr lang="en-US" sz="2200" dirty="0" smtClean="0">
                <a:latin typeface="Calibri" pitchFamily="34" charset="0"/>
              </a:rPr>
              <a:t> (</a:t>
            </a:r>
            <a:r>
              <a:rPr lang="en-US" sz="2200" dirty="0" err="1" smtClean="0">
                <a:latin typeface="Calibri" pitchFamily="34" charset="0"/>
              </a:rPr>
              <a:t>essentiellement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informationnel</a:t>
            </a:r>
            <a:r>
              <a:rPr lang="en-US" sz="2200" dirty="0" smtClean="0">
                <a:latin typeface="Calibri" pitchFamily="34" charset="0"/>
              </a:rPr>
              <a:t>) qui </a:t>
            </a:r>
            <a:r>
              <a:rPr lang="en-US" sz="2200" dirty="0" err="1" smtClean="0">
                <a:latin typeface="Calibri" pitchFamily="34" charset="0"/>
              </a:rPr>
              <a:t>nécessite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l’utilisation</a:t>
            </a:r>
            <a:r>
              <a:rPr lang="en-US" sz="2200" dirty="0" smtClean="0">
                <a:latin typeface="Calibri" pitchFamily="34" charset="0"/>
              </a:rPr>
              <a:t> des </a:t>
            </a:r>
            <a:r>
              <a:rPr lang="en-US" sz="2200" dirty="0" err="1" smtClean="0">
                <a:latin typeface="Calibri" pitchFamily="34" charset="0"/>
              </a:rPr>
              <a:t>grandes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fonctions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mentales</a:t>
            </a:r>
            <a:r>
              <a:rPr lang="en-US" sz="2200" dirty="0" smtClean="0">
                <a:latin typeface="Calibri" pitchFamily="34" charset="0"/>
              </a:rPr>
              <a:t> de </a:t>
            </a:r>
            <a:r>
              <a:rPr lang="en-US" sz="2200" dirty="0" err="1" smtClean="0">
                <a:latin typeface="Calibri" pitchFamily="34" charset="0"/>
              </a:rPr>
              <a:t>l’homme</a:t>
            </a:r>
            <a:endParaRPr lang="en-US" sz="22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Calibri" pitchFamily="34" charset="0"/>
              </a:rPr>
              <a:t>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Les </a:t>
            </a:r>
            <a:r>
              <a:rPr lang="en-US" sz="3200" b="1" dirty="0" err="1" smtClean="0">
                <a:latin typeface="Calibri" pitchFamily="34" charset="0"/>
              </a:rPr>
              <a:t>thèmes</a:t>
            </a:r>
            <a:r>
              <a:rPr lang="en-US" sz="3200" b="1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traités</a:t>
            </a:r>
            <a:r>
              <a:rPr lang="en-US" sz="3200" dirty="0" smtClean="0">
                <a:latin typeface="Calibri" pitchFamily="34" charset="0"/>
              </a:rPr>
              <a:t> par </a:t>
            </a:r>
            <a:r>
              <a:rPr lang="en-US" sz="3200" dirty="0" err="1" smtClean="0">
                <a:latin typeface="Calibri" pitchFamily="34" charset="0"/>
              </a:rPr>
              <a:t>l’ergonomie</a:t>
            </a:r>
            <a:r>
              <a:rPr lang="en-US" sz="3200" dirty="0" smtClean="0">
                <a:latin typeface="Calibri" pitchFamily="34" charset="0"/>
              </a:rPr>
              <a:t> cognitive: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la charge </a:t>
            </a:r>
            <a:r>
              <a:rPr lang="en-US" dirty="0" err="1" smtClean="0">
                <a:latin typeface="Calibri" pitchFamily="34" charset="0"/>
              </a:rPr>
              <a:t>mentale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smtClean="0">
                <a:latin typeface="Calibri" pitchFamily="34" charset="0"/>
              </a:rPr>
              <a:t>la </a:t>
            </a:r>
            <a:r>
              <a:rPr lang="en-US" dirty="0" smtClean="0">
                <a:latin typeface="Calibri" pitchFamily="34" charset="0"/>
              </a:rPr>
              <a:t>performance</a:t>
            </a: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dirty="0" err="1" smtClean="0">
                <a:latin typeface="Calibri" pitchFamily="34" charset="0"/>
              </a:rPr>
              <a:t>l’interaction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homme</a:t>
            </a:r>
            <a:r>
              <a:rPr lang="en-US" dirty="0" smtClean="0">
                <a:latin typeface="Calibri" pitchFamily="34" charset="0"/>
              </a:rPr>
              <a:t> machine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la formation </a:t>
            </a:r>
            <a:r>
              <a:rPr lang="en-US" dirty="0" err="1" smtClean="0">
                <a:latin typeface="Calibri" pitchFamily="34" charset="0"/>
              </a:rPr>
              <a:t>dans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leur</a:t>
            </a:r>
            <a:r>
              <a:rPr lang="en-US" dirty="0" smtClean="0">
                <a:latin typeface="Calibri" pitchFamily="34" charset="0"/>
              </a:rPr>
              <a:t> relation à la conception </a:t>
            </a:r>
            <a:r>
              <a:rPr lang="en-US" dirty="0" err="1" smtClean="0">
                <a:latin typeface="Calibri" pitchFamily="34" charset="0"/>
              </a:rPr>
              <a:t>homme-système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/>
              <a:t>Waarom</a:t>
            </a:r>
            <a:r>
              <a:rPr lang="fr-BE" b="1" dirty="0" smtClean="0"/>
              <a:t> ergonomie?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 smtClean="0">
                <a:latin typeface="Calibri" pitchFamily="34" charset="0"/>
              </a:rPr>
              <a:t>Een</a:t>
            </a:r>
            <a:r>
              <a:rPr lang="en-US" sz="2200" dirty="0" smtClean="0">
                <a:latin typeface="Calibri" pitchFamily="34" charset="0"/>
              </a:rPr>
              <a:t> interface (web, CD-ROM, software) </a:t>
            </a:r>
            <a:r>
              <a:rPr lang="en-US" sz="2200" dirty="0" err="1" smtClean="0">
                <a:latin typeface="Calibri" pitchFamily="34" charset="0"/>
              </a:rPr>
              <a:t>aanpassen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aan</a:t>
            </a:r>
            <a:r>
              <a:rPr lang="en-US" sz="2200" dirty="0" smtClean="0">
                <a:latin typeface="Calibri" pitchFamily="34" charset="0"/>
              </a:rPr>
              <a:t> het </a:t>
            </a:r>
            <a:r>
              <a:rPr lang="en-US" sz="2200" dirty="0" err="1" smtClean="0">
                <a:latin typeface="Calibri" pitchFamily="34" charset="0"/>
              </a:rPr>
              <a:t>begripsvermogen</a:t>
            </a:r>
            <a:r>
              <a:rPr lang="en-US" sz="2200" dirty="0" smtClean="0">
                <a:latin typeface="Calibri" pitchFamily="34" charset="0"/>
              </a:rPr>
              <a:t> van de </a:t>
            </a:r>
            <a:r>
              <a:rPr lang="en-US" sz="2200" dirty="0" err="1" smtClean="0">
                <a:latin typeface="Calibri" pitchFamily="34" charset="0"/>
              </a:rPr>
              <a:t>gebruiker</a:t>
            </a:r>
            <a:endParaRPr lang="en-US" sz="22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ð"/>
            </a:pPr>
            <a:r>
              <a:rPr lang="en-US" sz="2200" dirty="0" smtClean="0">
                <a:latin typeface="Calibri" pitchFamily="34" charset="0"/>
              </a:rPr>
              <a:t>  Grote </a:t>
            </a:r>
            <a:r>
              <a:rPr lang="en-US" sz="2200" dirty="0" err="1" smtClean="0">
                <a:latin typeface="Calibri" pitchFamily="34" charset="0"/>
              </a:rPr>
              <a:t>toegankelijkheid</a:t>
            </a:r>
            <a:endParaRPr lang="en-US" sz="2200" dirty="0" smtClean="0">
              <a:latin typeface="Calibri" pitchFamily="34" charset="0"/>
            </a:endParaRPr>
          </a:p>
          <a:p>
            <a:pPr lvl="1">
              <a:buNone/>
            </a:pP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De </a:t>
            </a:r>
            <a:r>
              <a:rPr lang="en-US" sz="2200" dirty="0" err="1" smtClean="0">
                <a:latin typeface="Calibri" pitchFamily="34" charset="0"/>
              </a:rPr>
              <a:t>gebruiker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ondersteunen</a:t>
            </a:r>
            <a:endParaRPr lang="en-US" sz="22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ð"/>
            </a:pPr>
            <a:r>
              <a:rPr lang="en-US" sz="2200" dirty="0" smtClean="0">
                <a:latin typeface="Calibri" pitchFamily="34" charset="0"/>
              </a:rPr>
              <a:t>  Hem </a:t>
            </a:r>
            <a:r>
              <a:rPr lang="en-US" sz="2200" dirty="0" err="1" smtClean="0">
                <a:latin typeface="Calibri" pitchFamily="34" charset="0"/>
              </a:rPr>
              <a:t>een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optimale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ervaring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bezorgen</a:t>
            </a:r>
            <a:endParaRPr lang="en-US" sz="22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ð"/>
            </a:pP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err="1" smtClean="0">
                <a:latin typeface="Calibri" pitchFamily="34" charset="0"/>
              </a:rPr>
              <a:t>Zijn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zoektocht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naar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informatie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vergemakkelijken</a:t>
            </a:r>
            <a:r>
              <a:rPr lang="en-US" sz="2200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ð"/>
            </a:pPr>
            <a:r>
              <a:rPr lang="en-US" sz="2200" dirty="0" smtClean="0">
                <a:latin typeface="Calibri" pitchFamily="34" charset="0"/>
              </a:rPr>
              <a:t>  Hem </a:t>
            </a:r>
            <a:r>
              <a:rPr lang="en-US" sz="2200" dirty="0" err="1" smtClean="0">
                <a:latin typeface="Calibri" pitchFamily="34" charset="0"/>
              </a:rPr>
              <a:t>zin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geven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om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terug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te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</a:rPr>
              <a:t>komen</a:t>
            </a:r>
            <a:endParaRPr lang="en-US" sz="2200" dirty="0" smtClean="0">
              <a:latin typeface="Calibri" pitchFamily="34" charset="0"/>
            </a:endParaRPr>
          </a:p>
          <a:p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/>
          <p:nvPr/>
        </p:nvSpPr>
        <p:spPr>
          <a:xfrm>
            <a:off x="3419872" y="332656"/>
            <a:ext cx="2051720" cy="16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4" descr="15534756-portrait-d-39-un-jeune-homme-avec-son-ordinateur-portable-sur-ses-geno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20888"/>
            <a:ext cx="1920240" cy="1920240"/>
          </a:xfrm>
          <a:prstGeom prst="rect">
            <a:avLst/>
          </a:prstGeom>
        </p:spPr>
      </p:pic>
      <p:sp>
        <p:nvSpPr>
          <p:cNvPr id="7" name="Rectangle 20"/>
          <p:cNvSpPr/>
          <p:nvPr/>
        </p:nvSpPr>
        <p:spPr>
          <a:xfrm>
            <a:off x="179512" y="4437112"/>
            <a:ext cx="2051720" cy="16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2"/>
          <p:cNvSpPr/>
          <p:nvPr/>
        </p:nvSpPr>
        <p:spPr>
          <a:xfrm>
            <a:off x="7092280" y="4437112"/>
            <a:ext cx="2051720" cy="162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33"/>
          <p:cNvSpPr/>
          <p:nvPr/>
        </p:nvSpPr>
        <p:spPr>
          <a:xfrm>
            <a:off x="0" y="2132856"/>
            <a:ext cx="259228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 smtClean="0"/>
              <a:t>Knelpunten</a:t>
            </a:r>
            <a:r>
              <a:rPr lang="fr-BE" b="1" dirty="0" smtClean="0"/>
              <a:t> </a:t>
            </a:r>
            <a:r>
              <a:rPr lang="fr-BE" b="1" dirty="0" err="1" smtClean="0"/>
              <a:t>verbonden</a:t>
            </a:r>
            <a:r>
              <a:rPr lang="fr-BE" b="1" dirty="0" smtClean="0"/>
              <a:t> </a:t>
            </a:r>
            <a:r>
              <a:rPr lang="fr-BE" b="1" dirty="0" err="1" smtClean="0"/>
              <a:t>aan</a:t>
            </a:r>
            <a:r>
              <a:rPr lang="fr-BE" b="1" dirty="0" smtClean="0"/>
              <a:t> </a:t>
            </a:r>
            <a:r>
              <a:rPr lang="fr-BE" b="1" dirty="0" err="1" smtClean="0"/>
              <a:t>een</a:t>
            </a:r>
            <a:r>
              <a:rPr lang="fr-BE" b="1" dirty="0" smtClean="0"/>
              <a:t> </a:t>
            </a:r>
            <a:r>
              <a:rPr lang="fr-BE" b="1" dirty="0" err="1" smtClean="0"/>
              <a:t>taak</a:t>
            </a:r>
            <a:r>
              <a:rPr lang="fr-BE" b="1" dirty="0" smtClean="0"/>
              <a:t> </a:t>
            </a:r>
            <a:r>
              <a:rPr lang="fr-BE" b="1" dirty="0" err="1" smtClean="0"/>
              <a:t>beperken</a:t>
            </a:r>
            <a:endParaRPr lang="fr-BE" b="1" dirty="0" smtClean="0"/>
          </a:p>
        </p:txBody>
      </p:sp>
      <p:sp>
        <p:nvSpPr>
          <p:cNvPr id="10" name="Rectangle à coins arrondis 30"/>
          <p:cNvSpPr/>
          <p:nvPr/>
        </p:nvSpPr>
        <p:spPr>
          <a:xfrm>
            <a:off x="6300192" y="2204864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/>
              <a:t>Gebruiksvriendelijkheid van  het systeem en van  de bediening</a:t>
            </a:r>
          </a:p>
          <a:p>
            <a:pPr algn="ctr"/>
            <a:r>
              <a:rPr lang="fr-BE" sz="1600" b="1" dirty="0" smtClean="0"/>
              <a:t>Grafische elementen </a:t>
            </a:r>
            <a:r>
              <a:rPr lang="fr-BE" sz="1600" b="1" dirty="0" err="1" smtClean="0"/>
              <a:t>begrijpelijk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maken</a:t>
            </a:r>
            <a:endParaRPr lang="en-US" sz="1600" b="1" dirty="0"/>
          </a:p>
        </p:txBody>
      </p:sp>
      <p:sp>
        <p:nvSpPr>
          <p:cNvPr id="11" name="Rectangle à coins arrondis 32"/>
          <p:cNvSpPr/>
          <p:nvPr/>
        </p:nvSpPr>
        <p:spPr>
          <a:xfrm>
            <a:off x="3347864" y="5157192"/>
            <a:ext cx="20162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dirty="0" smtClean="0"/>
              <a:t>Respect </a:t>
            </a:r>
            <a:r>
              <a:rPr lang="fr-BE" sz="1600" b="1" dirty="0" err="1" smtClean="0"/>
              <a:t>voor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cognitief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vermogen</a:t>
            </a:r>
            <a:endParaRPr lang="fr-BE" sz="1600" b="1" dirty="0" smtClean="0"/>
          </a:p>
          <a:p>
            <a:pPr algn="ctr"/>
            <a:r>
              <a:rPr lang="fr-BE" sz="1600" b="1" dirty="0" err="1" smtClean="0"/>
              <a:t>Aanpassing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aan</a:t>
            </a:r>
            <a:r>
              <a:rPr lang="fr-BE" sz="1600" b="1" dirty="0" smtClean="0"/>
              <a:t> de </a:t>
            </a:r>
            <a:r>
              <a:rPr lang="fr-BE" sz="1600" b="1" dirty="0" err="1" smtClean="0"/>
              <a:t>noden</a:t>
            </a:r>
            <a:endParaRPr lang="fr-BE" sz="1600" b="1" dirty="0" smtClean="0"/>
          </a:p>
        </p:txBody>
      </p:sp>
      <p:cxnSp>
        <p:nvCxnSpPr>
          <p:cNvPr id="12" name="Connecteur droit avec flèche 26"/>
          <p:cNvCxnSpPr/>
          <p:nvPr/>
        </p:nvCxnSpPr>
        <p:spPr>
          <a:xfrm flipH="1">
            <a:off x="2267744" y="1988840"/>
            <a:ext cx="1152128" cy="244827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24"/>
          <p:cNvCxnSpPr/>
          <p:nvPr/>
        </p:nvCxnSpPr>
        <p:spPr>
          <a:xfrm>
            <a:off x="5508104" y="1988840"/>
            <a:ext cx="1440160" cy="244827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29"/>
          <p:cNvCxnSpPr/>
          <p:nvPr/>
        </p:nvCxnSpPr>
        <p:spPr>
          <a:xfrm>
            <a:off x="2267744" y="4437112"/>
            <a:ext cx="468052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/>
              <a:t>Concreet</a:t>
            </a:r>
            <a:r>
              <a:rPr lang="fr-BE" b="1" dirty="0" smtClean="0"/>
              <a:t>…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Calibri" pitchFamily="34" charset="0"/>
              </a:rPr>
              <a:t>Webapplicaties</a:t>
            </a:r>
            <a:endParaRPr lang="en-US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ð"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Keuze</a:t>
            </a:r>
            <a:r>
              <a:rPr lang="en-US" sz="2400" dirty="0" smtClean="0">
                <a:latin typeface="Calibri" pitchFamily="34" charset="0"/>
              </a:rPr>
              <a:t> van </a:t>
            </a:r>
            <a:r>
              <a:rPr lang="en-US" sz="2400" dirty="0" err="1" smtClean="0">
                <a:latin typeface="Calibri" pitchFamily="34" charset="0"/>
              </a:rPr>
              <a:t>grafische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elementen</a:t>
            </a:r>
            <a:r>
              <a:rPr lang="en-US" sz="2400" dirty="0" smtClean="0">
                <a:latin typeface="Calibri" pitchFamily="34" charset="0"/>
              </a:rPr>
              <a:t> en </a:t>
            </a:r>
            <a:r>
              <a:rPr lang="en-US" sz="2400" dirty="0" err="1" smtClean="0">
                <a:latin typeface="Calibri" pitchFamily="34" charset="0"/>
              </a:rPr>
              <a:t>geluidselementen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om</a:t>
            </a:r>
            <a:r>
              <a:rPr lang="en-US" sz="2400" dirty="0" smtClean="0">
                <a:latin typeface="Calibri" pitchFamily="34" charset="0"/>
              </a:rPr>
              <a:t> door de </a:t>
            </a:r>
            <a:r>
              <a:rPr lang="en-US" sz="2400" dirty="0" err="1" smtClean="0">
                <a:latin typeface="Calibri" pitchFamily="34" charset="0"/>
              </a:rPr>
              <a:t>inhoud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te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navigeren</a:t>
            </a:r>
            <a:endParaRPr lang="en-US" sz="2400" dirty="0" smtClean="0">
              <a:latin typeface="Calibri" pitchFamily="34" charset="0"/>
            </a:endParaRPr>
          </a:p>
          <a:p>
            <a:pPr lvl="1">
              <a:buNone/>
            </a:pP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err="1" smtClean="0">
                <a:latin typeface="Calibri" pitchFamily="34" charset="0"/>
              </a:rPr>
              <a:t>Opleiding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ð"/>
            </a:pPr>
            <a:r>
              <a:rPr lang="en-US" sz="2400" dirty="0" smtClean="0">
                <a:latin typeface="Calibri" pitchFamily="34" charset="0"/>
              </a:rPr>
              <a:t> De </a:t>
            </a:r>
            <a:r>
              <a:rPr lang="en-US" sz="2400" dirty="0" err="1" smtClean="0">
                <a:latin typeface="Calibri" pitchFamily="34" charset="0"/>
              </a:rPr>
              <a:t>lerende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gemakkelijker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doen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begrijpen</a:t>
            </a:r>
            <a:r>
              <a:rPr lang="en-US" sz="2400" dirty="0" smtClean="0">
                <a:latin typeface="Calibri" pitchFamily="34" charset="0"/>
              </a:rPr>
              <a:t> en </a:t>
            </a:r>
            <a:r>
              <a:rPr lang="en-US" sz="2400" dirty="0" err="1" smtClean="0">
                <a:latin typeface="Calibri" pitchFamily="34" charset="0"/>
              </a:rPr>
              <a:t>onthouden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/>
              <a:t>Concreet</a:t>
            </a:r>
            <a:r>
              <a:rPr lang="fr-BE" b="1" dirty="0" smtClean="0"/>
              <a:t>…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sz="2400" dirty="0" err="1" smtClean="0"/>
              <a:t>Raadplegen</a:t>
            </a:r>
            <a:r>
              <a:rPr lang="fr-BE" sz="2400" dirty="0" smtClean="0"/>
              <a:t>  van </a:t>
            </a:r>
            <a:r>
              <a:rPr lang="fr-BE" sz="2400" dirty="0" err="1" smtClean="0"/>
              <a:t>gebruikers</a:t>
            </a:r>
            <a:r>
              <a:rPr lang="fr-BE" sz="2400" dirty="0" smtClean="0"/>
              <a:t> en </a:t>
            </a:r>
            <a:r>
              <a:rPr lang="fr-BE" sz="2400" dirty="0" err="1" smtClean="0"/>
              <a:t>rekening</a:t>
            </a:r>
            <a:r>
              <a:rPr lang="fr-BE" sz="2400" dirty="0" smtClean="0"/>
              <a:t> </a:t>
            </a:r>
            <a:r>
              <a:rPr lang="fr-BE" sz="2400" dirty="0" err="1" smtClean="0"/>
              <a:t>houden</a:t>
            </a:r>
            <a:r>
              <a:rPr lang="fr-BE" sz="2400" dirty="0" smtClean="0"/>
              <a:t> met hun </a:t>
            </a:r>
            <a:r>
              <a:rPr lang="fr-BE" sz="2400" dirty="0" err="1" smtClean="0"/>
              <a:t>opmerkingen</a:t>
            </a:r>
            <a:endParaRPr lang="fr-B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BE" sz="2400" dirty="0" err="1" smtClean="0"/>
              <a:t>Aanpassen</a:t>
            </a:r>
            <a:endParaRPr lang="fr-B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BE" sz="2400" dirty="0" err="1" smtClean="0"/>
              <a:t>Raadplegen</a:t>
            </a:r>
            <a:r>
              <a:rPr lang="fr-BE" sz="2400" dirty="0" smtClean="0"/>
              <a:t>  van </a:t>
            </a:r>
            <a:r>
              <a:rPr lang="fr-BE" sz="2400" dirty="0" err="1" smtClean="0"/>
              <a:t>gebruikers</a:t>
            </a:r>
            <a:r>
              <a:rPr lang="fr-BE" sz="2400" dirty="0" smtClean="0"/>
              <a:t> en </a:t>
            </a:r>
            <a:r>
              <a:rPr lang="fr-BE" sz="2400" dirty="0" err="1" smtClean="0"/>
              <a:t>rekening</a:t>
            </a:r>
            <a:r>
              <a:rPr lang="fr-BE" sz="2400" dirty="0" smtClean="0"/>
              <a:t> </a:t>
            </a:r>
            <a:r>
              <a:rPr lang="fr-BE" sz="2400" dirty="0" err="1" smtClean="0"/>
              <a:t>houden</a:t>
            </a:r>
            <a:r>
              <a:rPr lang="fr-BE" sz="2400" dirty="0" smtClean="0"/>
              <a:t> met hun </a:t>
            </a:r>
            <a:r>
              <a:rPr lang="fr-BE" sz="2400" dirty="0" err="1" smtClean="0"/>
              <a:t>opmerkingen</a:t>
            </a:r>
            <a:endParaRPr lang="fr-BE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BE" sz="2400" dirty="0" err="1" smtClean="0"/>
              <a:t>Aanpassen</a:t>
            </a:r>
            <a:r>
              <a:rPr lang="fr-BE" sz="2400" dirty="0" smtClean="0"/>
              <a:t>….</a:t>
            </a:r>
          </a:p>
          <a:p>
            <a:pPr marL="514350" indent="-514350">
              <a:buNone/>
            </a:pPr>
            <a:endParaRPr lang="fr-BE" sz="2400" dirty="0" smtClean="0"/>
          </a:p>
          <a:p>
            <a:pPr marL="514350" indent="-514350">
              <a:buNone/>
            </a:pPr>
            <a:r>
              <a:rPr lang="fr-BE" sz="2400" dirty="0" smtClean="0">
                <a:sym typeface="Wingdings"/>
              </a:rPr>
              <a:t> </a:t>
            </a:r>
            <a:r>
              <a:rPr lang="fr-BE" sz="2400" dirty="0" err="1" smtClean="0">
                <a:sym typeface="Wingdings"/>
              </a:rPr>
              <a:t>Iteratie</a:t>
            </a:r>
            <a:r>
              <a:rPr lang="fr-BE" sz="2400" dirty="0" smtClean="0">
                <a:sym typeface="Wingdings"/>
              </a:rPr>
              <a:t> of </a:t>
            </a:r>
            <a:r>
              <a:rPr lang="fr-BE" sz="2400" dirty="0" err="1" smtClean="0">
                <a:sym typeface="Wingdings"/>
              </a:rPr>
              <a:t>Herhaling</a:t>
            </a:r>
            <a:endParaRPr lang="fr-BE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29E223BC4394AB938486C539252D9" ma:contentTypeVersion="1" ma:contentTypeDescription="Create a new document." ma:contentTypeScope="" ma:versionID="32f9c351f5a872025bfe6c2426fecc19">
  <xsd:schema xmlns:xsd="http://www.w3.org/2001/XMLSchema" xmlns:p="http://schemas.microsoft.com/office/2006/metadata/properties" xmlns:ns2="0c039a72-29c5-401d-896f-604f3dbe6102" targetNamespace="http://schemas.microsoft.com/office/2006/metadata/properties" ma:root="true" ma:fieldsID="ced5404be37597d7edf621add4ed71b8" ns2:_="">
    <xsd:import namespace="0c039a72-29c5-401d-896f-604f3dbe6102"/>
    <xsd:element name="properties">
      <xsd:complexType>
        <xsd:sequence>
          <xsd:element name="documentManagement">
            <xsd:complexType>
              <xsd:all>
                <xsd:element ref="ns2:ordr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c039a72-29c5-401d-896f-604f3dbe6102" elementFormDefault="qualified">
    <xsd:import namespace="http://schemas.microsoft.com/office/2006/documentManagement/types"/>
    <xsd:element name="ordre" ma:index="8" nillable="true" ma:displayName="ordre" ma:decimals="0" ma:internalName="ordre">
      <xsd:simpleType>
        <xsd:restriction base="dms:Number">
          <xsd:minInclusive value="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ordre xmlns="0c039a72-29c5-401d-896f-604f3dbe6102">3</ordre>
  </documentManagement>
</p:properties>
</file>

<file path=customXml/itemProps1.xml><?xml version="1.0" encoding="utf-8"?>
<ds:datastoreItem xmlns:ds="http://schemas.openxmlformats.org/officeDocument/2006/customXml" ds:itemID="{F500C99B-9260-4708-B775-75583559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F2F7E-407E-4961-A7A7-734F5328E31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A6987979-B22D-451D-AB15-65D2355B75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039a72-29c5-401d-896f-604f3dbe610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6D57B6FB-97E7-4D3D-8804-DFE5A654621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0c039a72-29c5-401d-896f-604f3dbe6102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520</Words>
  <Application>Microsoft Office PowerPoint</Application>
  <PresentationFormat>Diavoorstelling (4:3)</PresentationFormat>
  <Paragraphs>155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Modèle par défaut</vt:lpstr>
      <vt:lpstr>PowerPoint-presentatie</vt:lpstr>
      <vt:lpstr> </vt:lpstr>
      <vt:lpstr>Définitions</vt:lpstr>
      <vt:lpstr>Définitions</vt:lpstr>
      <vt:lpstr>PowerPoint-presentatie</vt:lpstr>
      <vt:lpstr>Waarom ergonomie?</vt:lpstr>
      <vt:lpstr>PowerPoint-presentatie</vt:lpstr>
      <vt:lpstr>Concreet…</vt:lpstr>
      <vt:lpstr>Concreet…</vt:lpstr>
      <vt:lpstr>Vraag 1 – Question 1</vt:lpstr>
      <vt:lpstr>Vraag 2 – Question 2</vt:lpstr>
      <vt:lpstr>Vraag 3 – Question 3</vt:lpstr>
      <vt:lpstr>Vraag 4 – Question 4</vt:lpstr>
      <vt:lpstr>Vraag 5 – Question 5</vt:lpstr>
      <vt:lpstr>Vraag 6 – Question 6</vt:lpstr>
      <vt:lpstr>PowerPoint-presentatie</vt:lpstr>
      <vt:lpstr>Onze sleutelboodschap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stagiaire.commu</dc:creator>
  <cp:lastModifiedBy>Julie Van Der Gucht</cp:lastModifiedBy>
  <cp:revision>39</cp:revision>
  <dcterms:created xsi:type="dcterms:W3CDTF">2010-11-23T16:14:55Z</dcterms:created>
  <dcterms:modified xsi:type="dcterms:W3CDTF">2015-05-27T09:40:02Z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